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262" r:id="rId3"/>
    <p:sldId id="261" r:id="rId4"/>
    <p:sldId id="263" r:id="rId5"/>
    <p:sldId id="264" r:id="rId6"/>
    <p:sldId id="265" r:id="rId7"/>
    <p:sldId id="260" r:id="rId8"/>
    <p:sldId id="266" r:id="rId9"/>
    <p:sldId id="267" r:id="rId10"/>
    <p:sldId id="276" r:id="rId11"/>
    <p:sldId id="268" r:id="rId12"/>
    <p:sldId id="275" r:id="rId13"/>
    <p:sldId id="269" r:id="rId14"/>
    <p:sldId id="274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141"/>
    <a:srgbClr val="FF0032"/>
    <a:srgbClr val="6E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41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157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921A9-9619-4E37-8AF8-3F7A9A57D37E}" type="datetimeFigureOut">
              <a:rPr lang="pl-PL" smtClean="0"/>
              <a:t>19.10.2026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644C7-CA22-42C2-9606-5A343EFC1A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8079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1658" y="1959429"/>
            <a:ext cx="6858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549276" y="581820"/>
            <a:ext cx="2650874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5328309"/>
            <a:ext cx="7351211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7561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T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2839" y="674044"/>
            <a:ext cx="6562812" cy="802844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800"/>
              </a:lnSpc>
              <a:defRPr sz="1900" b="1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r>
              <a:rPr lang="pl-PL" dirty="0"/>
              <a:t>ROZWÓJ W STRATEGII ROZWOJU WOJEWÓDZTWA KUJAWSKO-POMORSKIEGO DO 2020 ROKU</a:t>
            </a:r>
            <a:endParaRPr lang="en-US" dirty="0"/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3014663" y="2011680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6" name="Symbol zastępczy obrazu 5"/>
          <p:cNvSpPr>
            <a:spLocks noGrp="1"/>
          </p:cNvSpPr>
          <p:nvPr>
            <p:ph type="pic" sz="quarter" idx="15"/>
          </p:nvPr>
        </p:nvSpPr>
        <p:spPr>
          <a:xfrm>
            <a:off x="657223" y="2102845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5" name="Symbol zastępczy obrazu 5"/>
          <p:cNvSpPr>
            <a:spLocks noGrp="1"/>
          </p:cNvSpPr>
          <p:nvPr>
            <p:ph type="pic" sz="quarter" idx="18"/>
          </p:nvPr>
        </p:nvSpPr>
        <p:spPr>
          <a:xfrm>
            <a:off x="657223" y="3522297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9" name="Symbol zastępczy obrazu 5"/>
          <p:cNvSpPr>
            <a:spLocks noGrp="1"/>
          </p:cNvSpPr>
          <p:nvPr>
            <p:ph type="pic" sz="quarter" idx="21"/>
          </p:nvPr>
        </p:nvSpPr>
        <p:spPr>
          <a:xfrm>
            <a:off x="657223" y="4941749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cxnSp>
        <p:nvCxnSpPr>
          <p:cNvPr id="20" name="Łącznik prosty 19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tekstu 9"/>
          <p:cNvSpPr>
            <a:spLocks noGrp="1"/>
          </p:cNvSpPr>
          <p:nvPr>
            <p:ph type="body" sz="quarter" idx="22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  <p:sp>
        <p:nvSpPr>
          <p:cNvPr id="16" name="Symbol zastępczy tekstu 9"/>
          <p:cNvSpPr>
            <a:spLocks noGrp="1"/>
          </p:cNvSpPr>
          <p:nvPr>
            <p:ph type="body" sz="quarter" idx="23" hasCustomPrompt="1"/>
          </p:nvPr>
        </p:nvSpPr>
        <p:spPr>
          <a:xfrm>
            <a:off x="3014663" y="3431132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22" name="Symbol zastępczy tekstu 9"/>
          <p:cNvSpPr>
            <a:spLocks noGrp="1"/>
          </p:cNvSpPr>
          <p:nvPr>
            <p:ph type="body" sz="quarter" idx="24" hasCustomPrompt="1"/>
          </p:nvPr>
        </p:nvSpPr>
        <p:spPr>
          <a:xfrm>
            <a:off x="3014662" y="4853267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836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2024064"/>
            <a:ext cx="6553199" cy="14248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gospodarka: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13" name="Symbol zastępczy tekstu 9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2" y="3448936"/>
            <a:ext cx="6553199" cy="141945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Planowanie przedsięwzięcia: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17" name="Symbol zastępczy tekstu 9"/>
          <p:cNvSpPr>
            <a:spLocks noGrp="1"/>
          </p:cNvSpPr>
          <p:nvPr>
            <p:ph type="body" sz="quarter" idx="19" hasCustomPrompt="1"/>
          </p:nvPr>
        </p:nvSpPr>
        <p:spPr>
          <a:xfrm>
            <a:off x="552452" y="4868387"/>
            <a:ext cx="6553199" cy="13527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Planowanie przedsięwzięcia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cxnSp>
        <p:nvCxnSpPr>
          <p:cNvPr id="20" name="Łącznik prosty 19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tekstu 9"/>
          <p:cNvSpPr>
            <a:spLocks noGrp="1"/>
          </p:cNvSpPr>
          <p:nvPr>
            <p:ph type="body" sz="quarter" idx="22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542839" y="674044"/>
            <a:ext cx="6562812" cy="802844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800"/>
              </a:lnSpc>
              <a:defRPr sz="1900" b="1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r>
              <a:rPr lang="pl-PL" dirty="0"/>
              <a:t>ROZWÓJ W STRATEGII ROZWOJU WOJEWÓDZTWA KUJAWSKO-POMORSKIEGO DO 2020 ROKU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43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414141"/>
                </a:solidFill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299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gospodarka.kujawsko-pomorskie.pl/katalog-akredytowanych-instytucji-otoczenia-biznesu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„Akredytacja usług instytucji otoczenia biznesu oraz wsparcia dla przedsiębiorstw na zakup akredytowanych usług doradczych”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Toruń, 23 października 2026 r.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3"/>
          </p:nvPr>
        </p:nvSpPr>
        <p:spPr>
          <a:xfrm>
            <a:off x="552451" y="5328309"/>
            <a:ext cx="7932125" cy="337218"/>
          </a:xfrm>
        </p:spPr>
        <p:txBody>
          <a:bodyPr/>
          <a:lstStyle/>
          <a:p>
            <a:r>
              <a:rPr lang="pl-PL" dirty="0"/>
              <a:t>Departament Rozwoju Gospodarczego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4"/>
          </p:nvPr>
        </p:nvSpPr>
        <p:spPr>
          <a:xfrm>
            <a:off x="549276" y="6561135"/>
            <a:ext cx="7351211" cy="201046"/>
          </a:xfrm>
        </p:spPr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Rozwoju Gospodarczego</a:t>
            </a:r>
          </a:p>
        </p:txBody>
      </p:sp>
    </p:spTree>
    <p:extLst>
      <p:ext uri="{BB962C8B-B14F-4D97-AF65-F5344CB8AC3E}">
        <p14:creationId xmlns:p14="http://schemas.microsoft.com/office/powerpoint/2010/main" val="600461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15000" r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80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52452" y="262191"/>
            <a:ext cx="6562812" cy="802844"/>
          </a:xfrm>
        </p:spPr>
        <p:txBody>
          <a:bodyPr/>
          <a:lstStyle/>
          <a:p>
            <a:r>
              <a:rPr lang="pl-PL" sz="2400" dirty="0"/>
              <a:t>Kluczowe Parametry Projektu</a:t>
            </a:r>
            <a:br>
              <a:rPr lang="pl-PL" dirty="0"/>
            </a:br>
            <a:r>
              <a:rPr lang="pl-PL" sz="1800" b="0" dirty="0"/>
              <a:t>Ramy finansowe i Partnerstwo </a:t>
            </a:r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Rozwoju Gospodarczego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14D9537F-881B-BB4D-D199-3ECE55BF4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31" y="1934274"/>
            <a:ext cx="1572904" cy="1341236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B9619CD8-39A3-3AC5-9BF2-84A1DDB6E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293" y="3429000"/>
            <a:ext cx="1357921" cy="1157917"/>
          </a:xfrm>
          <a:prstGeom prst="rect">
            <a:avLst/>
          </a:prstGeom>
        </p:spPr>
      </p:pic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37ACA161-5C2C-F45C-92EF-1F7D1F83982F}"/>
              </a:ext>
            </a:extLst>
          </p:cNvPr>
          <p:cNvSpPr/>
          <p:nvPr/>
        </p:nvSpPr>
        <p:spPr>
          <a:xfrm>
            <a:off x="1057199" y="1933512"/>
            <a:ext cx="2323041" cy="149548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100" dirty="0">
              <a:solidFill>
                <a:schemeClr val="tx1"/>
              </a:solidFill>
            </a:endParaRPr>
          </a:p>
          <a:p>
            <a:pPr algn="ctr"/>
            <a:endParaRPr lang="pl-PL" sz="1100" dirty="0">
              <a:solidFill>
                <a:schemeClr val="tx1"/>
              </a:solidFill>
            </a:endParaRPr>
          </a:p>
          <a:p>
            <a:pPr algn="ctr"/>
            <a:endParaRPr lang="pl-PL" sz="1100" dirty="0">
              <a:solidFill>
                <a:schemeClr val="tx1"/>
              </a:solidFill>
            </a:endParaRPr>
          </a:p>
          <a:p>
            <a:pPr algn="ctr"/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15 791 702,50 zł</a:t>
            </a:r>
          </a:p>
          <a:p>
            <a:pPr algn="ctr"/>
            <a:r>
              <a:rPr lang="pl-PL" sz="1050" dirty="0">
                <a:solidFill>
                  <a:schemeClr val="tx1"/>
                </a:solidFill>
              </a:rPr>
              <a:t>Całkowita wartość wydatków </a:t>
            </a:r>
          </a:p>
          <a:p>
            <a:pPr algn="ctr"/>
            <a:r>
              <a:rPr lang="pl-PL" sz="1050" dirty="0">
                <a:solidFill>
                  <a:schemeClr val="tx1"/>
                </a:solidFill>
              </a:rPr>
              <a:t>kwalifikowalnych</a:t>
            </a:r>
          </a:p>
          <a:p>
            <a:pPr algn="ctr"/>
            <a:endParaRPr lang="pl-PL" sz="1100" dirty="0">
              <a:solidFill>
                <a:schemeClr val="tx1"/>
              </a:solidFill>
            </a:endParaRPr>
          </a:p>
          <a:p>
            <a:pPr algn="ctr"/>
            <a:endParaRPr lang="pl-PL" sz="1100" dirty="0">
              <a:solidFill>
                <a:schemeClr val="tx1"/>
              </a:solidFill>
            </a:endParaRP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D8DA98ED-1AE1-9129-8179-38F5582C8D51}"/>
              </a:ext>
            </a:extLst>
          </p:cNvPr>
          <p:cNvSpPr/>
          <p:nvPr/>
        </p:nvSpPr>
        <p:spPr>
          <a:xfrm>
            <a:off x="3112136" y="4144289"/>
            <a:ext cx="2408131" cy="149548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13 422 944,51 zł</a:t>
            </a:r>
            <a:r>
              <a:rPr lang="pl-PL" sz="1050" dirty="0">
                <a:solidFill>
                  <a:schemeClr val="tx1"/>
                </a:solidFill>
              </a:rPr>
              <a:t>                                     Dofinansowanie z UE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609611F0-B131-9CA2-823F-E5767CB8A1E2}"/>
              </a:ext>
            </a:extLst>
          </p:cNvPr>
          <p:cNvSpPr/>
          <p:nvPr/>
        </p:nvSpPr>
        <p:spPr>
          <a:xfrm>
            <a:off x="5580622" y="1954205"/>
            <a:ext cx="2323041" cy="149548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5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pl-PL" sz="105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pl-PL" sz="1100" b="1" dirty="0">
                <a:solidFill>
                  <a:schemeClr val="accent5">
                    <a:lumMod val="75000"/>
                  </a:schemeClr>
                </a:solidFill>
              </a:rPr>
              <a:t>Kujawsko-Pomorski Fundusz Pożyczkowy Sp. z o.o.</a:t>
            </a:r>
          </a:p>
          <a:p>
            <a:pPr algn="ctr"/>
            <a:r>
              <a:rPr lang="pl-PL" sz="1050" dirty="0">
                <a:solidFill>
                  <a:schemeClr val="tx1"/>
                </a:solidFill>
              </a:rPr>
              <a:t>Lider projektu</a:t>
            </a:r>
          </a:p>
          <a:p>
            <a:pPr algn="ctr"/>
            <a:endParaRPr lang="pl-PL" sz="105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Grafika 27" descr="Portfel">
            <a:extLst>
              <a:ext uri="{FF2B5EF4-FFF2-40B4-BE49-F238E27FC236}">
                <a16:creationId xmlns:a16="http://schemas.microsoft.com/office/drawing/2014/main" id="{30736607-D197-D528-E427-BB457EF22D8A}"/>
              </a:ext>
            </a:extLst>
          </p:cNvPr>
          <p:cNvSpPr/>
          <p:nvPr/>
        </p:nvSpPr>
        <p:spPr>
          <a:xfrm>
            <a:off x="2015118" y="2113331"/>
            <a:ext cx="297030" cy="267372"/>
          </a:xfrm>
          <a:custGeom>
            <a:avLst/>
            <a:gdLst>
              <a:gd name="connsiteX0" fmla="*/ 501778 w 602133"/>
              <a:gd name="connsiteY0" fmla="*/ 326155 h 501777"/>
              <a:gd name="connsiteX1" fmla="*/ 468326 w 602133"/>
              <a:gd name="connsiteY1" fmla="*/ 292704 h 501777"/>
              <a:gd name="connsiteX2" fmla="*/ 501778 w 602133"/>
              <a:gd name="connsiteY2" fmla="*/ 259252 h 501777"/>
              <a:gd name="connsiteX3" fmla="*/ 535229 w 602133"/>
              <a:gd name="connsiteY3" fmla="*/ 292704 h 501777"/>
              <a:gd name="connsiteX4" fmla="*/ 501778 w 602133"/>
              <a:gd name="connsiteY4" fmla="*/ 326155 h 501777"/>
              <a:gd name="connsiteX5" fmla="*/ 585407 w 602133"/>
              <a:gd name="connsiteY5" fmla="*/ 209074 h 501777"/>
              <a:gd name="connsiteX6" fmla="*/ 568681 w 602133"/>
              <a:gd name="connsiteY6" fmla="*/ 209074 h 501777"/>
              <a:gd name="connsiteX7" fmla="*/ 568681 w 602133"/>
              <a:gd name="connsiteY7" fmla="*/ 117081 h 501777"/>
              <a:gd name="connsiteX8" fmla="*/ 535229 w 602133"/>
              <a:gd name="connsiteY8" fmla="*/ 83630 h 501777"/>
              <a:gd name="connsiteX9" fmla="*/ 66904 w 602133"/>
              <a:gd name="connsiteY9" fmla="*/ 83630 h 501777"/>
              <a:gd name="connsiteX10" fmla="*/ 50178 w 602133"/>
              <a:gd name="connsiteY10" fmla="*/ 66904 h 501777"/>
              <a:gd name="connsiteX11" fmla="*/ 66904 w 602133"/>
              <a:gd name="connsiteY11" fmla="*/ 50178 h 501777"/>
              <a:gd name="connsiteX12" fmla="*/ 535229 w 602133"/>
              <a:gd name="connsiteY12" fmla="*/ 50178 h 501777"/>
              <a:gd name="connsiteX13" fmla="*/ 535229 w 602133"/>
              <a:gd name="connsiteY13" fmla="*/ 33452 h 501777"/>
              <a:gd name="connsiteX14" fmla="*/ 501778 w 602133"/>
              <a:gd name="connsiteY14" fmla="*/ 0 h 501777"/>
              <a:gd name="connsiteX15" fmla="*/ 66904 w 602133"/>
              <a:gd name="connsiteY15" fmla="*/ 0 h 501777"/>
              <a:gd name="connsiteX16" fmla="*/ 0 w 602133"/>
              <a:gd name="connsiteY16" fmla="*/ 66904 h 501777"/>
              <a:gd name="connsiteX17" fmla="*/ 0 w 602133"/>
              <a:gd name="connsiteY17" fmla="*/ 434874 h 501777"/>
              <a:gd name="connsiteX18" fmla="*/ 66904 w 602133"/>
              <a:gd name="connsiteY18" fmla="*/ 501778 h 501777"/>
              <a:gd name="connsiteX19" fmla="*/ 535229 w 602133"/>
              <a:gd name="connsiteY19" fmla="*/ 501778 h 501777"/>
              <a:gd name="connsiteX20" fmla="*/ 568681 w 602133"/>
              <a:gd name="connsiteY20" fmla="*/ 468326 h 501777"/>
              <a:gd name="connsiteX21" fmla="*/ 568681 w 602133"/>
              <a:gd name="connsiteY21" fmla="*/ 376333 h 501777"/>
              <a:gd name="connsiteX22" fmla="*/ 585407 w 602133"/>
              <a:gd name="connsiteY22" fmla="*/ 376333 h 501777"/>
              <a:gd name="connsiteX23" fmla="*/ 602133 w 602133"/>
              <a:gd name="connsiteY23" fmla="*/ 359607 h 501777"/>
              <a:gd name="connsiteX24" fmla="*/ 602133 w 602133"/>
              <a:gd name="connsiteY24" fmla="*/ 225800 h 501777"/>
              <a:gd name="connsiteX25" fmla="*/ 585407 w 602133"/>
              <a:gd name="connsiteY25" fmla="*/ 209074 h 50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2133" h="501777">
                <a:moveTo>
                  <a:pt x="501778" y="326155"/>
                </a:moveTo>
                <a:cubicBezTo>
                  <a:pt x="483379" y="326155"/>
                  <a:pt x="468326" y="311102"/>
                  <a:pt x="468326" y="292704"/>
                </a:cubicBezTo>
                <a:cubicBezTo>
                  <a:pt x="468326" y="274305"/>
                  <a:pt x="483379" y="259252"/>
                  <a:pt x="501778" y="259252"/>
                </a:cubicBezTo>
                <a:cubicBezTo>
                  <a:pt x="520176" y="259252"/>
                  <a:pt x="535229" y="274305"/>
                  <a:pt x="535229" y="292704"/>
                </a:cubicBezTo>
                <a:cubicBezTo>
                  <a:pt x="535229" y="311102"/>
                  <a:pt x="520176" y="326155"/>
                  <a:pt x="501778" y="326155"/>
                </a:cubicBezTo>
                <a:close/>
                <a:moveTo>
                  <a:pt x="585407" y="209074"/>
                </a:moveTo>
                <a:lnTo>
                  <a:pt x="568681" y="209074"/>
                </a:lnTo>
                <a:lnTo>
                  <a:pt x="568681" y="117081"/>
                </a:lnTo>
                <a:cubicBezTo>
                  <a:pt x="568681" y="98683"/>
                  <a:pt x="553628" y="83630"/>
                  <a:pt x="535229" y="83630"/>
                </a:cubicBezTo>
                <a:lnTo>
                  <a:pt x="66904" y="83630"/>
                </a:lnTo>
                <a:cubicBezTo>
                  <a:pt x="57704" y="83630"/>
                  <a:pt x="50178" y="76103"/>
                  <a:pt x="50178" y="66904"/>
                </a:cubicBezTo>
                <a:cubicBezTo>
                  <a:pt x="50178" y="57704"/>
                  <a:pt x="57704" y="50178"/>
                  <a:pt x="66904" y="50178"/>
                </a:cubicBezTo>
                <a:lnTo>
                  <a:pt x="535229" y="50178"/>
                </a:lnTo>
                <a:lnTo>
                  <a:pt x="535229" y="33452"/>
                </a:lnTo>
                <a:cubicBezTo>
                  <a:pt x="535229" y="15053"/>
                  <a:pt x="520176" y="0"/>
                  <a:pt x="501778" y="0"/>
                </a:cubicBezTo>
                <a:lnTo>
                  <a:pt x="66904" y="0"/>
                </a:lnTo>
                <a:cubicBezTo>
                  <a:pt x="30107" y="0"/>
                  <a:pt x="0" y="30107"/>
                  <a:pt x="0" y="66904"/>
                </a:cubicBezTo>
                <a:lnTo>
                  <a:pt x="0" y="434874"/>
                </a:lnTo>
                <a:cubicBezTo>
                  <a:pt x="0" y="471671"/>
                  <a:pt x="30107" y="501778"/>
                  <a:pt x="66904" y="501778"/>
                </a:cubicBezTo>
                <a:lnTo>
                  <a:pt x="535229" y="501778"/>
                </a:lnTo>
                <a:cubicBezTo>
                  <a:pt x="553628" y="501778"/>
                  <a:pt x="568681" y="486724"/>
                  <a:pt x="568681" y="468326"/>
                </a:cubicBezTo>
                <a:lnTo>
                  <a:pt x="568681" y="376333"/>
                </a:lnTo>
                <a:lnTo>
                  <a:pt x="585407" y="376333"/>
                </a:lnTo>
                <a:cubicBezTo>
                  <a:pt x="594606" y="376333"/>
                  <a:pt x="602133" y="368806"/>
                  <a:pt x="602133" y="359607"/>
                </a:cubicBezTo>
                <a:lnTo>
                  <a:pt x="602133" y="225800"/>
                </a:lnTo>
                <a:cubicBezTo>
                  <a:pt x="602133" y="216601"/>
                  <a:pt x="594606" y="209074"/>
                  <a:pt x="585407" y="20907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334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297F8EC7-AA19-2482-D645-9BA10E99E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481" y="1766774"/>
            <a:ext cx="1047919" cy="893574"/>
          </a:xfrm>
          <a:prstGeom prst="rect">
            <a:avLst/>
          </a:prstGeom>
        </p:spPr>
      </p:pic>
      <p:pic>
        <p:nvPicPr>
          <p:cNvPr id="26" name="Grafika 25" descr="Sejf">
            <a:extLst>
              <a:ext uri="{FF2B5EF4-FFF2-40B4-BE49-F238E27FC236}">
                <a16:creationId xmlns:a16="http://schemas.microsoft.com/office/drawing/2014/main" id="{F6689447-90AE-605E-8EC8-72377CAD77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6065" y="4308718"/>
            <a:ext cx="406403" cy="406403"/>
          </a:xfrm>
          <a:prstGeom prst="rect">
            <a:avLst/>
          </a:prstGeom>
        </p:spPr>
      </p:pic>
      <p:pic>
        <p:nvPicPr>
          <p:cNvPr id="30" name="Grafika 29" descr="Uścisk dłoni">
            <a:extLst>
              <a:ext uri="{FF2B5EF4-FFF2-40B4-BE49-F238E27FC236}">
                <a16:creationId xmlns:a16="http://schemas.microsoft.com/office/drawing/2014/main" id="{BF8BC51F-BA3B-0792-A7EB-2B5FDD027F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0080" y="2083463"/>
            <a:ext cx="504220" cy="5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66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5E5C233-C5A4-F2D2-3919-E984B99B22A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B3EB0596-4FE1-777A-B901-A817C05F5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839" y="95819"/>
            <a:ext cx="6562812" cy="802844"/>
          </a:xfrm>
        </p:spPr>
        <p:txBody>
          <a:bodyPr/>
          <a:lstStyle/>
          <a:p>
            <a:r>
              <a:rPr lang="pl-PL" sz="2400" dirty="0"/>
              <a:t>Cel projektu i podział ról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5563D423-493C-4269-7463-10573C89080F}"/>
              </a:ext>
            </a:extLst>
          </p:cNvPr>
          <p:cNvSpPr/>
          <p:nvPr/>
        </p:nvSpPr>
        <p:spPr>
          <a:xfrm>
            <a:off x="677333" y="1402048"/>
            <a:ext cx="4013200" cy="12141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C9D679F-205F-D208-A868-2DB62CA11FA3}"/>
              </a:ext>
            </a:extLst>
          </p:cNvPr>
          <p:cNvSpPr txBox="1"/>
          <p:nvPr/>
        </p:nvSpPr>
        <p:spPr>
          <a:xfrm>
            <a:off x="700045" y="1415415"/>
            <a:ext cx="36745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accent1">
                    <a:lumMod val="50000"/>
                  </a:schemeClr>
                </a:solidFill>
              </a:rPr>
              <a:t>Cel główny:</a:t>
            </a:r>
          </a:p>
          <a:p>
            <a:endParaRPr lang="pl-PL" sz="1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l-PL" sz="1200" dirty="0">
                <a:solidFill>
                  <a:schemeClr val="accent1">
                    <a:lumMod val="50000"/>
                  </a:schemeClr>
                </a:solidFill>
              </a:rPr>
              <a:t>Wdrożenie systemu akredytacji usług IOB oraz udzielanie przedsiębiorcom wsparcia   w postaci bonów na korzystanie z tych usług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DDECEC62-000C-70B9-8CAB-553867F8A8EE}"/>
              </a:ext>
            </a:extLst>
          </p:cNvPr>
          <p:cNvSpPr/>
          <p:nvPr/>
        </p:nvSpPr>
        <p:spPr>
          <a:xfrm>
            <a:off x="688689" y="3027654"/>
            <a:ext cx="3990488" cy="12141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Jednostka akredytująca:</a:t>
            </a:r>
          </a:p>
          <a:p>
            <a:endParaRPr lang="pl-PL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l-PL" sz="1400" dirty="0">
                <a:solidFill>
                  <a:schemeClr val="accent1">
                    <a:lumMod val="50000"/>
                  </a:schemeClr>
                </a:solidFill>
              </a:rPr>
              <a:t>Departament Rozwoju Gospodarczego</a:t>
            </a: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pl-PL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E7808CBE-F967-5698-88B7-9539F9AEE274}"/>
              </a:ext>
            </a:extLst>
          </p:cNvPr>
          <p:cNvSpPr/>
          <p:nvPr/>
        </p:nvSpPr>
        <p:spPr>
          <a:xfrm>
            <a:off x="700046" y="4644251"/>
            <a:ext cx="3990487" cy="12141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Operator grantów:</a:t>
            </a:r>
          </a:p>
          <a:p>
            <a:pPr algn="ctr"/>
            <a:endParaRPr lang="pl-PL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l-PL" sz="1400" dirty="0">
                <a:solidFill>
                  <a:schemeClr val="accent1">
                    <a:lumMod val="50000"/>
                  </a:schemeClr>
                </a:solidFill>
              </a:rPr>
              <a:t>Kujawsko-Pomorski Fundusz Pożyczkowy </a:t>
            </a:r>
            <a:br>
              <a:rPr lang="pl-PL" sz="1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</a:rPr>
              <a:t>Sp. z o.o.</a:t>
            </a:r>
          </a:p>
        </p:txBody>
      </p:sp>
      <p:pic>
        <p:nvPicPr>
          <p:cNvPr id="12" name="Obraz 11" descr="Obraz zawierający na wolnym powietrzu, budynek, niebo, budynek rządowy">
            <a:extLst>
              <a:ext uri="{FF2B5EF4-FFF2-40B4-BE49-F238E27FC236}">
                <a16:creationId xmlns:a16="http://schemas.microsoft.com/office/drawing/2014/main" id="{E8362E27-8923-C808-1C2F-173B7C91F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014" y="1593637"/>
            <a:ext cx="3799120" cy="40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94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CFD881B-C6B4-5D73-C3E1-CEB8D31E4E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FBCF3542-702D-3634-B5EC-BF2D98EFC0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839" y="269863"/>
            <a:ext cx="6562812" cy="802844"/>
          </a:xfrm>
        </p:spPr>
        <p:txBody>
          <a:bodyPr/>
          <a:lstStyle/>
          <a:p>
            <a:r>
              <a:rPr lang="pl-PL" sz="2400" dirty="0"/>
              <a:t>Harmonogram</a:t>
            </a: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C8DDD42A-D8A9-EB70-9725-CF409F73F7BB}"/>
              </a:ext>
            </a:extLst>
          </p:cNvPr>
          <p:cNvSpPr/>
          <p:nvPr/>
        </p:nvSpPr>
        <p:spPr>
          <a:xfrm>
            <a:off x="1126905" y="2079967"/>
            <a:ext cx="745066" cy="6995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C3FB73B7-4019-FB6B-2E6C-335CBE59C366}"/>
              </a:ext>
            </a:extLst>
          </p:cNvPr>
          <p:cNvSpPr/>
          <p:nvPr/>
        </p:nvSpPr>
        <p:spPr>
          <a:xfrm>
            <a:off x="2632091" y="2080067"/>
            <a:ext cx="745066" cy="71646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A48A5F5E-FB1D-BB31-856F-FE68F551A85F}"/>
              </a:ext>
            </a:extLst>
          </p:cNvPr>
          <p:cNvSpPr/>
          <p:nvPr/>
        </p:nvSpPr>
        <p:spPr>
          <a:xfrm>
            <a:off x="4244439" y="2080068"/>
            <a:ext cx="745066" cy="71646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FBBA02EA-B4AD-A499-1540-ABB697A562D2}"/>
              </a:ext>
            </a:extLst>
          </p:cNvPr>
          <p:cNvSpPr/>
          <p:nvPr/>
        </p:nvSpPr>
        <p:spPr>
          <a:xfrm>
            <a:off x="5766844" y="2104342"/>
            <a:ext cx="745066" cy="6995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16187BF6-9BF5-4C60-C9C7-04A52A8A73DA}"/>
              </a:ext>
            </a:extLst>
          </p:cNvPr>
          <p:cNvSpPr/>
          <p:nvPr/>
        </p:nvSpPr>
        <p:spPr>
          <a:xfrm>
            <a:off x="7321522" y="2104342"/>
            <a:ext cx="745065" cy="6995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59EEA32-1E31-F00C-31C0-DB5E66F45699}"/>
              </a:ext>
            </a:extLst>
          </p:cNvPr>
          <p:cNvSpPr txBox="1"/>
          <p:nvPr/>
        </p:nvSpPr>
        <p:spPr>
          <a:xfrm>
            <a:off x="2842685" y="2262003"/>
            <a:ext cx="33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2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8F0C970-9939-9EAC-8878-2B881E7F49C4}"/>
              </a:ext>
            </a:extLst>
          </p:cNvPr>
          <p:cNvSpPr txBox="1"/>
          <p:nvPr/>
        </p:nvSpPr>
        <p:spPr>
          <a:xfrm>
            <a:off x="1329298" y="2262003"/>
            <a:ext cx="3402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l-PL" dirty="0"/>
              <a:t>1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9C59A33-8018-4A15-195C-C2E090CC8876}"/>
              </a:ext>
            </a:extLst>
          </p:cNvPr>
          <p:cNvSpPr txBox="1"/>
          <p:nvPr/>
        </p:nvSpPr>
        <p:spPr>
          <a:xfrm>
            <a:off x="4457165" y="2245067"/>
            <a:ext cx="31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3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E8AC7F0-40E0-D8D2-C2DC-089F3EC70248}"/>
              </a:ext>
            </a:extLst>
          </p:cNvPr>
          <p:cNvSpPr txBox="1"/>
          <p:nvPr/>
        </p:nvSpPr>
        <p:spPr>
          <a:xfrm>
            <a:off x="5957613" y="2253635"/>
            <a:ext cx="363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4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80FA4B9-D97B-BD09-BE7D-4B103E456D5F}"/>
              </a:ext>
            </a:extLst>
          </p:cNvPr>
          <p:cNvSpPr txBox="1"/>
          <p:nvPr/>
        </p:nvSpPr>
        <p:spPr>
          <a:xfrm>
            <a:off x="7535302" y="2245067"/>
            <a:ext cx="27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5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D2226F0-7653-AC29-473E-55690F056B9F}"/>
              </a:ext>
            </a:extLst>
          </p:cNvPr>
          <p:cNvSpPr txBox="1"/>
          <p:nvPr/>
        </p:nvSpPr>
        <p:spPr>
          <a:xfrm>
            <a:off x="655090" y="2968974"/>
            <a:ext cx="1570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50" dirty="0"/>
              <a:t>04.10.2024 r.</a:t>
            </a:r>
          </a:p>
          <a:p>
            <a:r>
              <a:rPr lang="pl-PL" sz="1100" b="1" dirty="0"/>
              <a:t>Umowa Partnerstwa</a:t>
            </a:r>
          </a:p>
          <a:p>
            <a:pPr algn="ctr"/>
            <a:r>
              <a:rPr lang="pl-PL" sz="900" dirty="0"/>
              <a:t>Zawarcie umowy </a:t>
            </a:r>
            <a:br>
              <a:rPr lang="pl-PL" sz="900" dirty="0"/>
            </a:br>
            <a:r>
              <a:rPr lang="pl-PL" sz="900" dirty="0"/>
              <a:t>partnerskiej z KPFP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E1E808B-BB31-DAF3-8A9B-AA6B8EE6AC55}"/>
              </a:ext>
            </a:extLst>
          </p:cNvPr>
          <p:cNvSpPr txBox="1"/>
          <p:nvPr/>
        </p:nvSpPr>
        <p:spPr>
          <a:xfrm>
            <a:off x="2151339" y="2985907"/>
            <a:ext cx="1706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50" dirty="0"/>
              <a:t>21.03.2025 r.</a:t>
            </a:r>
          </a:p>
          <a:p>
            <a:pPr algn="ctr"/>
            <a:r>
              <a:rPr lang="pl-PL" sz="1050" b="1" dirty="0"/>
              <a:t>Dofinansowanie</a:t>
            </a:r>
          </a:p>
          <a:p>
            <a:pPr algn="ctr"/>
            <a:r>
              <a:rPr lang="pl-PL" sz="900" dirty="0"/>
              <a:t>Umowa o dofinansowanie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A093460-1955-B28D-A102-2401F3B2A053}"/>
              </a:ext>
            </a:extLst>
          </p:cNvPr>
          <p:cNvSpPr txBox="1"/>
          <p:nvPr/>
        </p:nvSpPr>
        <p:spPr>
          <a:xfrm>
            <a:off x="3742937" y="2985907"/>
            <a:ext cx="1627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50" dirty="0"/>
              <a:t>02.07.2025 r.</a:t>
            </a:r>
          </a:p>
          <a:p>
            <a:pPr algn="ctr"/>
            <a:r>
              <a:rPr lang="pl-PL" sz="1050" b="1" dirty="0"/>
              <a:t>Wstrzymanie</a:t>
            </a:r>
          </a:p>
          <a:p>
            <a:pPr algn="ctr"/>
            <a:r>
              <a:rPr lang="pl-PL" sz="900" dirty="0"/>
              <a:t>Wstrzymanie naboru na wniosek IZ (wyjaśnienia </a:t>
            </a:r>
            <a:br>
              <a:rPr lang="pl-PL" sz="900" dirty="0"/>
            </a:br>
            <a:r>
              <a:rPr lang="pl-PL" sz="900" dirty="0"/>
              <a:t>z Komisją Europejską) 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446E0172-B949-9933-FB1A-946C911F8B17}"/>
              </a:ext>
            </a:extLst>
          </p:cNvPr>
          <p:cNvSpPr txBox="1"/>
          <p:nvPr/>
        </p:nvSpPr>
        <p:spPr>
          <a:xfrm>
            <a:off x="5459561" y="2985907"/>
            <a:ext cx="1517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50" dirty="0"/>
              <a:t>20.04.2026 r.</a:t>
            </a:r>
          </a:p>
          <a:p>
            <a:pPr algn="ctr"/>
            <a:r>
              <a:rPr lang="pl-PL" sz="1050" b="1" dirty="0"/>
              <a:t>Wznowienie IOB</a:t>
            </a:r>
          </a:p>
          <a:p>
            <a:pPr algn="ctr"/>
            <a:r>
              <a:rPr lang="pl-PL" sz="900" dirty="0"/>
              <a:t>Uruchomienie ciągłego naboru IOB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06044CC-FD69-3E6D-277E-B792D2E44B47}"/>
              </a:ext>
            </a:extLst>
          </p:cNvPr>
          <p:cNvSpPr txBox="1"/>
          <p:nvPr/>
        </p:nvSpPr>
        <p:spPr>
          <a:xfrm>
            <a:off x="7066351" y="2985907"/>
            <a:ext cx="128061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50" dirty="0"/>
              <a:t>25.06.2026 r.</a:t>
            </a:r>
          </a:p>
          <a:p>
            <a:pPr algn="ctr"/>
            <a:r>
              <a:rPr lang="pl-PL" sz="1050" b="1" dirty="0"/>
              <a:t>Nabór MŚP</a:t>
            </a:r>
          </a:p>
          <a:p>
            <a:pPr algn="ctr"/>
            <a:r>
              <a:rPr lang="pl-PL" sz="900" dirty="0"/>
              <a:t>Ogłoszenie naboru wniosków o granty</a:t>
            </a:r>
          </a:p>
        </p:txBody>
      </p:sp>
    </p:spTree>
    <p:extLst>
      <p:ext uri="{BB962C8B-B14F-4D97-AF65-F5344CB8AC3E}">
        <p14:creationId xmlns:p14="http://schemas.microsoft.com/office/powerpoint/2010/main" val="337740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5A6D234-EFE5-FB14-2831-1DF69ACC661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415A117E-3A93-E715-FB6F-87463716F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837" y="24210"/>
            <a:ext cx="6562812" cy="802844"/>
          </a:xfrm>
        </p:spPr>
        <p:txBody>
          <a:bodyPr/>
          <a:lstStyle/>
          <a:p>
            <a:r>
              <a:rPr lang="pl-PL" sz="2400" dirty="0"/>
              <a:t>Wymagania dla Instytucji Otoczenia Biznesu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A202DDE0-1273-B277-2794-4E2697015256}"/>
              </a:ext>
            </a:extLst>
          </p:cNvPr>
          <p:cNvSpPr/>
          <p:nvPr/>
        </p:nvSpPr>
        <p:spPr>
          <a:xfrm>
            <a:off x="689083" y="1179002"/>
            <a:ext cx="4461934" cy="162256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10" name="Grafika 9" descr="Budynek">
            <a:extLst>
              <a:ext uri="{FF2B5EF4-FFF2-40B4-BE49-F238E27FC236}">
                <a16:creationId xmlns:a16="http://schemas.microsoft.com/office/drawing/2014/main" id="{B34B3EDC-EB0E-8CBD-C1F6-EA32550E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5264" y="1221498"/>
            <a:ext cx="395636" cy="39563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C646E18-86B0-1F99-4445-CF34BD4A3492}"/>
              </a:ext>
            </a:extLst>
          </p:cNvPr>
          <p:cNvSpPr txBox="1"/>
          <p:nvPr/>
        </p:nvSpPr>
        <p:spPr>
          <a:xfrm>
            <a:off x="1095968" y="1214697"/>
            <a:ext cx="3648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STATUS I FORMA:</a:t>
            </a:r>
            <a:endParaRPr lang="pl-PL" sz="1600" dirty="0"/>
          </a:p>
          <a:p>
            <a:r>
              <a:rPr lang="pl-PL" sz="1200" dirty="0"/>
              <a:t>Każdy podmiot bez względu na formę prawną, prowadzący działalność na rzecz rozwoju przedsiębiorczości i innowacyjności, niedziałający dla zysku lub przeznaczający zysk na cele statutowe zgodnie z zapisami w statucie lub równoważnym dokumencie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0AE74332-D2AC-2DCB-F7E3-F2DF37C134F2}"/>
              </a:ext>
            </a:extLst>
          </p:cNvPr>
          <p:cNvSpPr/>
          <p:nvPr/>
        </p:nvSpPr>
        <p:spPr>
          <a:xfrm>
            <a:off x="1872676" y="2935947"/>
            <a:ext cx="4461934" cy="162256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85D45AE4-1DFF-A5B3-217E-051A7237ED6A}"/>
              </a:ext>
            </a:extLst>
          </p:cNvPr>
          <p:cNvSpPr/>
          <p:nvPr/>
        </p:nvSpPr>
        <p:spPr>
          <a:xfrm>
            <a:off x="3241320" y="4699494"/>
            <a:ext cx="4461934" cy="162256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15" name="Grafika 14" descr="Znacznik">
            <a:extLst>
              <a:ext uri="{FF2B5EF4-FFF2-40B4-BE49-F238E27FC236}">
                <a16:creationId xmlns:a16="http://schemas.microsoft.com/office/drawing/2014/main" id="{B1338DFC-CBC2-E7E6-0FF4-99E6E41AB6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2676" y="2963435"/>
            <a:ext cx="516467" cy="516467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2DAB486-9BD9-DDAE-D557-2F225D5C9141}"/>
              </a:ext>
            </a:extLst>
          </p:cNvPr>
          <p:cNvSpPr txBox="1"/>
          <p:nvPr/>
        </p:nvSpPr>
        <p:spPr>
          <a:xfrm>
            <a:off x="2262142" y="3060216"/>
            <a:ext cx="3910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LOKALIZACJA:</a:t>
            </a:r>
          </a:p>
          <a:p>
            <a:endParaRPr lang="pl-PL" dirty="0"/>
          </a:p>
          <a:p>
            <a:r>
              <a:rPr lang="pl-PL" sz="1200" dirty="0"/>
              <a:t>Siedziba, oddział lub filia w woj. kujawsko-pomorskim, od min. 12 miesięcy</a:t>
            </a:r>
          </a:p>
        </p:txBody>
      </p:sp>
      <p:pic>
        <p:nvPicPr>
          <p:cNvPr id="18" name="Grafika 17" descr="Grupowa burza mózgów">
            <a:extLst>
              <a:ext uri="{FF2B5EF4-FFF2-40B4-BE49-F238E27FC236}">
                <a16:creationId xmlns:a16="http://schemas.microsoft.com/office/drawing/2014/main" id="{B035DE6E-29B7-B13B-F17C-8A15B42AD1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1320" y="4729057"/>
            <a:ext cx="582923" cy="582923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6825E7B-E94D-CB22-3750-8E1AAE3CFC7A}"/>
              </a:ext>
            </a:extLst>
          </p:cNvPr>
          <p:cNvSpPr txBox="1"/>
          <p:nvPr/>
        </p:nvSpPr>
        <p:spPr>
          <a:xfrm>
            <a:off x="3849643" y="4835853"/>
            <a:ext cx="3584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ZASOBY:</a:t>
            </a:r>
          </a:p>
          <a:p>
            <a:endParaRPr lang="pl-PL" dirty="0"/>
          </a:p>
          <a:p>
            <a:r>
              <a:rPr lang="pl-PL" sz="1200" dirty="0"/>
              <a:t>Baza techniczna, materialna, zasoby ludzkie oraz kompetencyjne. Wymagany wpis w KRS lub CEIDG – usługi doradcze dla biznesu</a:t>
            </a:r>
          </a:p>
        </p:txBody>
      </p:sp>
    </p:spTree>
    <p:extLst>
      <p:ext uri="{BB962C8B-B14F-4D97-AF65-F5344CB8AC3E}">
        <p14:creationId xmlns:p14="http://schemas.microsoft.com/office/powerpoint/2010/main" val="1842216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Rozwoju Gospodarczego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52452" y="95819"/>
            <a:ext cx="7211482" cy="802844"/>
          </a:xfrm>
        </p:spPr>
        <p:txBody>
          <a:bodyPr/>
          <a:lstStyle/>
          <a:p>
            <a:r>
              <a:rPr lang="pl-PL" sz="2400" dirty="0"/>
              <a:t>Rejestr Akredytowanych Usług Doradczych</a:t>
            </a:r>
          </a:p>
        </p:txBody>
      </p:sp>
      <p:graphicFrame>
        <p:nvGraphicFramePr>
          <p:cNvPr id="13" name="Tabela 12" descr="Tabela z podziałem na instytucje IOB z nazwą akredytowanej usługi, nr uchwały oraz datą akredytacji">
            <a:extLst>
              <a:ext uri="{FF2B5EF4-FFF2-40B4-BE49-F238E27FC236}">
                <a16:creationId xmlns:a16="http://schemas.microsoft.com/office/drawing/2014/main" id="{EC329515-5409-81A9-EE1C-BDD501A74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462062"/>
              </p:ext>
            </p:extLst>
          </p:nvPr>
        </p:nvGraphicFramePr>
        <p:xfrm>
          <a:off x="603780" y="1667932"/>
          <a:ext cx="7936440" cy="4389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50327">
                  <a:extLst>
                    <a:ext uri="{9D8B030D-6E8A-4147-A177-3AD203B41FA5}">
                      <a16:colId xmlns:a16="http://schemas.microsoft.com/office/drawing/2014/main" val="64893690"/>
                    </a:ext>
                  </a:extLst>
                </a:gridCol>
                <a:gridCol w="1820498">
                  <a:extLst>
                    <a:ext uri="{9D8B030D-6E8A-4147-A177-3AD203B41FA5}">
                      <a16:colId xmlns:a16="http://schemas.microsoft.com/office/drawing/2014/main" val="1261556117"/>
                    </a:ext>
                  </a:extLst>
                </a:gridCol>
                <a:gridCol w="1891728">
                  <a:extLst>
                    <a:ext uri="{9D8B030D-6E8A-4147-A177-3AD203B41FA5}">
                      <a16:colId xmlns:a16="http://schemas.microsoft.com/office/drawing/2014/main" val="1426926888"/>
                    </a:ext>
                  </a:extLst>
                </a:gridCol>
                <a:gridCol w="2073887">
                  <a:extLst>
                    <a:ext uri="{9D8B030D-6E8A-4147-A177-3AD203B41FA5}">
                      <a16:colId xmlns:a16="http://schemas.microsoft.com/office/drawing/2014/main" val="1384262174"/>
                    </a:ext>
                  </a:extLst>
                </a:gridCol>
              </a:tblGrid>
              <a:tr h="894826">
                <a:tc>
                  <a:txBody>
                    <a:bodyPr/>
                    <a:lstStyle/>
                    <a:p>
                      <a:r>
                        <a:rPr lang="pl-PL" dirty="0"/>
                        <a:t>Instytucja IOB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Nazwa Akredytowanej usługi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Uchwała Zarządu WKP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Data Akredytacji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906869"/>
                  </a:ext>
                </a:extLst>
              </a:tr>
              <a:tr h="362901">
                <a:tc>
                  <a:txBody>
                    <a:bodyPr/>
                    <a:lstStyle/>
                    <a:p>
                      <a:r>
                        <a:rPr lang="pl-PL" sz="1200" dirty="0"/>
                        <a:t>Toruński Fundusz Poręczeń Kredytowych Sp. z o.o.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Doradztwo </a:t>
                      </a:r>
                      <a:br>
                        <a:rPr lang="pl-PL" sz="1200" dirty="0"/>
                      </a:br>
                      <a:r>
                        <a:rPr lang="pl-PL" sz="1200" dirty="0"/>
                        <a:t>w zakresie pozyskania dofinansowania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Nr 111/5343/26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17.06.2026 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015434"/>
                  </a:ext>
                </a:extLst>
              </a:tr>
              <a:tr h="362901">
                <a:tc>
                  <a:txBody>
                    <a:bodyPr/>
                    <a:lstStyle/>
                    <a:p>
                      <a:r>
                        <a:rPr lang="pl-PL" sz="1200" dirty="0"/>
                        <a:t>Toruńska Agencja Rozwoju Regionalnego S.A.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Export Hub (Market </a:t>
                      </a:r>
                      <a:r>
                        <a:rPr lang="pl-PL" sz="1200" dirty="0" err="1"/>
                        <a:t>Entry</a:t>
                      </a:r>
                      <a:r>
                        <a:rPr lang="pl-PL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Nr 111/5343/26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17.06.2026 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892212"/>
                  </a:ext>
                </a:extLst>
              </a:tr>
              <a:tr h="434022">
                <a:tc>
                  <a:txBody>
                    <a:bodyPr/>
                    <a:lstStyle/>
                    <a:p>
                      <a:r>
                        <a:rPr lang="pl-PL" sz="1200" dirty="0"/>
                        <a:t>Izba Przemysłowo-Handlowa w Toruniu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Finanse 360º – doradztwo w zakresie zarządzania finansami przedsiębiorstwa oraz pozyskania finansowania przedsięwzięć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Nr 118/5774/26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20.08.2026 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723178"/>
                  </a:ext>
                </a:extLst>
              </a:tr>
              <a:tr h="362901">
                <a:tc>
                  <a:txBody>
                    <a:bodyPr/>
                    <a:lstStyle/>
                    <a:p>
                      <a:r>
                        <a:rPr lang="pl-PL" sz="1200" dirty="0"/>
                        <a:t>Izba Przemysłowo-Handlowa w Toruniu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Marketing 360º – analiza i opracowanie działań promocyjno-marketingowych wraz   z wdrożeniem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Nr 118/5774/26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20.08.2026 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79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937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1FAE836-D14A-AFC1-6CB2-60E2BD662C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945CD435-F2A1-1555-9A3B-37ABF06AD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839" y="95819"/>
            <a:ext cx="6562812" cy="802844"/>
          </a:xfrm>
        </p:spPr>
        <p:txBody>
          <a:bodyPr/>
          <a:lstStyle/>
          <a:p>
            <a:r>
              <a:rPr lang="pl-PL" sz="2400" dirty="0"/>
              <a:t>Warunki dofinansowania dla MŚP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9B99A365-14EC-B8F6-5FF3-78AE4484E8A9}"/>
              </a:ext>
            </a:extLst>
          </p:cNvPr>
          <p:cNvSpPr/>
          <p:nvPr/>
        </p:nvSpPr>
        <p:spPr>
          <a:xfrm>
            <a:off x="846666" y="1386402"/>
            <a:ext cx="6815667" cy="11091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Maksymalna wysokość kosztów kwalifikowalnych w projekcie          do 83 000,00 zł</a:t>
            </a:r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F84FC3D7-063D-AB2D-EF48-1F157AD1A8C9}"/>
              </a:ext>
            </a:extLst>
          </p:cNvPr>
          <p:cNvSpPr/>
          <p:nvPr/>
        </p:nvSpPr>
        <p:spPr>
          <a:xfrm>
            <a:off x="846667" y="2953668"/>
            <a:ext cx="6815666" cy="110913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accent2">
                    <a:lumMod val="75000"/>
                  </a:schemeClr>
                </a:solidFill>
              </a:rPr>
              <a:t>Wartość pojedynczego grantu                                             2 000,00 zł – 78 850,00 zł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A476CF4B-5B47-F768-4B3F-FB0C2BB0054D}"/>
              </a:ext>
            </a:extLst>
          </p:cNvPr>
          <p:cNvSpPr/>
          <p:nvPr/>
        </p:nvSpPr>
        <p:spPr>
          <a:xfrm>
            <a:off x="846666" y="4535737"/>
            <a:ext cx="6815665" cy="110913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accent6">
                    <a:lumMod val="75000"/>
                  </a:schemeClr>
                </a:solidFill>
              </a:rPr>
              <a:t>Maksymalna intensywność pomocy                      do 95 % kosztów kwalifikowalnych</a:t>
            </a:r>
          </a:p>
        </p:txBody>
      </p:sp>
    </p:spTree>
    <p:extLst>
      <p:ext uri="{BB962C8B-B14F-4D97-AF65-F5344CB8AC3E}">
        <p14:creationId xmlns:p14="http://schemas.microsoft.com/office/powerpoint/2010/main" val="296215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83FBE-4AF6-DF83-5237-F56692F2FEC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3FD9110B-5410-8B26-6A10-28C8CF7DE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839" y="203191"/>
            <a:ext cx="6562812" cy="802844"/>
          </a:xfrm>
        </p:spPr>
        <p:txBody>
          <a:bodyPr/>
          <a:lstStyle/>
          <a:p>
            <a:r>
              <a:rPr lang="pl-PL" sz="2400" dirty="0"/>
              <a:t>Status naboru i wyniki rundy 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42A36420-6EB1-D966-7A05-773FDAAD8253}"/>
              </a:ext>
            </a:extLst>
          </p:cNvPr>
          <p:cNvSpPr/>
          <p:nvPr/>
        </p:nvSpPr>
        <p:spPr>
          <a:xfrm>
            <a:off x="347131" y="1539434"/>
            <a:ext cx="3608915" cy="13546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ABECEDF7-990C-23F4-EAFE-C7E20F6E34C4}"/>
              </a:ext>
            </a:extLst>
          </p:cNvPr>
          <p:cNvSpPr/>
          <p:nvPr/>
        </p:nvSpPr>
        <p:spPr>
          <a:xfrm>
            <a:off x="4572000" y="1549399"/>
            <a:ext cx="3769782" cy="13546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600" dirty="0">
              <a:solidFill>
                <a:schemeClr val="tx1"/>
              </a:solidFill>
            </a:endParaRPr>
          </a:p>
          <a:p>
            <a:r>
              <a:rPr lang="pl-PL" sz="1600" dirty="0">
                <a:solidFill>
                  <a:schemeClr val="tx1"/>
                </a:solidFill>
              </a:rPr>
              <a:t>Do chwili obecnej 10 przedsiębiorstw złożyło 12 wniosków aplikacyjnych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69AE3A3-A571-9266-2697-0854A78CB787}"/>
              </a:ext>
            </a:extLst>
          </p:cNvPr>
          <p:cNvCxnSpPr/>
          <p:nvPr/>
        </p:nvCxnSpPr>
        <p:spPr>
          <a:xfrm>
            <a:off x="347133" y="1693333"/>
            <a:ext cx="0" cy="1066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C2545C3C-A8CA-91F3-BCD2-BA6AC755C56A}"/>
              </a:ext>
            </a:extLst>
          </p:cNvPr>
          <p:cNvCxnSpPr>
            <a:cxnSpLocks/>
          </p:cNvCxnSpPr>
          <p:nvPr/>
        </p:nvCxnSpPr>
        <p:spPr>
          <a:xfrm>
            <a:off x="4572000" y="1693333"/>
            <a:ext cx="0" cy="10583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0BA5BA16-0F10-F9B6-965E-F023C6CA0E04}"/>
              </a:ext>
            </a:extLst>
          </p:cNvPr>
          <p:cNvCxnSpPr/>
          <p:nvPr/>
        </p:nvCxnSpPr>
        <p:spPr>
          <a:xfrm flipV="1">
            <a:off x="4572000" y="1549399"/>
            <a:ext cx="143933" cy="14393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40CEC5D9-2D45-9EB4-F411-439D3856ABE3}"/>
              </a:ext>
            </a:extLst>
          </p:cNvPr>
          <p:cNvCxnSpPr>
            <a:cxnSpLocks/>
          </p:cNvCxnSpPr>
          <p:nvPr/>
        </p:nvCxnSpPr>
        <p:spPr>
          <a:xfrm>
            <a:off x="4572000" y="2751666"/>
            <a:ext cx="143933" cy="14393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FF6FE7E7-47F7-86E8-58C4-56D257C42E97}"/>
              </a:ext>
            </a:extLst>
          </p:cNvPr>
          <p:cNvCxnSpPr>
            <a:cxnSpLocks/>
          </p:cNvCxnSpPr>
          <p:nvPr/>
        </p:nvCxnSpPr>
        <p:spPr>
          <a:xfrm flipV="1">
            <a:off x="347133" y="1549399"/>
            <a:ext cx="135467" cy="14393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>
            <a:extLst>
              <a:ext uri="{FF2B5EF4-FFF2-40B4-BE49-F238E27FC236}">
                <a16:creationId xmlns:a16="http://schemas.microsoft.com/office/drawing/2014/main" id="{8C0896C6-BE9D-0603-7AF3-83EC540E0D83}"/>
              </a:ext>
            </a:extLst>
          </p:cNvPr>
          <p:cNvCxnSpPr>
            <a:cxnSpLocks/>
          </p:cNvCxnSpPr>
          <p:nvPr/>
        </p:nvCxnSpPr>
        <p:spPr>
          <a:xfrm>
            <a:off x="347133" y="2751666"/>
            <a:ext cx="202715" cy="14393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2513AD44-3422-3453-BED9-40CC63F3ECFD}"/>
              </a:ext>
            </a:extLst>
          </p:cNvPr>
          <p:cNvSpPr txBox="1"/>
          <p:nvPr/>
        </p:nvSpPr>
        <p:spPr>
          <a:xfrm>
            <a:off x="4611157" y="1549399"/>
            <a:ext cx="3194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Złożone wnioski 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0645978C-D92F-2E77-2522-993B31A55D50}"/>
              </a:ext>
            </a:extLst>
          </p:cNvPr>
          <p:cNvSpPr txBox="1"/>
          <p:nvPr/>
        </p:nvSpPr>
        <p:spPr>
          <a:xfrm>
            <a:off x="414382" y="1515531"/>
            <a:ext cx="32855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Tryb naboru</a:t>
            </a:r>
          </a:p>
          <a:p>
            <a:endParaRPr lang="pl-PL" sz="1600" b="1" dirty="0"/>
          </a:p>
          <a:p>
            <a:r>
              <a:rPr lang="pl-PL" sz="1600" dirty="0"/>
              <a:t>Roczny nabór ciągły podzielony na miesięczne rundy aplikacyjne od 9 lipca 2026 r.</a:t>
            </a:r>
          </a:p>
        </p:txBody>
      </p:sp>
    </p:spTree>
    <p:extLst>
      <p:ext uri="{BB962C8B-B14F-4D97-AF65-F5344CB8AC3E}">
        <p14:creationId xmlns:p14="http://schemas.microsoft.com/office/powerpoint/2010/main" val="851065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642C076-C474-7C7D-DD2D-286857B96D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9962EC15-CE83-1DDD-74C7-60E088BCE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852" y="296864"/>
            <a:ext cx="6562812" cy="802844"/>
          </a:xfrm>
        </p:spPr>
        <p:txBody>
          <a:bodyPr/>
          <a:lstStyle/>
          <a:p>
            <a:r>
              <a:rPr lang="pl-PL" sz="2400" dirty="0"/>
              <a:t>Spotkanie dla Instytucji Otoczenia Biznesu w Toruniu 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57B9FC8-7374-98F1-B828-F419CC71AA08}"/>
              </a:ext>
            </a:extLst>
          </p:cNvPr>
          <p:cNvSpPr txBox="1"/>
          <p:nvPr/>
        </p:nvSpPr>
        <p:spPr>
          <a:xfrm>
            <a:off x="5579533" y="1997839"/>
            <a:ext cx="34120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080809"/>
                </a:solidFill>
                <a:effectLst/>
              </a:rPr>
              <a:t>W dniu 𝟮𝟭 𝘄𝗿𝘇𝗲𝘀́𝗻𝗶𝗮 𝟮𝟬𝟮𝟲 𝗿𝗼𝗸𝘂 w Toruniu odbyło się spotkanie informacyjne zorganizowane przez Departament Rozwoju Gospodarczego dla Instytucji Otoczenia Biznesu (IOB) </a:t>
            </a:r>
            <a:br>
              <a:rPr lang="pl-PL" b="0" i="0" dirty="0">
                <a:solidFill>
                  <a:srgbClr val="080809"/>
                </a:solidFill>
                <a:effectLst/>
              </a:rPr>
            </a:br>
            <a:r>
              <a:rPr lang="pl-PL" b="0" i="0" dirty="0">
                <a:solidFill>
                  <a:srgbClr val="080809"/>
                </a:solidFill>
                <a:effectLst/>
              </a:rPr>
              <a:t>z województwa,</a:t>
            </a:r>
            <a:r>
              <a:rPr lang="pl-PL" dirty="0">
                <a:solidFill>
                  <a:srgbClr val="080809"/>
                </a:solidFill>
              </a:rPr>
              <a:t> celem przedstawienia informacji </a:t>
            </a:r>
            <a:br>
              <a:rPr lang="pl-PL" dirty="0">
                <a:solidFill>
                  <a:srgbClr val="080809"/>
                </a:solidFill>
              </a:rPr>
            </a:br>
            <a:r>
              <a:rPr lang="pl-PL" dirty="0">
                <a:solidFill>
                  <a:srgbClr val="080809"/>
                </a:solidFill>
              </a:rPr>
              <a:t>o możliwości uzyskania akredytacji.</a:t>
            </a:r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5BB9B25E-7973-823D-D3B8-2511A2AC6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20" y="1813454"/>
            <a:ext cx="4840814" cy="363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86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6710EDD-4BF0-4CA7-0757-9452FC50C8D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0A4815DC-FD12-B65D-69B9-00B64B233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452" y="216844"/>
            <a:ext cx="6562812" cy="802844"/>
          </a:xfrm>
        </p:spPr>
        <p:txBody>
          <a:bodyPr/>
          <a:lstStyle/>
          <a:p>
            <a:r>
              <a:rPr lang="pl-PL" sz="2400" dirty="0"/>
              <a:t>Cykl seminariów dla MŚP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2B72748-A1A9-5990-448D-20EF2630B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2" t="10398" r="39132" b="28217"/>
          <a:stretch>
            <a:fillRect/>
          </a:stretch>
        </p:blipFill>
        <p:spPr>
          <a:xfrm>
            <a:off x="0" y="1958197"/>
            <a:ext cx="4572000" cy="276907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9BB7E9C-968F-91A5-8D98-54FF1995C92C}"/>
              </a:ext>
            </a:extLst>
          </p:cNvPr>
          <p:cNvSpPr txBox="1"/>
          <p:nvPr/>
        </p:nvSpPr>
        <p:spPr>
          <a:xfrm>
            <a:off x="4461933" y="1756595"/>
            <a:ext cx="42269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00B050"/>
                </a:solidFill>
              </a:rPr>
              <a:t>ZREALIZOWANE</a:t>
            </a:r>
            <a:endParaRPr lang="pl-PL" sz="1600" b="1" dirty="0">
              <a:solidFill>
                <a:srgbClr val="00B050"/>
              </a:solidFill>
            </a:endParaRPr>
          </a:p>
          <a:p>
            <a:r>
              <a:rPr lang="pl-PL" sz="1400" b="1" dirty="0"/>
              <a:t>Seminarium w Bydgoszczy (06.10.2026 r.)</a:t>
            </a:r>
          </a:p>
          <a:p>
            <a:endParaRPr lang="pl-PL" sz="1600" b="1" dirty="0"/>
          </a:p>
          <a:p>
            <a:r>
              <a:rPr lang="pl-PL" sz="1400" dirty="0"/>
              <a:t>Prezentacja oferty TFPK oraz TARR w Regionalnym Inkubatorze Przedsiębiorczości KPFP.</a:t>
            </a:r>
          </a:p>
          <a:p>
            <a:endParaRPr lang="pl-PL" sz="1400" b="1" dirty="0"/>
          </a:p>
          <a:p>
            <a:r>
              <a:rPr lang="pl-PL" sz="1400" b="1" dirty="0"/>
              <a:t>W PRZYGOTOWANIU</a:t>
            </a:r>
          </a:p>
          <a:p>
            <a:r>
              <a:rPr lang="pl-PL" sz="1400" b="1" dirty="0"/>
              <a:t>Drugie Seminarium Regionalne (17.11.2026 r.)</a:t>
            </a:r>
          </a:p>
          <a:p>
            <a:endParaRPr lang="pl-PL" sz="1400" b="1" dirty="0"/>
          </a:p>
          <a:p>
            <a:r>
              <a:rPr lang="pl-PL" sz="1400" dirty="0"/>
              <a:t>Dedykowane usługom Izby Przemysłowo-Handlowej w Toruniu (Finanse 360º i Marketing 360º)</a:t>
            </a:r>
          </a:p>
          <a:p>
            <a:endParaRPr lang="pl-PL" sz="1400" dirty="0"/>
          </a:p>
          <a:p>
            <a:r>
              <a:rPr lang="pl-PL" sz="1400" dirty="0"/>
              <a:t>Spotkania organizowane w różnych lokalizacjach regionu w celu dotarcia z informacją o projekcie do jak największej grupy odbiorców. </a:t>
            </a:r>
          </a:p>
        </p:txBody>
      </p:sp>
    </p:spTree>
    <p:extLst>
      <p:ext uri="{BB962C8B-B14F-4D97-AF65-F5344CB8AC3E}">
        <p14:creationId xmlns:p14="http://schemas.microsoft.com/office/powerpoint/2010/main" val="149122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9223783-C81A-2B88-B6F1-DFCE6342B1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0BA70E80-C15B-2056-F67A-599523828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238" y="377710"/>
            <a:ext cx="8135495" cy="802844"/>
          </a:xfrm>
        </p:spPr>
        <p:txBody>
          <a:bodyPr/>
          <a:lstStyle/>
          <a:p>
            <a:r>
              <a:rPr lang="pl-PL" sz="2400" dirty="0"/>
              <a:t>Podsumowanie seminarium informacyjnego </a:t>
            </a:r>
            <a:br>
              <a:rPr lang="pl-PL" sz="2400" dirty="0"/>
            </a:br>
            <a:r>
              <a:rPr lang="pl-PL" sz="2400" dirty="0"/>
              <a:t>dla MŚP w Bydgoszczy</a:t>
            </a:r>
          </a:p>
        </p:txBody>
      </p:sp>
      <p:pic>
        <p:nvPicPr>
          <p:cNvPr id="7" name="lv_7662765110422752533_20261006174106" descr="Filmik podsumowujący spotkanie dla MŚP w Bydgoszczy">
            <a:hlinkClick r:id="" action="ppaction://media"/>
            <a:extLst>
              <a:ext uri="{FF2B5EF4-FFF2-40B4-BE49-F238E27FC236}">
                <a16:creationId xmlns:a16="http://schemas.microsoft.com/office/drawing/2014/main" id="{D0FE794C-2EA6-8EDA-8C2D-10E9E17F21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6189" y="1253067"/>
            <a:ext cx="3077418" cy="496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2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37C5223-D46F-D935-7F20-5702588213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6A9F715D-E1BF-EAE3-2880-2845CA672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452" y="203191"/>
            <a:ext cx="6562812" cy="802844"/>
          </a:xfrm>
        </p:spPr>
        <p:txBody>
          <a:bodyPr/>
          <a:lstStyle/>
          <a:p>
            <a:r>
              <a:rPr lang="pl-PL" sz="2400" dirty="0"/>
              <a:t>Kierunki dalszego rozwoju 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2FDA3B9B-B161-1B8C-3294-8FFD16188356}"/>
              </a:ext>
            </a:extLst>
          </p:cNvPr>
          <p:cNvSpPr/>
          <p:nvPr/>
        </p:nvSpPr>
        <p:spPr>
          <a:xfrm>
            <a:off x="660399" y="2366429"/>
            <a:ext cx="2468036" cy="217593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B344B101-7D97-DE19-CBCF-6B0C272EE9C5}"/>
              </a:ext>
            </a:extLst>
          </p:cNvPr>
          <p:cNvSpPr/>
          <p:nvPr/>
        </p:nvSpPr>
        <p:spPr>
          <a:xfrm>
            <a:off x="3373965" y="2353729"/>
            <a:ext cx="2468036" cy="217593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7264EA92-8481-DEA5-2F38-01BECBF639D4}"/>
              </a:ext>
            </a:extLst>
          </p:cNvPr>
          <p:cNvSpPr/>
          <p:nvPr/>
        </p:nvSpPr>
        <p:spPr>
          <a:xfrm>
            <a:off x="6095997" y="2366429"/>
            <a:ext cx="2468036" cy="217593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0FB0252E-9A74-639B-59FC-793B8B4F1567}"/>
              </a:ext>
            </a:extLst>
          </p:cNvPr>
          <p:cNvCxnSpPr/>
          <p:nvPr/>
        </p:nvCxnSpPr>
        <p:spPr>
          <a:xfrm>
            <a:off x="899587" y="2366429"/>
            <a:ext cx="198966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2B0F8B12-8DB6-281B-0F61-22A21966B49C}"/>
              </a:ext>
            </a:extLst>
          </p:cNvPr>
          <p:cNvCxnSpPr>
            <a:cxnSpLocks/>
          </p:cNvCxnSpPr>
          <p:nvPr/>
        </p:nvCxnSpPr>
        <p:spPr>
          <a:xfrm>
            <a:off x="2889254" y="2366428"/>
            <a:ext cx="160867" cy="1439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819C35FC-24DC-FAFB-5AE0-127F10ABE354}"/>
              </a:ext>
            </a:extLst>
          </p:cNvPr>
          <p:cNvCxnSpPr>
            <a:cxnSpLocks/>
          </p:cNvCxnSpPr>
          <p:nvPr/>
        </p:nvCxnSpPr>
        <p:spPr>
          <a:xfrm flipH="1">
            <a:off x="738720" y="2366428"/>
            <a:ext cx="160867" cy="1439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267EFC4-6E4A-C4DE-226F-72CFD877E0DD}"/>
              </a:ext>
            </a:extLst>
          </p:cNvPr>
          <p:cNvCxnSpPr>
            <a:cxnSpLocks/>
          </p:cNvCxnSpPr>
          <p:nvPr/>
        </p:nvCxnSpPr>
        <p:spPr>
          <a:xfrm>
            <a:off x="3621617" y="2364189"/>
            <a:ext cx="197273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5F2C23B3-7783-BF04-C78F-5C313DDD1F69}"/>
              </a:ext>
            </a:extLst>
          </p:cNvPr>
          <p:cNvCxnSpPr>
            <a:cxnSpLocks/>
          </p:cNvCxnSpPr>
          <p:nvPr/>
        </p:nvCxnSpPr>
        <p:spPr>
          <a:xfrm>
            <a:off x="5570387" y="2353724"/>
            <a:ext cx="205316" cy="13805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id="{299E21AF-6EAD-31C1-354B-FF7109A1C838}"/>
              </a:ext>
            </a:extLst>
          </p:cNvPr>
          <p:cNvCxnSpPr/>
          <p:nvPr/>
        </p:nvCxnSpPr>
        <p:spPr>
          <a:xfrm>
            <a:off x="3708400" y="172719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2E08C5A5-2046-FBBB-DE1D-A2317437C648}"/>
              </a:ext>
            </a:extLst>
          </p:cNvPr>
          <p:cNvCxnSpPr>
            <a:cxnSpLocks/>
          </p:cNvCxnSpPr>
          <p:nvPr/>
        </p:nvCxnSpPr>
        <p:spPr>
          <a:xfrm flipH="1">
            <a:off x="3409950" y="2353724"/>
            <a:ext cx="211667" cy="14393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FBDD7E29-BF71-66B7-7F08-258487EC0FB7}"/>
              </a:ext>
            </a:extLst>
          </p:cNvPr>
          <p:cNvCxnSpPr/>
          <p:nvPr/>
        </p:nvCxnSpPr>
        <p:spPr>
          <a:xfrm>
            <a:off x="6356348" y="2366428"/>
            <a:ext cx="1947333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B0975A87-05D4-3D15-B340-C4EA327FC99C}"/>
              </a:ext>
            </a:extLst>
          </p:cNvPr>
          <p:cNvCxnSpPr/>
          <p:nvPr/>
        </p:nvCxnSpPr>
        <p:spPr>
          <a:xfrm>
            <a:off x="8305801" y="2362195"/>
            <a:ext cx="177800" cy="14393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1AE25049-C1BE-DBD2-3AF1-93A6727E224D}"/>
              </a:ext>
            </a:extLst>
          </p:cNvPr>
          <p:cNvCxnSpPr/>
          <p:nvPr/>
        </p:nvCxnSpPr>
        <p:spPr>
          <a:xfrm flipH="1">
            <a:off x="6136595" y="2362195"/>
            <a:ext cx="220133" cy="14393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fika 41" descr="Uścisk dłoni">
            <a:extLst>
              <a:ext uri="{FF2B5EF4-FFF2-40B4-BE49-F238E27FC236}">
                <a16:creationId xmlns:a16="http://schemas.microsoft.com/office/drawing/2014/main" id="{9D825FD0-6BFD-B4F3-481D-B3FEE14904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93752" y="2315638"/>
            <a:ext cx="523435" cy="523435"/>
          </a:xfrm>
          <a:prstGeom prst="rect">
            <a:avLst/>
          </a:prstGeom>
        </p:spPr>
      </p:pic>
      <p:pic>
        <p:nvPicPr>
          <p:cNvPr id="44" name="Grafika 43" descr="Zamknięta książka">
            <a:extLst>
              <a:ext uri="{FF2B5EF4-FFF2-40B4-BE49-F238E27FC236}">
                <a16:creationId xmlns:a16="http://schemas.microsoft.com/office/drawing/2014/main" id="{78606692-C79F-A3F3-009D-2364539B16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5787" y="2381875"/>
            <a:ext cx="457198" cy="457198"/>
          </a:xfrm>
          <a:prstGeom prst="rect">
            <a:avLst/>
          </a:prstGeom>
        </p:spPr>
      </p:pic>
      <p:pic>
        <p:nvPicPr>
          <p:cNvPr id="46" name="Grafika 45" descr="Megafon">
            <a:extLst>
              <a:ext uri="{FF2B5EF4-FFF2-40B4-BE49-F238E27FC236}">
                <a16:creationId xmlns:a16="http://schemas.microsoft.com/office/drawing/2014/main" id="{840A09F8-0AD4-8532-9A00-2A3D1B3E29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88715" y="2336047"/>
            <a:ext cx="482600" cy="482600"/>
          </a:xfrm>
          <a:prstGeom prst="rect">
            <a:avLst/>
          </a:prstGeom>
        </p:spPr>
      </p:pic>
      <p:sp>
        <p:nvSpPr>
          <p:cNvPr id="47" name="pole tekstowe 46">
            <a:extLst>
              <a:ext uri="{FF2B5EF4-FFF2-40B4-BE49-F238E27FC236}">
                <a16:creationId xmlns:a16="http://schemas.microsoft.com/office/drawing/2014/main" id="{02AB0E6A-F82A-7B78-668E-660DA4E86224}"/>
              </a:ext>
            </a:extLst>
          </p:cNvPr>
          <p:cNvSpPr txBox="1"/>
          <p:nvPr/>
        </p:nvSpPr>
        <p:spPr>
          <a:xfrm>
            <a:off x="741895" y="2705725"/>
            <a:ext cx="23685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Rozszerzenie sieci IOB</a:t>
            </a:r>
          </a:p>
          <a:p>
            <a:endParaRPr lang="pl-PL" sz="1600" b="1" dirty="0"/>
          </a:p>
          <a:p>
            <a:pPr algn="ctr"/>
            <a:r>
              <a:rPr lang="pl-PL" sz="1400" dirty="0"/>
              <a:t>Prowadzenie rozmów </a:t>
            </a:r>
            <a:br>
              <a:rPr lang="pl-PL" sz="1400" dirty="0"/>
            </a:br>
            <a:r>
              <a:rPr lang="pl-PL" sz="1400" dirty="0"/>
              <a:t>z kolejnymi instytucjami </a:t>
            </a:r>
            <a:br>
              <a:rPr lang="pl-PL" sz="1400" dirty="0"/>
            </a:br>
            <a:r>
              <a:rPr lang="pl-PL" sz="1400" dirty="0"/>
              <a:t>w celu poszerzenia oferty akredytowanych usług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8F5D82F5-5773-2B12-641B-B6BDBFB72DBF}"/>
              </a:ext>
            </a:extLst>
          </p:cNvPr>
          <p:cNvSpPr txBox="1"/>
          <p:nvPr/>
        </p:nvSpPr>
        <p:spPr>
          <a:xfrm>
            <a:off x="3387723" y="2705725"/>
            <a:ext cx="236855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Kolejne rundy grantowe</a:t>
            </a:r>
          </a:p>
          <a:p>
            <a:endParaRPr lang="pl-PL" sz="1600" b="1" dirty="0"/>
          </a:p>
          <a:p>
            <a:pPr algn="ctr"/>
            <a:r>
              <a:rPr lang="pl-PL" sz="1400" dirty="0"/>
              <a:t>KPFP kontynuuje przyjmowanie i ocenę wniosków w ramach pierwszego rocznego naboru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FB916AC6-1436-81AF-E63F-E6E51E564D95}"/>
              </a:ext>
            </a:extLst>
          </p:cNvPr>
          <p:cNvSpPr txBox="1"/>
          <p:nvPr/>
        </p:nvSpPr>
        <p:spPr>
          <a:xfrm>
            <a:off x="6165845" y="2705725"/>
            <a:ext cx="236855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Kampania informacyjna</a:t>
            </a:r>
          </a:p>
          <a:p>
            <a:endParaRPr lang="pl-PL" sz="1600" b="1" dirty="0"/>
          </a:p>
          <a:p>
            <a:pPr algn="ctr"/>
            <a:r>
              <a:rPr lang="pl-PL" sz="1400" dirty="0"/>
              <a:t>Kontynuacja spotkań </a:t>
            </a:r>
            <a:br>
              <a:rPr lang="pl-PL" sz="1400" dirty="0"/>
            </a:br>
            <a:r>
              <a:rPr lang="pl-PL" sz="1400" dirty="0"/>
              <a:t>i seminariów dla zwiększenia stopnia wykorzystania dostępnej alokacji</a:t>
            </a:r>
          </a:p>
        </p:txBody>
      </p:sp>
    </p:spTree>
    <p:extLst>
      <p:ext uri="{BB962C8B-B14F-4D97-AF65-F5344CB8AC3E}">
        <p14:creationId xmlns:p14="http://schemas.microsoft.com/office/powerpoint/2010/main" val="4128837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85F8E4B-E0AB-1A8E-7742-D33205C1ED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Tytuł 6">
            <a:extLst>
              <a:ext uri="{FF2B5EF4-FFF2-40B4-BE49-F238E27FC236}">
                <a16:creationId xmlns:a16="http://schemas.microsoft.com/office/drawing/2014/main" id="{1E818610-763A-706A-A2D4-9023FDE80A7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49792" y="203769"/>
            <a:ext cx="6562725" cy="80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Dane kontaktowe i przydatne linki</a:t>
            </a:r>
            <a:r>
              <a:rPr lang="pl-PL" b="1" dirty="0"/>
              <a:t>: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5B29C21-56E4-5DAE-152A-915CDF3E4154}"/>
              </a:ext>
            </a:extLst>
          </p:cNvPr>
          <p:cNvSpPr txBox="1"/>
          <p:nvPr/>
        </p:nvSpPr>
        <p:spPr>
          <a:xfrm>
            <a:off x="693223" y="1293841"/>
            <a:ext cx="706966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 Jednostka Akredytująca (dla IOB):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Departament Rozwoju Gospodarczego Urzędu Marszałkowskiego Województwa Kujawsko-Pomorskiego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endParaRPr lang="pl-PL" b="1" dirty="0"/>
          </a:p>
          <a:p>
            <a:pPr>
              <a:buFont typeface="Arial" panose="020B0604020202020204" pitchFamily="34" charset="0"/>
              <a:buChar char="•"/>
            </a:pPr>
            <a:endParaRPr lang="pl-PL" b="1" dirty="0"/>
          </a:p>
          <a:p>
            <a:pPr>
              <a:buFont typeface="Arial" panose="020B0604020202020204" pitchFamily="34" charset="0"/>
              <a:buChar char="•"/>
            </a:pPr>
            <a:endParaRPr lang="pl-PL" b="1" dirty="0"/>
          </a:p>
          <a:p>
            <a:pPr>
              <a:buFont typeface="Arial" panose="020B0604020202020204" pitchFamily="34" charset="0"/>
              <a:buChar char="•"/>
            </a:pPr>
            <a:endParaRPr lang="pl-PL" b="1" dirty="0"/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Punkt Kontaktowy </a:t>
            </a:r>
            <a:r>
              <a:rPr lang="pl-PL" b="1" dirty="0" err="1"/>
              <a:t>ws</a:t>
            </a:r>
            <a:r>
              <a:rPr lang="pl-PL" b="1" dirty="0"/>
              <a:t>. Grantów (dla MŚP):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Kujawsko-Pomorski Fundusz Pożyczkowy Sp. z o.o. </a:t>
            </a:r>
            <a:br>
              <a:rPr lang="pl-PL" dirty="0"/>
            </a:br>
            <a:endParaRPr lang="pl-PL" dirty="0"/>
          </a:p>
          <a:p>
            <a:pPr lvl="1"/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lvl="1"/>
            <a:endParaRPr lang="pl-PL" dirty="0"/>
          </a:p>
          <a:p>
            <a:pPr>
              <a:buFont typeface="Arial" panose="020B0604020202020204" pitchFamily="34" charset="0"/>
              <a:buChar char="•"/>
            </a:pPr>
            <a:r>
              <a:rPr lang="pl-PL" b="1" dirty="0"/>
              <a:t> Oficjalna strona naboru i wykaz akredytowanych usług:</a:t>
            </a:r>
          </a:p>
          <a:p>
            <a:r>
              <a:rPr lang="pl-PL" dirty="0">
                <a:hlinkClick r:id="rId2"/>
              </a:rPr>
              <a:t>https://gospodarka.kujawsko-pomorskie.pl/katalog-akredytowanych-instytucji-otoczenia-biznesu/</a:t>
            </a:r>
            <a:endParaRPr lang="pl-PL" dirty="0"/>
          </a:p>
        </p:txBody>
      </p:sp>
      <p:pic>
        <p:nvPicPr>
          <p:cNvPr id="9" name="Obraz 8" descr="Belka z symbolami Funduszy Unijnych i logo Samorządu">
            <a:extLst>
              <a:ext uri="{FF2B5EF4-FFF2-40B4-BE49-F238E27FC236}">
                <a16:creationId xmlns:a16="http://schemas.microsoft.com/office/drawing/2014/main" id="{9967FF46-6B85-5978-CACE-FF722035C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855" y="2512202"/>
            <a:ext cx="6413548" cy="597460"/>
          </a:xfrm>
          <a:prstGeom prst="rect">
            <a:avLst/>
          </a:prstGeom>
        </p:spPr>
      </p:pic>
      <p:pic>
        <p:nvPicPr>
          <p:cNvPr id="10" name="Obraz 9" descr="Znak Business in">
            <a:extLst>
              <a:ext uri="{FF2B5EF4-FFF2-40B4-BE49-F238E27FC236}">
                <a16:creationId xmlns:a16="http://schemas.microsoft.com/office/drawing/2014/main" id="{A9F34C68-670D-E4BD-6B7A-F2A12B8E3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2" y="2378079"/>
            <a:ext cx="1646063" cy="865707"/>
          </a:xfrm>
          <a:prstGeom prst="rect">
            <a:avLst/>
          </a:prstGeom>
        </p:spPr>
      </p:pic>
      <p:pic>
        <p:nvPicPr>
          <p:cNvPr id="11" name="Obraz 10" descr="Logo Kujawsko-Pomoerskiego Funduszu Pożyczkowego ">
            <a:extLst>
              <a:ext uri="{FF2B5EF4-FFF2-40B4-BE49-F238E27FC236}">
                <a16:creationId xmlns:a16="http://schemas.microsoft.com/office/drawing/2014/main" id="{96A151B2-2488-AAE9-0082-78B29E43A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114" y="4322805"/>
            <a:ext cx="1804572" cy="499915"/>
          </a:xfrm>
          <a:prstGeom prst="rect">
            <a:avLst/>
          </a:prstGeom>
        </p:spPr>
      </p:pic>
      <p:pic>
        <p:nvPicPr>
          <p:cNvPr id="12" name="Obraz 11" descr="Kod QR do oficjalnej strony naboru">
            <a:extLst>
              <a:ext uri="{FF2B5EF4-FFF2-40B4-BE49-F238E27FC236}">
                <a16:creationId xmlns:a16="http://schemas.microsoft.com/office/drawing/2014/main" id="{393C11AC-3559-9991-59F6-2F9C05C3B5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517" y="4822720"/>
            <a:ext cx="143268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2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C1CCD5-3EE7-174E-3A18-B76251020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594" y="2214978"/>
            <a:ext cx="6562812" cy="802844"/>
          </a:xfrm>
        </p:spPr>
        <p:txBody>
          <a:bodyPr/>
          <a:lstStyle/>
          <a:p>
            <a:pPr algn="ctr"/>
            <a:r>
              <a:rPr lang="pl-PL" sz="3600" dirty="0"/>
              <a:t>Dziękuję za uwagę 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7EF76896-9AFB-F769-6DFE-40C90E32232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84823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ultimedia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710</TotalTime>
  <Words>665</Words>
  <Application>Microsoft Office PowerPoint</Application>
  <PresentationFormat>Pokaz na ekranie (4:3)</PresentationFormat>
  <Paragraphs>134</Paragraphs>
  <Slides>15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Lato</vt:lpstr>
      <vt:lpstr>Lato Heavy</vt:lpstr>
      <vt:lpstr>Motyw pakietu Office</vt:lpstr>
      <vt:lpstr>Prezentacja programu PowerPoint</vt:lpstr>
      <vt:lpstr>Prezentacja programu PowerPoint</vt:lpstr>
      <vt:lpstr>Kluczowe Parametry Projektu Ramy finansowe i Partnerstwo </vt:lpstr>
      <vt:lpstr>Cel projektu i podział ról</vt:lpstr>
      <vt:lpstr>Harmonogram</vt:lpstr>
      <vt:lpstr>Wymagania dla Instytucji Otoczenia Biznesu</vt:lpstr>
      <vt:lpstr>Rejestr Akredytowanych Usług Doradczych</vt:lpstr>
      <vt:lpstr>Warunki dofinansowania dla MŚP</vt:lpstr>
      <vt:lpstr>Status naboru i wyniki rundy </vt:lpstr>
      <vt:lpstr>Spotkanie dla Instytucji Otoczenia Biznesu w Toruniu  </vt:lpstr>
      <vt:lpstr>Cykl seminariów dla MŚP</vt:lpstr>
      <vt:lpstr>Podsumowanie seminarium informacyjnego  dla MŚP w Bydgoszczy</vt:lpstr>
      <vt:lpstr>Kierunki dalszego rozwoju </vt:lpstr>
      <vt:lpstr>Dane kontaktowe i przydatne linki:</vt:lpstr>
      <vt:lpstr>Dziękuję za uwagę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Sebastian Glapinski</dc:creator>
  <cp:lastModifiedBy>Karolina Brzdęk</cp:lastModifiedBy>
  <cp:revision>192</cp:revision>
  <dcterms:created xsi:type="dcterms:W3CDTF">2016-12-16T08:08:09Z</dcterms:created>
  <dcterms:modified xsi:type="dcterms:W3CDTF">2026-10-19T08:28:12Z</dcterms:modified>
</cp:coreProperties>
</file>