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  <p:sldMasterId id="2147483661" r:id="rId3"/>
  </p:sldMasterIdLst>
  <p:notesMasterIdLst>
    <p:notesMasterId r:id="rId40"/>
  </p:notesMasterIdLst>
  <p:sldIdLst>
    <p:sldId id="256" r:id="rId4"/>
    <p:sldId id="348" r:id="rId5"/>
    <p:sldId id="349" r:id="rId6"/>
    <p:sldId id="359" r:id="rId7"/>
    <p:sldId id="350" r:id="rId8"/>
    <p:sldId id="351" r:id="rId9"/>
    <p:sldId id="352" r:id="rId10"/>
    <p:sldId id="353" r:id="rId11"/>
    <p:sldId id="354" r:id="rId12"/>
    <p:sldId id="355" r:id="rId13"/>
    <p:sldId id="357" r:id="rId14"/>
    <p:sldId id="358" r:id="rId15"/>
    <p:sldId id="304" r:id="rId16"/>
    <p:sldId id="305" r:id="rId17"/>
    <p:sldId id="290" r:id="rId18"/>
    <p:sldId id="291" r:id="rId19"/>
    <p:sldId id="292" r:id="rId20"/>
    <p:sldId id="293" r:id="rId21"/>
    <p:sldId id="302" r:id="rId22"/>
    <p:sldId id="303" r:id="rId23"/>
    <p:sldId id="298" r:id="rId24"/>
    <p:sldId id="307" r:id="rId25"/>
    <p:sldId id="308" r:id="rId26"/>
    <p:sldId id="309" r:id="rId27"/>
    <p:sldId id="310" r:id="rId28"/>
    <p:sldId id="311" r:id="rId29"/>
    <p:sldId id="318" r:id="rId30"/>
    <p:sldId id="299" r:id="rId31"/>
    <p:sldId id="316" r:id="rId32"/>
    <p:sldId id="315" r:id="rId33"/>
    <p:sldId id="312" r:id="rId34"/>
    <p:sldId id="313" r:id="rId35"/>
    <p:sldId id="317" r:id="rId36"/>
    <p:sldId id="320" r:id="rId37"/>
    <p:sldId id="319" r:id="rId38"/>
    <p:sldId id="266" r:id="rId39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94C120"/>
    <a:srgbClr val="EB5C60"/>
    <a:srgbClr val="4BB698"/>
    <a:srgbClr val="ADCD65"/>
    <a:srgbClr val="E2365F"/>
    <a:srgbClr val="D1DBDD"/>
    <a:srgbClr val="367CBD"/>
    <a:srgbClr val="ABC0E4"/>
    <a:srgbClr val="E432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 autoAdjust="0"/>
    <p:restoredTop sz="79103" autoAdjust="0"/>
  </p:normalViewPr>
  <p:slideViewPr>
    <p:cSldViewPr snapToGrid="0">
      <p:cViewPr varScale="1">
        <p:scale>
          <a:sx n="67" d="100"/>
          <a:sy n="67" d="100"/>
        </p:scale>
        <p:origin x="1219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0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B6701E-5CAD-4A7D-BD22-6FD43E1E14E6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76302-A8D0-4F11-A081-31EA156E80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16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23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pl-PL" dirty="0"/>
              <a:t>11 projektów </a:t>
            </a:r>
          </a:p>
          <a:p>
            <a:pPr lvl="1"/>
            <a:r>
              <a:rPr lang="pl-PL" dirty="0"/>
              <a:t>73 partnerów (38 poziom lokalny i regionalny)</a:t>
            </a:r>
          </a:p>
          <a:p>
            <a:pPr lvl="1"/>
            <a:r>
              <a:rPr lang="pl-PL" dirty="0"/>
              <a:t>28 państw, profile krajowe i regionalne`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713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519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761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547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43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546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47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18</a:t>
            </a:fld>
            <a:endParaRPr lang="en-GB"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823973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3697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76302-A8D0-4F11-A081-31EA156E807B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871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D5A328-2CA5-8FB1-6B46-8A1B90AD8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ABEEC4-B732-3CFF-9DD6-27FB0AED2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41D6C2-59BB-8720-287F-9D531B06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190E8D-69D1-38FC-4E00-B0114F09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B65EB9E-348D-7A5D-F94D-DCD5AD8A2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48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B2B66E-D0C5-194F-B6A7-3CE8EE0C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67C1ED5-1138-0BDE-919F-05EC610C5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92E78EF-EB0E-F925-21ED-96D9A95A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8C93B2-A474-F10F-D11C-E1D2058B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55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791B3C-3650-2111-6F14-684AC8D8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038993-792C-0734-AD3C-B1940731D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8A3D36-D458-68D1-F7E0-31B2FDAE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0DEA9C-4219-394C-F41B-75857F8A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89D549-E9C5-5880-5597-60893CB5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0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D5A328-2CA5-8FB1-6B46-8A1B90AD8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9ABEEC4-B732-3CFF-9DD6-27FB0AED2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C41D6C2-59BB-8720-287F-9D531B06E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5190E8D-69D1-38FC-4E00-B0114F096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B65EB9E-348D-7A5D-F94D-DCD5AD8A2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518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B2B66E-D0C5-194F-B6A7-3CE8EE0C2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67C1ED5-1138-0BDE-919F-05EC610C5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92E78EF-EB0E-F925-21ED-96D9A95A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8C93B2-A474-F10F-D11C-E1D2058B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14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791B3C-3650-2111-6F14-684AC8D8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038993-792C-0734-AD3C-B1940731D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8A3D36-D458-68D1-F7E0-31B2FDAEB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0DEA9C-4219-394C-F41B-75857F8A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889D549-E9C5-5880-5597-60893CB5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725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-6348" y="233893"/>
            <a:ext cx="8795931" cy="686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body" idx="1"/>
          </p:nvPr>
        </p:nvSpPr>
        <p:spPr>
          <a:xfrm>
            <a:off x="395819" y="2264735"/>
            <a:ext cx="11417299" cy="321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>
              <a:lnSpc>
                <a:spcPct val="100000"/>
              </a:lnSpc>
              <a:spcBef>
                <a:spcPts val="587"/>
              </a:spcBef>
              <a:spcAft>
                <a:spcPts val="0"/>
              </a:spcAft>
              <a:buSzPts val="1760"/>
              <a:buFont typeface="Trebuchet MS"/>
              <a:buNone/>
              <a:defRPr sz="2933">
                <a:solidFill>
                  <a:schemeClr val="dk1"/>
                </a:solidFill>
              </a:defRPr>
            </a:lvl1pPr>
            <a:lvl2pPr marL="1219170" lvl="1" indent="-42670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◻"/>
              <a:defRPr/>
            </a:lvl2pPr>
            <a:lvl3pPr marL="1828754" lvl="2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3pPr>
            <a:lvl4pPr marL="2438339" lvl="3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4pPr>
            <a:lvl5pPr marL="3047924" lvl="4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2"/>
          <p:cNvSpPr txBox="1">
            <a:spLocks noGrp="1"/>
          </p:cNvSpPr>
          <p:nvPr>
            <p:ph type="body" idx="2"/>
          </p:nvPr>
        </p:nvSpPr>
        <p:spPr>
          <a:xfrm>
            <a:off x="395819" y="1335218"/>
            <a:ext cx="11417300" cy="75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04792" algn="l">
              <a:lnSpc>
                <a:spcPct val="89285"/>
              </a:lnSpc>
              <a:spcBef>
                <a:spcPts val="747"/>
              </a:spcBef>
              <a:spcAft>
                <a:spcPts val="0"/>
              </a:spcAft>
              <a:buSzPts val="2240"/>
              <a:buFont typeface="Trebuchet MS"/>
              <a:buNone/>
              <a:defRPr sz="3733">
                <a:solidFill>
                  <a:schemeClr val="accent4"/>
                </a:solidFill>
              </a:defRPr>
            </a:lvl1pPr>
            <a:lvl2pPr marL="1219170" lvl="1" indent="-42670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Char char="◻"/>
              <a:defRPr/>
            </a:lvl2pPr>
            <a:lvl3pPr marL="1828754" lvl="2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3pPr>
            <a:lvl4pPr marL="2438339" lvl="3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4pPr>
            <a:lvl5pPr marL="3047924" lvl="4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&gt;"/>
              <a:defRPr/>
            </a:lvl5pPr>
            <a:lvl6pPr marL="3657509" lvl="5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267093" lvl="6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876678" lvl="7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5486263" lvl="8" indent="-457189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3672543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9054D4-A4AD-BD82-8C3C-FC46C3E45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7C3FC0E-0669-60B0-C591-0E2E95F2F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9B4008-523B-3AC1-A0FF-1553F692F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903F283-4E78-F2E2-7400-014BF3ABB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95DA4E6-3F97-151E-EE23-0D29FC1F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20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26DBFC-6BC6-085B-B744-9374F3B9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16A464-55C3-82F0-7E77-376553111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68BF3F-DD66-3A95-039C-38A868A23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B63D67-0D83-5E3B-4668-861FEFB88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32666D1-D014-0F22-3126-EA164BF8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4609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7C3BEC-7D5B-DCFB-1F83-A85040ADE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D00CAA3-1A52-21BA-16F4-2B2B70757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51A16B-98EC-6FE0-2673-919D3299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8E9D86-8A3A-B100-72CF-EBCDB0AC5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1B84A7-EFFA-FC11-84A5-FFC2DA649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8419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2A14AC-352F-5684-E8BC-BC3CB11E8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095592-E49B-FABD-5F1C-FF7414C21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8F46CA2-B902-337C-59ED-63827A812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9467EA-CB82-E5E0-6651-A48739CB6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0A1B0B0-1B03-A345-0124-DBDB3840F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63D2EA2-E2A6-519D-F88A-EC9921178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9062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DF3C0E-F01D-7E5E-84D8-D132FAEF0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5DBF3A8-5982-6941-2483-7DF6ECC4D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F97C54E-4529-59CE-6C77-FA1E1CAB4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3C11870-FED2-5A74-E34E-F25E582BB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8B11D855-2281-B43E-DC55-59D2A0AB4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0E7C295-AC50-DEE3-ABC7-F4BBB0017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CA4A06F4-8125-FAF7-47AB-79769AD83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01EEDAA-CA15-03C6-84FD-DC7E70AB5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4565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40BEAE-9720-34F6-9E22-3840820C9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7267B69-5F6C-18EF-F654-94E250A22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69F4416-CB5C-260B-66A5-EC41EA084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BF7F88-9F8F-DC92-F5FA-F50E67576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1702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59A6DAD-F57C-45F2-E638-459EA5E7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998D89C-0E11-808D-2342-97597A800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6D2D4DC-CACE-400A-00E0-E983BDED7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7389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D39FED-98E1-DAD9-AADC-6C32D5DC4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345ECE-B175-F3CE-9B0B-4B5005838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87312D-03BA-0893-EE60-3CC56E396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14072F3-A7F4-B351-C3D6-390E11598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312435E-3177-8EFD-A061-98B26A172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D68C936-CD1A-E290-3905-A4E9B10B0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16619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6D493-EAA1-FECF-BB36-B36A42CAD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A6935529-44BD-E29C-2396-64F9416DB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575E0D9-7154-E2D8-B8F3-BEBF0EDFA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EDD4F23-C70B-0C66-AD8C-125BFA8B1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BDC9832-AA53-65A6-815B-D8ED425B3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F2DEE9C-F724-82FC-9DA8-259657FD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5746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57A319-DC1E-8F52-B709-63E816A3E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329EFB1-58EC-244D-B8A2-0B17A1C1F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21C0D1-D60D-0DF0-7925-1C5FE483D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79AEE25-032C-BFD4-83FA-F5A7766C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BE1978-AAB5-0CD1-5CDB-F03840B3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3573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EBCC7AD-B668-C08B-7118-53FF9F3DE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159C820-0E13-A145-A4FC-337BD369E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79CB8F-AC14-282F-E974-3D3801B7A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631C765-8EAE-0274-D7F6-EA0E3ACE4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0D5E831-9801-69FD-9477-DA1BADA2F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0593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FFE6FC5-4F6F-0810-9AE3-C6DC63691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D5D0FCB-E704-6F4E-4ABA-B05F89536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85D501-4064-5B18-7FFB-3128DC8B23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596DB5C-C2B4-9501-5D10-17364BB88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59DA29-E535-9539-D4F7-0AFADAEA3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EE66B-A993-1C50-E986-2333F90DBA5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070957" y="0"/>
            <a:ext cx="3121043" cy="3041980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4F025FE5-01B6-8F0D-39A4-2E941ECB8846}"/>
              </a:ext>
            </a:extLst>
          </p:cNvPr>
          <p:cNvSpPr/>
          <p:nvPr userDrawn="1"/>
        </p:nvSpPr>
        <p:spPr>
          <a:xfrm>
            <a:off x="0" y="6659593"/>
            <a:ext cx="12192000" cy="198408"/>
          </a:xfrm>
          <a:prstGeom prst="rect">
            <a:avLst/>
          </a:prstGeom>
          <a:gradFill>
            <a:gsLst>
              <a:gs pos="100000">
                <a:srgbClr val="005DAB"/>
              </a:gs>
              <a:gs pos="37000">
                <a:srgbClr val="D56072"/>
              </a:gs>
              <a:gs pos="0">
                <a:srgbClr val="ED1651"/>
              </a:gs>
              <a:gs pos="21571">
                <a:srgbClr val="DF4164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139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FFE6FC5-4F6F-0810-9AE3-C6DC63691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D5D0FCB-E704-6F4E-4ABA-B05F895362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85D501-4064-5B18-7FFB-3128DC8B23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0FB17-C343-4A6F-B26A-587C740256E2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596DB5C-C2B4-9501-5D10-17364BB88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959DA29-E535-9539-D4F7-0AFADAEA34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B6309-BECA-431A-9ECA-18A092B134C6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F025FE5-01B6-8F0D-39A4-2E941ECB8846}"/>
              </a:ext>
            </a:extLst>
          </p:cNvPr>
          <p:cNvSpPr/>
          <p:nvPr userDrawn="1"/>
        </p:nvSpPr>
        <p:spPr>
          <a:xfrm>
            <a:off x="0" y="6659593"/>
            <a:ext cx="12192000" cy="198408"/>
          </a:xfrm>
          <a:prstGeom prst="rect">
            <a:avLst/>
          </a:prstGeom>
          <a:gradFill>
            <a:gsLst>
              <a:gs pos="100000">
                <a:srgbClr val="005DAB"/>
              </a:gs>
              <a:gs pos="37000">
                <a:srgbClr val="D56072"/>
              </a:gs>
              <a:gs pos="0">
                <a:srgbClr val="ED1651"/>
              </a:gs>
              <a:gs pos="21571">
                <a:srgbClr val="DF4164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3898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498E945-775B-92A8-309F-6CF114E3C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F9EEBDC-7332-AC14-E842-6E599F35F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F3D94B6-1435-D2E3-2096-B502BAA37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D550C-E2B2-42C7-9FEC-DCFD70343786}" type="datetimeFigureOut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2B11A42-D343-05F5-8ADE-7987B99D3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580694-83E8-E83A-AC22-4BAE3BB9A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46D04-9DEE-41D2-B93A-54642A4E54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613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kademiakpai.pl/ciemne-niebo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1C2D1B-37B4-782B-9213-BDEA406ACC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0444" y="1808481"/>
            <a:ext cx="9144000" cy="2387600"/>
          </a:xfrm>
        </p:spPr>
        <p:txBody>
          <a:bodyPr>
            <a:normAutofit fontScale="90000"/>
          </a:bodyPr>
          <a:lstStyle/>
          <a:p>
            <a:br>
              <a:rPr lang="en-GB" sz="3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34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3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Udział Województwa Kujawsko-Pomorskiego           w </a:t>
            </a:r>
            <a:r>
              <a:rPr lang="pl-PL" sz="3400" b="1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projektach międzynarodowych</a:t>
            </a:r>
            <a:r>
              <a:rPr lang="pl-PL" sz="3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cz.2</a:t>
            </a:r>
            <a:br>
              <a:rPr lang="pl-PL" sz="1800" b="1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75EB9E8-50FB-94BE-9FB2-0290C6274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695" y="3698240"/>
            <a:ext cx="10540779" cy="1808479"/>
          </a:xfrm>
        </p:spPr>
        <p:txBody>
          <a:bodyPr>
            <a:normAutofit fontScale="70000" lnSpcReduction="20000"/>
          </a:bodyPr>
          <a:lstStyle/>
          <a:p>
            <a:pPr algn="l"/>
            <a:endParaRPr lang="en-GB" sz="4000" b="0" i="0" u="none" strike="noStrike" baseline="0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4000" b="0" i="0" u="none" strike="noStrike" baseline="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endParaRPr lang="pl-PL" sz="4000" b="1" dirty="0">
              <a:solidFill>
                <a:srgbClr val="0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b="0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Rafał Modrzewski</a:t>
            </a:r>
          </a:p>
          <a:p>
            <a:r>
              <a:rPr lang="pl-PL" b="0" u="none" strike="noStrike" baseline="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Departament Współpracy Zagranicznej</a:t>
            </a:r>
          </a:p>
          <a:p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endParaRPr lang="en-GB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25232D6-E7EE-0B26-6E15-A99E7CB134BF}"/>
              </a:ext>
            </a:extLst>
          </p:cNvPr>
          <p:cNvSpPr txBox="1"/>
          <p:nvPr/>
        </p:nvSpPr>
        <p:spPr>
          <a:xfrm>
            <a:off x="4650066" y="5506719"/>
            <a:ext cx="2284756" cy="369332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l-PL" u="none" strike="noStrike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Toruń, 23.10.2026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77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E515F126-02E2-F9D4-0E71-7B4751BA7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1" y="-21254"/>
            <a:ext cx="10515600" cy="132556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Projekty koordynowane przez Wydział Projektów Międzynarodowych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DCACAA86-B9AD-1C3E-7E5A-325734B7EE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076975"/>
              </p:ext>
            </p:extLst>
          </p:nvPr>
        </p:nvGraphicFramePr>
        <p:xfrm>
          <a:off x="167640" y="1519788"/>
          <a:ext cx="9093200" cy="471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320">
                  <a:extLst>
                    <a:ext uri="{9D8B030D-6E8A-4147-A177-3AD203B41FA5}">
                      <a16:colId xmlns:a16="http://schemas.microsoft.com/office/drawing/2014/main" val="1293325339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3330445728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2480854360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2875484937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3593112945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3052041371"/>
                    </a:ext>
                  </a:extLst>
                </a:gridCol>
                <a:gridCol w="847820">
                  <a:extLst>
                    <a:ext uri="{9D8B030D-6E8A-4147-A177-3AD203B41FA5}">
                      <a16:colId xmlns:a16="http://schemas.microsoft.com/office/drawing/2014/main" val="1776749262"/>
                    </a:ext>
                  </a:extLst>
                </a:gridCol>
                <a:gridCol w="970820">
                  <a:extLst>
                    <a:ext uri="{9D8B030D-6E8A-4147-A177-3AD203B41FA5}">
                      <a16:colId xmlns:a16="http://schemas.microsoft.com/office/drawing/2014/main" val="1952280512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651404717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2159084534"/>
                    </a:ext>
                  </a:extLst>
                </a:gridCol>
              </a:tblGrid>
              <a:tr h="4713288"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2023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2024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2025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rgbClr val="C00000"/>
                          </a:solidFill>
                        </a:rPr>
                        <a:t>2026</a:t>
                      </a:r>
                      <a:endParaRPr lang="en-US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2027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580212"/>
                  </a:ext>
                </a:extLst>
              </a:tr>
            </a:tbl>
          </a:graphicData>
        </a:graphic>
      </p:graphicFrame>
      <p:sp>
        <p:nvSpPr>
          <p:cNvPr id="10" name="Prostokąt 9">
            <a:extLst>
              <a:ext uri="{FF2B5EF4-FFF2-40B4-BE49-F238E27FC236}">
                <a16:creationId xmlns:a16="http://schemas.microsoft.com/office/drawing/2014/main" id="{CF1D7F0C-0419-BDDC-D9EC-90393F7E514E}"/>
              </a:ext>
            </a:extLst>
          </p:cNvPr>
          <p:cNvSpPr/>
          <p:nvPr/>
        </p:nvSpPr>
        <p:spPr>
          <a:xfrm>
            <a:off x="378460" y="1975025"/>
            <a:ext cx="7293264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CARES</a:t>
            </a:r>
            <a:endParaRPr lang="en-US" b="1" dirty="0"/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20925E1B-D5C2-2634-FD4B-DECAC7D5C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345692"/>
              </p:ext>
            </p:extLst>
          </p:nvPr>
        </p:nvGraphicFramePr>
        <p:xfrm>
          <a:off x="9247795" y="1507552"/>
          <a:ext cx="908050" cy="4702223"/>
        </p:xfrm>
        <a:graphic>
          <a:graphicData uri="http://schemas.openxmlformats.org/drawingml/2006/table">
            <a:tbl>
              <a:tblPr/>
              <a:tblGrid>
                <a:gridCol w="908050">
                  <a:extLst>
                    <a:ext uri="{9D8B030D-6E8A-4147-A177-3AD203B41FA5}">
                      <a16:colId xmlns:a16="http://schemas.microsoft.com/office/drawing/2014/main" val="2876631237"/>
                    </a:ext>
                  </a:extLst>
                </a:gridCol>
              </a:tblGrid>
              <a:tr h="4702223">
                <a:tc>
                  <a:txBody>
                    <a:bodyPr/>
                    <a:lstStyle/>
                    <a:p>
                      <a:r>
                        <a:rPr lang="pl-PL" b="1" dirty="0"/>
                        <a:t>2028</a:t>
                      </a:r>
                      <a:endParaRPr lang="en-US" b="1" dirty="0"/>
                    </a:p>
                  </a:txBody>
                  <a:tcPr>
                    <a:lnL w="38100" cmpd="sng">
                      <a:noFill/>
                      <a:prstDash val="solid"/>
                    </a:lnL>
                    <a:lnR w="38100" cmpd="sng">
                      <a:noFill/>
                      <a:prstDash val="solid"/>
                    </a:lnR>
                    <a:lnT w="38100" cmpd="sng">
                      <a:noFill/>
                      <a:prstDash val="solid"/>
                    </a:lnT>
                    <a:lnB w="381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6318644"/>
                  </a:ext>
                </a:extLst>
              </a:tr>
            </a:tbl>
          </a:graphicData>
        </a:graphic>
      </p:graphicFrame>
      <p:sp>
        <p:nvSpPr>
          <p:cNvPr id="12" name="Prostokąt 11">
            <a:extLst>
              <a:ext uri="{FF2B5EF4-FFF2-40B4-BE49-F238E27FC236}">
                <a16:creationId xmlns:a16="http://schemas.microsoft.com/office/drawing/2014/main" id="{1A8F89EC-B23D-8FB9-8969-D3B6C286470F}"/>
              </a:ext>
            </a:extLst>
          </p:cNvPr>
          <p:cNvSpPr/>
          <p:nvPr/>
        </p:nvSpPr>
        <p:spPr>
          <a:xfrm>
            <a:off x="2524760" y="3876432"/>
            <a:ext cx="7317509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err="1"/>
              <a:t>GreenSPAS</a:t>
            </a:r>
            <a:endParaRPr lang="en-US" b="1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14903D5-5BB1-22C1-C9EA-838A44B842E7}"/>
              </a:ext>
            </a:extLst>
          </p:cNvPr>
          <p:cNvSpPr/>
          <p:nvPr/>
        </p:nvSpPr>
        <p:spPr>
          <a:xfrm>
            <a:off x="2524760" y="3117268"/>
            <a:ext cx="7317509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FISSH</a:t>
            </a:r>
            <a:endParaRPr lang="en-US" b="1" dirty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97240A23-E950-B31C-605B-9355F9C2C2A6}"/>
              </a:ext>
            </a:extLst>
          </p:cNvPr>
          <p:cNvSpPr/>
          <p:nvPr/>
        </p:nvSpPr>
        <p:spPr>
          <a:xfrm>
            <a:off x="2524760" y="3494835"/>
            <a:ext cx="7317509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err="1"/>
              <a:t>REliHE</a:t>
            </a:r>
            <a:endParaRPr lang="en-US" b="1" dirty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FA8FD7F-52BC-3001-B8A0-950B577935BD}"/>
              </a:ext>
            </a:extLst>
          </p:cNvPr>
          <p:cNvSpPr/>
          <p:nvPr/>
        </p:nvSpPr>
        <p:spPr>
          <a:xfrm>
            <a:off x="2524760" y="4255850"/>
            <a:ext cx="7317509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RIWET</a:t>
            </a:r>
            <a:endParaRPr lang="en-US" b="1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B4027B26-455F-8A61-A319-D0126E96C3D4}"/>
              </a:ext>
            </a:extLst>
          </p:cNvPr>
          <p:cNvSpPr/>
          <p:nvPr/>
        </p:nvSpPr>
        <p:spPr>
          <a:xfrm>
            <a:off x="505460" y="2352054"/>
            <a:ext cx="5549900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TeBiCE</a:t>
            </a:r>
            <a:endParaRPr lang="en-US" b="1" dirty="0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8503F1DE-6F47-C66F-CC52-DC02D33C93B2}"/>
              </a:ext>
            </a:extLst>
          </p:cNvPr>
          <p:cNvSpPr/>
          <p:nvPr/>
        </p:nvSpPr>
        <p:spPr>
          <a:xfrm>
            <a:off x="2651761" y="4641646"/>
            <a:ext cx="4936835" cy="266700"/>
          </a:xfrm>
          <a:prstGeom prst="rect">
            <a:avLst/>
          </a:prstGeom>
          <a:solidFill>
            <a:srgbClr val="FF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DARKERSKY4CE</a:t>
            </a:r>
            <a:endParaRPr lang="en-US" b="1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20992949-976E-4D98-E96A-0ED0FB7A7718}"/>
              </a:ext>
            </a:extLst>
          </p:cNvPr>
          <p:cNvSpPr/>
          <p:nvPr/>
        </p:nvSpPr>
        <p:spPr>
          <a:xfrm>
            <a:off x="1955479" y="2731472"/>
            <a:ext cx="6833845" cy="266700"/>
          </a:xfrm>
          <a:prstGeom prst="rect">
            <a:avLst/>
          </a:prstGeom>
          <a:solidFill>
            <a:srgbClr val="FF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Danube4all</a:t>
            </a:r>
            <a:endParaRPr lang="en-US" b="1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C7DC3C9E-F6F8-98C6-2CA3-B49193760658}"/>
              </a:ext>
            </a:extLst>
          </p:cNvPr>
          <p:cNvSpPr/>
          <p:nvPr/>
        </p:nvSpPr>
        <p:spPr>
          <a:xfrm>
            <a:off x="3280410" y="5014497"/>
            <a:ext cx="4649932" cy="266700"/>
          </a:xfrm>
          <a:prstGeom prst="rect">
            <a:avLst/>
          </a:prstGeom>
          <a:solidFill>
            <a:srgbClr val="FF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 err="1"/>
              <a:t>iDEMO</a:t>
            </a:r>
            <a:endParaRPr lang="en-US" b="1" dirty="0"/>
          </a:p>
        </p:txBody>
      </p:sp>
      <p:graphicFrame>
        <p:nvGraphicFramePr>
          <p:cNvPr id="26" name="Symbol zastępczy zawartości 8">
            <a:extLst>
              <a:ext uri="{FF2B5EF4-FFF2-40B4-BE49-F238E27FC236}">
                <a16:creationId xmlns:a16="http://schemas.microsoft.com/office/drawing/2014/main" id="{B29A314B-C5BA-AC6E-73E7-3084106D8E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379648"/>
              </p:ext>
            </p:extLst>
          </p:nvPr>
        </p:nvGraphicFramePr>
        <p:xfrm>
          <a:off x="10213457" y="1519788"/>
          <a:ext cx="1818640" cy="4713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320">
                  <a:extLst>
                    <a:ext uri="{9D8B030D-6E8A-4147-A177-3AD203B41FA5}">
                      <a16:colId xmlns:a16="http://schemas.microsoft.com/office/drawing/2014/main" val="1293325339"/>
                    </a:ext>
                  </a:extLst>
                </a:gridCol>
                <a:gridCol w="909320">
                  <a:extLst>
                    <a:ext uri="{9D8B030D-6E8A-4147-A177-3AD203B41FA5}">
                      <a16:colId xmlns:a16="http://schemas.microsoft.com/office/drawing/2014/main" val="3330445728"/>
                    </a:ext>
                  </a:extLst>
                </a:gridCol>
              </a:tblGrid>
              <a:tr h="4713288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schemeClr val="tx1"/>
                          </a:solidFill>
                        </a:rPr>
                        <a:t>2029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580212"/>
                  </a:ext>
                </a:extLst>
              </a:tr>
            </a:tbl>
          </a:graphicData>
        </a:graphic>
      </p:graphicFrame>
      <p:sp>
        <p:nvSpPr>
          <p:cNvPr id="20" name="Prostokąt 19">
            <a:extLst>
              <a:ext uri="{FF2B5EF4-FFF2-40B4-BE49-F238E27FC236}">
                <a16:creationId xmlns:a16="http://schemas.microsoft.com/office/drawing/2014/main" id="{35B04D1B-276B-57E2-84C9-DFD32BF21CA1}"/>
              </a:ext>
            </a:extLst>
          </p:cNvPr>
          <p:cNvSpPr/>
          <p:nvPr/>
        </p:nvSpPr>
        <p:spPr>
          <a:xfrm>
            <a:off x="4512888" y="5373768"/>
            <a:ext cx="7459717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SMOOTY</a:t>
            </a:r>
            <a:endParaRPr lang="en-US" b="1" dirty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C0E78553-DB0B-998C-75F0-1FE767236399}"/>
              </a:ext>
            </a:extLst>
          </p:cNvPr>
          <p:cNvSpPr/>
          <p:nvPr/>
        </p:nvSpPr>
        <p:spPr>
          <a:xfrm>
            <a:off x="4512888" y="5733039"/>
            <a:ext cx="7459716" cy="2667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ENLIA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6106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5FB7C740-7186-3A45-8B65-0F92D924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984" y="429584"/>
            <a:ext cx="10343046" cy="1325563"/>
          </a:xfrm>
        </p:spPr>
        <p:txBody>
          <a:bodyPr>
            <a:normAutofit fontScale="90000"/>
          </a:bodyPr>
          <a:lstStyle/>
          <a:p>
            <a:br>
              <a:rPr lang="pl-PL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b="1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3100" b="1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Danube4all</a:t>
            </a:r>
            <a:r>
              <a:rPr lang="pl-PL" sz="3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Budowanie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społeczeństwa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dbające</a:t>
            </a:r>
            <a:r>
              <a:rPr lang="pl-PL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wodę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br>
              <a:rPr lang="pl-PL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Wzmocnienie</a:t>
            </a:r>
            <a:r>
              <a:rPr lang="en-GB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społeczności</a:t>
            </a:r>
            <a:r>
              <a:rPr lang="en-GB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kujawsko-pomorskiej</a:t>
            </a:r>
            <a:r>
              <a:rPr lang="en-GB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</a:t>
            </a:r>
            <a:r>
              <a:rPr lang="en-GB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rzecz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ochrony</a:t>
            </a:r>
            <a:r>
              <a:rPr lang="en-GB" sz="27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27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wód</a:t>
            </a:r>
            <a:b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4A4F252B-46E9-5805-D953-130EA52DF510}"/>
              </a:ext>
            </a:extLst>
          </p:cNvPr>
          <p:cNvSpPr txBox="1">
            <a:spLocks/>
          </p:cNvSpPr>
          <p:nvPr/>
        </p:nvSpPr>
        <p:spPr>
          <a:xfrm>
            <a:off x="283336" y="2079052"/>
            <a:ext cx="11638331" cy="457777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 projektu głównego</a:t>
            </a: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opracowanie strategicznego planu działania na rzecz odbudowy dorzecza Dunaju.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2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2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 projektu partnera stowarzyszonego WK-P</a:t>
            </a: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wsparcie władz regionalnych w skutecznym angażowaniu społeczności w zarządzanie </a:t>
            </a:r>
            <a:r>
              <a:rPr lang="pl-PL" sz="2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renaturyzacją</a:t>
            </a: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rzek i terenów podmokłych oraz identyfikacja najlepszych narzędzi i strategii skutecznego partnerstwa publiczno-</a:t>
            </a:r>
            <a:r>
              <a:rPr lang="pl-PL" sz="22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prywatno</a:t>
            </a: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-społecznego w celu wypracowania skutecznych rozwiązań w zakresie ochrony, monitorowania i finansowania rzek i terenów podmokłych.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2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Okres realizacji: 2023 - 2027 </a:t>
            </a:r>
            <a:b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b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 całkowity projektu: 8,9 mln EUR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2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 WK-P: 100 000,00 EUR (grant 100%)</a:t>
            </a:r>
          </a:p>
          <a:p>
            <a:endParaRPr lang="pl-PL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9F529089-6BB1-D953-AAD3-4361BB9886C3}"/>
              </a:ext>
            </a:extLst>
          </p:cNvPr>
          <p:cNvSpPr txBox="1">
            <a:spLocks/>
          </p:cNvSpPr>
          <p:nvPr/>
        </p:nvSpPr>
        <p:spPr>
          <a:xfrm>
            <a:off x="7219466" y="5785722"/>
            <a:ext cx="4018510" cy="8711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8ACA6AE-F230-D38D-F203-6241C98FD878}"/>
              </a:ext>
            </a:extLst>
          </p:cNvPr>
          <p:cNvSpPr txBox="1"/>
          <p:nvPr/>
        </p:nvSpPr>
        <p:spPr>
          <a:xfrm>
            <a:off x="7711277" y="1755147"/>
            <a:ext cx="22352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972A1D-DE98-6F1D-B37E-828AA6089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6" y="200960"/>
            <a:ext cx="1555532" cy="1554187"/>
          </a:xfrm>
          <a:prstGeom prst="rect">
            <a:avLst/>
          </a:prstGeom>
        </p:spPr>
      </p:pic>
      <p:pic>
        <p:nvPicPr>
          <p:cNvPr id="1026" name="Picture 2" descr="Europe Horizon - Horizon Europe - Gov.pl website">
            <a:extLst>
              <a:ext uri="{FF2B5EF4-FFF2-40B4-BE49-F238E27FC236}">
                <a16:creationId xmlns:a16="http://schemas.microsoft.com/office/drawing/2014/main" id="{5EB5D9C2-AD4E-27D2-A655-92BA5FE9B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1831" y="5129583"/>
            <a:ext cx="2870843" cy="10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97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298D8C-CCEB-8771-BC20-A4E0D156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5166" y="365125"/>
            <a:ext cx="9138634" cy="1325563"/>
          </a:xfrm>
        </p:spPr>
        <p:txBody>
          <a:bodyPr/>
          <a:lstStyle/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Najważniejsze działania projektu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B067B45-F8D3-9662-DCC9-3BF227661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6" y="200960"/>
            <a:ext cx="1555532" cy="1554187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B8835B65-F3CD-D1A7-4638-C1EF248CA90D}"/>
              </a:ext>
            </a:extLst>
          </p:cNvPr>
          <p:cNvSpPr txBox="1"/>
          <p:nvPr/>
        </p:nvSpPr>
        <p:spPr>
          <a:xfrm>
            <a:off x="734094" y="2111743"/>
            <a:ext cx="1043188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Opracowanie diagnozy problemu suszy rolniczej w województwie kujawsko-pomorskim oraz analiza kompetencji samorządu w zakresie przeciwdziałania suszy. 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Warsztaty dla uczniów dotyczące </a:t>
            </a:r>
            <a:r>
              <a:rPr lang="pl-PL" b="0" i="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biologizacji</a:t>
            </a: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rolnictwa oraz działań </a:t>
            </a:r>
            <a:r>
              <a:rPr lang="pl-PL" b="0" i="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prośrodowiskowych</a:t>
            </a: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 </a:t>
            </a:r>
            <a:r>
              <a:rPr lang="pl-PL" b="0" i="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proklimatycznych</a:t>
            </a: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(23.05.2025). 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Warsztaty „Nauka obywatelska – teoria, praktyka i zastosowanie” (30.09.2025). 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Przygotowanie pilotażu monitoringu wód powierzchniowych w parkach krajobrazowych z wykorzystaniem nauki obywatelskiej. 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Nawiązanie współpracy z Instytutem Geografii i Zagospodarowania Przestrzennego PAN. 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Szkolenia dla edukatorów parków krajobrazowych i nauczycieli w zakresie wykorzystania metod nauki obywatelskiej do monitorowania cieków wodnych.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Ø"/>
            </a:pPr>
            <a:r>
              <a:rPr lang="pl-PL" b="0" i="0" dirty="0">
                <a:solidFill>
                  <a:schemeClr val="accent1">
                    <a:lumMod val="75000"/>
                  </a:schemeClr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Opracowanie mapy drogowej.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Prezentacja wyników badań.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Ø"/>
            </a:pPr>
            <a:r>
              <a:rPr lang="pl-PL" dirty="0">
                <a:solidFill>
                  <a:schemeClr val="accent1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Monitorowanie rezultatów.</a:t>
            </a:r>
          </a:p>
          <a:p>
            <a:pPr marL="285750" indent="-285750" fontAlgn="t">
              <a:lnSpc>
                <a:spcPct val="100000"/>
              </a:lnSpc>
              <a:buSzPct val="109000"/>
              <a:buFont typeface="Wingdings" panose="05000000000000000000" pitchFamily="2" charset="2"/>
              <a:buChar char="§"/>
            </a:pPr>
            <a:endParaRPr lang="pl-PL" b="0" i="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22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7D7572C-3A58-1703-BCA3-EB3C6361A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4862" y="365125"/>
            <a:ext cx="9318938" cy="1325563"/>
          </a:xfrm>
        </p:spPr>
        <p:txBody>
          <a:bodyPr/>
          <a:lstStyle/>
          <a:p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Partnerstwo projektu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C855DFD-8C91-822A-2EA1-75CEE39E33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6" y="200960"/>
            <a:ext cx="1555532" cy="1554187"/>
          </a:xfrm>
          <a:prstGeom prst="rect">
            <a:avLst/>
          </a:prstGeom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3A7B3485-0889-3FB2-7D9E-CD303B9C6AE1}"/>
              </a:ext>
            </a:extLst>
          </p:cNvPr>
          <p:cNvSpPr txBox="1">
            <a:spLocks/>
          </p:cNvSpPr>
          <p:nvPr/>
        </p:nvSpPr>
        <p:spPr>
          <a:xfrm>
            <a:off x="499980" y="2855930"/>
            <a:ext cx="5746274" cy="30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 wiodący:  </a:t>
            </a:r>
            <a:b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University of Natural </a:t>
            </a:r>
            <a:r>
              <a:rPr lang="pl-PL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Resources</a:t>
            </a: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Life Science w Wiedniu, Austria</a:t>
            </a:r>
            <a:endParaRPr lang="pl-PL" sz="2000" i="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fontAlgn="base"/>
            <a: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Partnerstwo: </a:t>
            </a:r>
            <a:b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48 instytucji, organizacji, uczelni i instytutów badawczych z 14 krajów Europy, </a:t>
            </a:r>
            <a:b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 tym partnerzy stowarzyszeni</a:t>
            </a:r>
            <a:br>
              <a:rPr lang="pl-PL" sz="200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sz="2000" i="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BD20739-0054-78C9-411B-6F9467D13251}"/>
              </a:ext>
            </a:extLst>
          </p:cNvPr>
          <p:cNvSpPr txBox="1"/>
          <p:nvPr/>
        </p:nvSpPr>
        <p:spPr>
          <a:xfrm>
            <a:off x="6404594" y="2293882"/>
            <a:ext cx="528742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l-PL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Partnerzy </a:t>
            </a:r>
            <a:r>
              <a:rPr lang="pl-PL" sz="2000" b="1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stowaryszeni</a:t>
            </a:r>
            <a:r>
              <a:rPr lang="pl-PL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l-PL" sz="2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 indent="-228600" fontAlgn="base">
              <a:buFont typeface="+mj-lt"/>
              <a:buAutoNum type="arabicPeriod"/>
            </a:pP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Miasto </a:t>
            </a:r>
            <a:r>
              <a:rPr lang="pl-PL" sz="20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Seixal</a:t>
            </a: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; Portugalia, 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</a:t>
            </a: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egion </a:t>
            </a:r>
            <a:r>
              <a:rPr lang="pl-PL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Cahul</a:t>
            </a: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Republika Mołdawii,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Miasto </a:t>
            </a:r>
            <a:r>
              <a:rPr lang="pl-PL" sz="2000" dirty="0" err="1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Jindřichův</a:t>
            </a: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Hradec, Republika Czeska, 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pl-PL" sz="200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Prowincja Adana, Turcja,</a:t>
            </a:r>
          </a:p>
          <a:p>
            <a:pPr marL="228600" indent="-228600" fontAlgn="base">
              <a:buFont typeface="+mj-lt"/>
              <a:buAutoNum type="arabicPeriod"/>
            </a:pPr>
            <a:r>
              <a:rPr lang="pl-PL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Województwo Kujawsko-Pomorskie, Polska </a:t>
            </a:r>
            <a:endParaRPr lang="pl-PL" sz="20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fontAlgn="base"/>
            <a:endParaRPr lang="pl-PL" sz="2000" b="1" dirty="0"/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pl-PL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A7A545DC-CB07-BEB0-04EF-32DD49484890}"/>
              </a:ext>
            </a:extLst>
          </p:cNvPr>
          <p:cNvSpPr txBox="1"/>
          <p:nvPr/>
        </p:nvSpPr>
        <p:spPr>
          <a:xfrm>
            <a:off x="577253" y="2293882"/>
            <a:ext cx="4087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Partnerzy projektu głównego </a:t>
            </a:r>
          </a:p>
        </p:txBody>
      </p:sp>
    </p:spTree>
    <p:extLst>
      <p:ext uri="{BB962C8B-B14F-4D97-AF65-F5344CB8AC3E}">
        <p14:creationId xmlns:p14="http://schemas.microsoft.com/office/powerpoint/2010/main" val="105758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901DA1F-B13A-5489-AE0C-D7C5EC02053C}"/>
              </a:ext>
            </a:extLst>
          </p:cNvPr>
          <p:cNvSpPr txBox="1">
            <a:spLocks/>
          </p:cNvSpPr>
          <p:nvPr/>
        </p:nvSpPr>
        <p:spPr>
          <a:xfrm>
            <a:off x="3837904" y="517525"/>
            <a:ext cx="766829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7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i-DEMO</a:t>
            </a:r>
            <a:br>
              <a:rPr lang="pl-PL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Poprawa oferty zarządzania destynacją turystyczną </a:t>
            </a:r>
            <a:b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7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poprzez strategie grywalizacji</a:t>
            </a:r>
            <a:endParaRPr lang="en-US" sz="27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050" name="Picture 2" descr="Logotyp projektu i-DEMO">
            <a:extLst>
              <a:ext uri="{FF2B5EF4-FFF2-40B4-BE49-F238E27FC236}">
                <a16:creationId xmlns:a16="http://schemas.microsoft.com/office/drawing/2014/main" id="{E3AC5717-10F6-5F22-E75D-84E7BB4C4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89" y="275431"/>
            <a:ext cx="28575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9D47CA5D-9FEA-20D6-352D-0D3A0FEAD62E}"/>
              </a:ext>
            </a:extLst>
          </p:cNvPr>
          <p:cNvSpPr txBox="1">
            <a:spLocks/>
          </p:cNvSpPr>
          <p:nvPr/>
        </p:nvSpPr>
        <p:spPr>
          <a:xfrm>
            <a:off x="558889" y="2522466"/>
            <a:ext cx="10748761" cy="4335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400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i-DEMO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międzynarodowy projekt realizowany w programie Erasmus+, którego celem jest rozwój kompetencji specjalistów branży turystycznej poprzez wykorzystanie mechanizmów grywalizacji i nowoczesnych narzędzi cyfrowych w zarządzaniu destynacjami turystycznymi.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pl-PL" sz="2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400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Okres realizacji -</a:t>
            </a:r>
            <a:r>
              <a:rPr lang="pl-PL" sz="2400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 październik 2024 – 31 marzec 2027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400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 WKP – </a:t>
            </a: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32 000 €</a:t>
            </a:r>
          </a:p>
          <a:p>
            <a:pPr marL="0" indent="0">
              <a:lnSpc>
                <a:spcPct val="17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Dofinansowanie w formie grantu 100%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A903E13-E890-E113-B1A5-5025C0123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258" y="4801460"/>
            <a:ext cx="3189668" cy="153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9209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EB97BF-7CDA-5FE2-8F6C-8FA86B0F9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1081" y="641340"/>
            <a:ext cx="6665890" cy="1325563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Partnerzy projektu</a:t>
            </a:r>
            <a:b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pl-PL" sz="4000" dirty="0"/>
          </a:p>
        </p:txBody>
      </p:sp>
      <p:pic>
        <p:nvPicPr>
          <p:cNvPr id="4" name="Picture 2" descr="Logotyp projektu i-DEMO">
            <a:extLst>
              <a:ext uri="{FF2B5EF4-FFF2-40B4-BE49-F238E27FC236}">
                <a16:creationId xmlns:a16="http://schemas.microsoft.com/office/drawing/2014/main" id="{807BB0C7-87B3-9857-860B-FE261C5B6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99" y="262878"/>
            <a:ext cx="2250062" cy="142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3A98F5C9-37DC-751F-A431-4C7AEDD2B6B1}"/>
              </a:ext>
            </a:extLst>
          </p:cNvPr>
          <p:cNvSpPr txBox="1"/>
          <p:nvPr/>
        </p:nvSpPr>
        <p:spPr>
          <a:xfrm>
            <a:off x="636161" y="2245889"/>
            <a:ext cx="10194971" cy="298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TIMESIS SRL (Włochy) - lider projektu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Phoenicians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'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Route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- Szlak Kulturowy Rady Europy (Włochy)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Associazione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Culturale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TuoMuseo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(Włochy)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Pafos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Regional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Board of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Tourism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(Cypr)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Stichting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Breda University of Applied </a:t>
            </a:r>
            <a:r>
              <a:rPr lang="pl-PL" sz="1800" kern="1200" dirty="0" err="1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Sciences</a:t>
            </a: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(Holandia)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Hellenic Open University (Grecja)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ACIF - Izba Gospodarczo-Przemysłowa Madery (Portugalia)</a:t>
            </a:r>
          </a:p>
          <a:p>
            <a:pPr marL="457200" indent="-4572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pl-PL" sz="1800" kern="1200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Województwo Kujawsko-Pomorskie (Polska)</a:t>
            </a:r>
          </a:p>
        </p:txBody>
      </p:sp>
    </p:spTree>
    <p:extLst>
      <p:ext uri="{BB962C8B-B14F-4D97-AF65-F5344CB8AC3E}">
        <p14:creationId xmlns:p14="http://schemas.microsoft.com/office/powerpoint/2010/main" val="421819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8522AE-7448-439B-EC68-FC1F9925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671" y="678786"/>
            <a:ext cx="7198216" cy="1325563"/>
          </a:xfrm>
        </p:spPr>
        <p:txBody>
          <a:bodyPr/>
          <a:lstStyle/>
          <a:p>
            <a:r>
              <a:rPr lang="pl-PL" sz="3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Najważniejsze rezultaty projektu</a:t>
            </a:r>
            <a:br>
              <a:rPr lang="pl-PL" b="1" dirty="0">
                <a:latin typeface="Segoe UI" panose="020B0502040204020203" pitchFamily="34" charset="0"/>
              </a:rPr>
            </a:br>
            <a:endParaRPr lang="pl-PL" dirty="0"/>
          </a:p>
        </p:txBody>
      </p:sp>
      <p:pic>
        <p:nvPicPr>
          <p:cNvPr id="4" name="Picture 2" descr="Logotyp projektu i-DEMO">
            <a:extLst>
              <a:ext uri="{FF2B5EF4-FFF2-40B4-BE49-F238E27FC236}">
                <a16:creationId xmlns:a16="http://schemas.microsoft.com/office/drawing/2014/main" id="{F03A9F1F-D0D1-23D9-30B6-04FE4A7FB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99" y="262878"/>
            <a:ext cx="2250062" cy="142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258FD8AE-2843-DA01-BA10-CB5DFDF0129B}"/>
              </a:ext>
            </a:extLst>
          </p:cNvPr>
          <p:cNvSpPr txBox="1"/>
          <p:nvPr/>
        </p:nvSpPr>
        <p:spPr>
          <a:xfrm>
            <a:off x="699752" y="1931897"/>
            <a:ext cx="1079249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t">
              <a:buFont typeface="Wingdings" panose="05000000000000000000" pitchFamily="2" charset="2"/>
              <a:buChar char="v"/>
            </a:pP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Profil kompetencji Game-</a:t>
            </a:r>
            <a:r>
              <a:rPr lang="pl-PL" b="1" i="0" dirty="0" err="1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</a:t>
            </a: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b="1" i="0" dirty="0" err="1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Tourism</a:t>
            </a:r>
            <a:endParaRPr lang="pl-PL" b="1" i="0" dirty="0">
              <a:solidFill>
                <a:srgbClr val="FF000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fontAlgn="t">
              <a:buNone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Określenie wiedzy i umiejętności niezbędnych dla nowoczesnych menedżerów turystyki wykorzystujących grywalizację.</a:t>
            </a:r>
          </a:p>
          <a:p>
            <a:pPr marL="285750" indent="-285750" fontAlgn="t">
              <a:buFont typeface="Wingdings" panose="05000000000000000000" pitchFamily="2" charset="2"/>
              <a:buChar char="v"/>
            </a:pP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Kurs online „Game-</a:t>
            </a:r>
            <a:r>
              <a:rPr lang="pl-PL" b="1" i="0" dirty="0" err="1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based</a:t>
            </a: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b="1" i="0" dirty="0" err="1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Tourism</a:t>
            </a: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”</a:t>
            </a:r>
          </a:p>
          <a:p>
            <a:pPr fontAlgn="t">
              <a:buNone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Bezpłatny kurs e-learningowy rozwijający kompetencje cyfrowe, kreatywne i przedsiębiorcze w sektorze turystycznym. </a:t>
            </a:r>
            <a:endParaRPr lang="pl-PL" b="0" i="0" dirty="0">
              <a:solidFill>
                <a:srgbClr val="464FEB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5750" indent="-285750" fontAlgn="t">
              <a:buFont typeface="Wingdings" panose="05000000000000000000" pitchFamily="2" charset="2"/>
              <a:buChar char="v"/>
            </a:pP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Zestaw narzędzi i-DEMO</a:t>
            </a:r>
          </a:p>
          <a:p>
            <a:pPr fontAlgn="t">
              <a:buNone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Pakiet obejmujący:</a:t>
            </a:r>
          </a:p>
          <a:p>
            <a:pPr marL="742950" lvl="1" indent="-285750" fontAlgn="t"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wytyczne dla organizacji turystycznych,</a:t>
            </a:r>
          </a:p>
          <a:p>
            <a:pPr marL="742950" lvl="1" indent="-285750" fontAlgn="t"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materiały szkoleniowe,</a:t>
            </a:r>
          </a:p>
          <a:p>
            <a:pPr marL="742950" lvl="1" indent="-285750" fontAlgn="t"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wirtualną mapę dobrych praktyk z Europy,</a:t>
            </a:r>
          </a:p>
          <a:p>
            <a:pPr marL="742950" lvl="1" indent="-285750" fontAlgn="t">
              <a:buFont typeface="Wingdings" panose="05000000000000000000" pitchFamily="2" charset="2"/>
              <a:buChar char="§"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przykłady skutecznych wdrożeń grywalizacji w turystyce. </a:t>
            </a:r>
          </a:p>
          <a:p>
            <a:pPr marL="285750" indent="-285750" fontAlgn="t">
              <a:buFont typeface="Wingdings" panose="05000000000000000000" pitchFamily="2" charset="2"/>
              <a:buChar char="v"/>
            </a:pPr>
            <a:r>
              <a:rPr lang="pl-PL" b="1" i="0" dirty="0" err="1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Hackathon</a:t>
            </a:r>
            <a:r>
              <a:rPr lang="pl-PL" b="1" i="0" dirty="0">
                <a:solidFill>
                  <a:srgbClr val="FF000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i-DEMO</a:t>
            </a:r>
          </a:p>
          <a:p>
            <a:pPr fontAlgn="t">
              <a:buNone/>
            </a:pPr>
            <a:r>
              <a:rPr lang="pl-PL" b="0" i="0" dirty="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Międzynarodowe wydarzenie angażujące uczestników z ośmiu europejskich destynacji w projektowanie innowacyjnych rozwiązań dla turystyki </a:t>
            </a:r>
            <a:r>
              <a:rPr lang="pl-PL" b="0" i="0" dirty="0">
                <a:solidFill>
                  <a:schemeClr val="accent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</a:t>
            </a:r>
            <a:r>
              <a:rPr lang="pl-PL" dirty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online, 27–29 listopada 2026, 40 uczestników)</a:t>
            </a:r>
          </a:p>
        </p:txBody>
      </p:sp>
    </p:spTree>
    <p:extLst>
      <p:ext uri="{BB962C8B-B14F-4D97-AF65-F5344CB8AC3E}">
        <p14:creationId xmlns:p14="http://schemas.microsoft.com/office/powerpoint/2010/main" val="2276455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5CFFC6-3B6F-1C5A-91A6-DBA36A533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3426" y="473519"/>
            <a:ext cx="6964082" cy="1325563"/>
          </a:xfrm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DARKERSKY4CE</a:t>
            </a:r>
            <a:br>
              <a:rPr lang="pl-PL" sz="2400" dirty="0">
                <a:solidFill>
                  <a:srgbClr val="FF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Strategiczne Transnarodowe Podejście</a:t>
            </a:r>
            <a:b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 Redukcji Zanieczyszczenia Światłem</a:t>
            </a:r>
            <a:b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 Europie Środkowej</a:t>
            </a:r>
            <a:endParaRPr lang="pl-PL" sz="2400" dirty="0"/>
          </a:p>
        </p:txBody>
      </p:sp>
      <p:pic>
        <p:nvPicPr>
          <p:cNvPr id="3" name="Picture 2" descr="Logotyp - projekt DARKERSKY4CE">
            <a:extLst>
              <a:ext uri="{FF2B5EF4-FFF2-40B4-BE49-F238E27FC236}">
                <a16:creationId xmlns:a16="http://schemas.microsoft.com/office/drawing/2014/main" id="{CB9ACC58-1499-4526-4F3D-E832B3A46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736" y="473519"/>
            <a:ext cx="3710285" cy="157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DC90DD98-CD3E-839D-FA04-7B4BAA4DB0BC}"/>
              </a:ext>
            </a:extLst>
          </p:cNvPr>
          <p:cNvSpPr txBox="1">
            <a:spLocks/>
          </p:cNvSpPr>
          <p:nvPr/>
        </p:nvSpPr>
        <p:spPr>
          <a:xfrm>
            <a:off x="374869" y="2047740"/>
            <a:ext cx="7328982" cy="415109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sz="2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100" b="1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Cel projektu </a:t>
            </a:r>
            <a:r>
              <a:rPr lang="pl-PL" sz="2100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– </a:t>
            </a:r>
            <a:r>
              <a:rPr lang="pl-PL" sz="2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głównym celem projektu jest ograniczenie zanieczyszczenia światłem w Europie Środkowej poprzez zmianę sposobu postrzegania tego problemu przez decydentów, sektor turystyczny i mieszkańców oraz zwiększenie świadomości jego negatywnego wpływu na środowisko, bioróżnorodność i zdrowie ludzi.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l-PL" sz="21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100" b="1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Okres realizacji - </a:t>
            </a:r>
            <a:r>
              <a:rPr lang="pl-PL" sz="2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 czerwca 2024 – 31 stycznia 2027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100" b="1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 łączny - </a:t>
            </a:r>
            <a:r>
              <a:rPr lang="pl-PL" sz="2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1,79 mln €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2100" b="1" dirty="0">
                <a:solidFill>
                  <a:srgbClr val="92D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Budżet WKP – </a:t>
            </a:r>
            <a:r>
              <a:rPr lang="pl-PL" sz="21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233 210 €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C7793DC-6062-ED30-2D75-2002CEE1E44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1483" y="2128233"/>
            <a:ext cx="4546025" cy="3808126"/>
          </a:xfrm>
          <a:prstGeom prst="hexagon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0347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E25223B-9B81-081B-CBF6-F85508B7D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387" y="95135"/>
            <a:ext cx="7824989" cy="1325563"/>
          </a:xfrm>
        </p:spPr>
        <p:txBody>
          <a:bodyPr>
            <a:normAutofit/>
          </a:bodyPr>
          <a:lstStyle/>
          <a:p>
            <a:r>
              <a:rPr lang="pl-PL" sz="4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Partnerstwo projektu</a:t>
            </a:r>
            <a:endParaRPr lang="pl-PL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E4069B-55B3-CAB7-00FE-F01872BF7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6" y="1533525"/>
            <a:ext cx="5973699" cy="495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Logotyp - projekt DARKERSKY4CE">
            <a:extLst>
              <a:ext uri="{FF2B5EF4-FFF2-40B4-BE49-F238E27FC236}">
                <a16:creationId xmlns:a16="http://schemas.microsoft.com/office/drawing/2014/main" id="{62A5A4EB-320C-1EAD-27C1-50F38E1A0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86" y="116468"/>
            <a:ext cx="3023664" cy="1282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58B183DF-8B2D-5793-D6EE-0031B2942E4B}"/>
              </a:ext>
            </a:extLst>
          </p:cNvPr>
          <p:cNvSpPr txBox="1"/>
          <p:nvPr/>
        </p:nvSpPr>
        <p:spPr>
          <a:xfrm>
            <a:off x="6401574" y="1533525"/>
            <a:ext cx="5636553" cy="5158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Narodowy Instytut Astrofizyki w Turynie, Włochy, LP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Województwo Kujawsko-Pomorskie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Południowo-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Transdunajskie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Regionalne Biuro Innowacji (Węgry)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Aufbauwerk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Region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Leipzig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GmbH (Niemcy)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Uniwersytet Nauk Stosowanych w Karyntii (Austria)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Lokalna Grupa Działania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Escartons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Waldensian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Valleys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(Włochy)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Regionalna Agencja Rozwoju Północnej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Primorski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L.t.d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Nova </a:t>
            </a:r>
            <a:r>
              <a:rPr lang="pl-PL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Gorica</a:t>
            </a: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(Słowenia)</a:t>
            </a:r>
          </a:p>
          <a:p>
            <a:pPr lvl="0" algn="just">
              <a:lnSpc>
                <a:spcPct val="115000"/>
              </a:lnSpc>
              <a:tabLst>
                <a:tab pos="450215" algn="l"/>
              </a:tabLst>
            </a:pPr>
            <a:endParaRPr lang="pl-PL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 algn="just">
              <a:lnSpc>
                <a:spcPct val="115000"/>
              </a:lnSpc>
              <a:tabLst>
                <a:tab pos="450215" algn="l"/>
              </a:tabLst>
            </a:pPr>
            <a:r>
              <a:rPr lang="pl-PL" b="1" u="sng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Partner Stowarzyszony:</a:t>
            </a:r>
          </a:p>
          <a:p>
            <a:pPr lvl="0" algn="just">
              <a:lnSpc>
                <a:spcPct val="115000"/>
              </a:lnSpc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Uniwersytet Mikołaja Kopernika w Toruniu – </a:t>
            </a:r>
          </a:p>
          <a:p>
            <a:pPr lvl="0" algn="just">
              <a:lnSpc>
                <a:spcPct val="115000"/>
              </a:lnSpc>
              <a:tabLst>
                <a:tab pos="450215" algn="l"/>
              </a:tabLst>
            </a:pPr>
            <a:r>
              <a:rPr lang="pl-PL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Wydział Nauk o Ziemi i Gospodarki Przestrzennej</a:t>
            </a:r>
            <a:endParaRPr lang="pl-PL" sz="18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017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A0BF34-2F1D-1B5B-D8A3-380B0BA11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FB8012-BF50-08E4-82D4-14E4D5BF70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r="26080"/>
          <a:stretch>
            <a:fillRect/>
          </a:stretch>
        </p:blipFill>
        <p:spPr bwMode="auto">
          <a:xfrm>
            <a:off x="0" y="-4"/>
            <a:ext cx="6823655" cy="664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9A9FDDD-23B4-2B52-365E-6E3DF2E2AD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178"/>
          <a:stretch>
            <a:fillRect/>
          </a:stretch>
        </p:blipFill>
        <p:spPr bwMode="auto">
          <a:xfrm>
            <a:off x="5960770" y="-4"/>
            <a:ext cx="6231230" cy="664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449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2">
            <a:extLst>
              <a:ext uri="{FF2B5EF4-FFF2-40B4-BE49-F238E27FC236}">
                <a16:creationId xmlns:a16="http://schemas.microsoft.com/office/drawing/2014/main" id="{A79C3891-0632-0D37-8430-D97BC3233323}"/>
              </a:ext>
            </a:extLst>
          </p:cNvPr>
          <p:cNvSpPr txBox="1">
            <a:spLocks/>
          </p:cNvSpPr>
          <p:nvPr/>
        </p:nvSpPr>
        <p:spPr>
          <a:xfrm>
            <a:off x="3610879" y="1904480"/>
            <a:ext cx="8039424" cy="26555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/>
            <a:r>
              <a:rPr lang="pl-PL" dirty="0"/>
              <a:t>zaburzenia zdrowia i rytmu dobowego ludzi,</a:t>
            </a:r>
          </a:p>
          <a:p>
            <a:pPr marL="571500" indent="-342900"/>
            <a:r>
              <a:rPr lang="pl-PL" dirty="0"/>
              <a:t>spadek bioróżnorodności,</a:t>
            </a:r>
          </a:p>
          <a:p>
            <a:pPr marL="571500" indent="-342900"/>
            <a:r>
              <a:rPr lang="pl-PL" dirty="0"/>
              <a:t>zakłócenie migracji i rozrodu zwierząt,</a:t>
            </a:r>
          </a:p>
          <a:p>
            <a:pPr marL="571500" indent="-342900"/>
            <a:r>
              <a:rPr lang="pl-PL" dirty="0"/>
              <a:t>pogorszenie jakości nocnego krajobrazu,</a:t>
            </a:r>
          </a:p>
          <a:p>
            <a:pPr marL="571500" indent="-342900"/>
            <a:r>
              <a:rPr lang="pl-PL" dirty="0"/>
              <a:t>utrata możliwości obserwacji astronomicznych,</a:t>
            </a:r>
          </a:p>
          <a:p>
            <a:pPr marL="571500" indent="-342900"/>
            <a:r>
              <a:rPr lang="pl-PL" dirty="0"/>
              <a:t>niepotrzebne zużycie energii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03A944D0-F533-4274-1BC3-F50496B5D38E}"/>
              </a:ext>
            </a:extLst>
          </p:cNvPr>
          <p:cNvSpPr txBox="1">
            <a:spLocks/>
          </p:cNvSpPr>
          <p:nvPr/>
        </p:nvSpPr>
        <p:spPr>
          <a:xfrm>
            <a:off x="3907382" y="626813"/>
            <a:ext cx="7446418" cy="6208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3200" b="1" dirty="0"/>
              <a:t>Najważniejsze skutki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BE7FE2D-524E-C799-8B13-6DF630EF52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68" r="5032"/>
          <a:stretch>
            <a:fillRect/>
          </a:stretch>
        </p:blipFill>
        <p:spPr>
          <a:xfrm>
            <a:off x="0" y="12931"/>
            <a:ext cx="3206839" cy="670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11C291-C1AE-62A8-26BC-7A00FB812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819" y="216811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Komponenty pilotażu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C307765-3D81-1068-5E5D-0458EDBC4AF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95567" y="1458754"/>
            <a:ext cx="2660309" cy="750724"/>
          </a:xfrm>
        </p:spPr>
        <p:txBody>
          <a:bodyPr/>
          <a:lstStyle/>
          <a:p>
            <a:r>
              <a:rPr lang="pl-PL" dirty="0" err="1"/>
              <a:t>Astrobazy</a:t>
            </a:r>
            <a:endParaRPr lang="pl-PL" dirty="0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3BBD8A99-7B30-8A38-39AB-DE3C2F643074}"/>
              </a:ext>
            </a:extLst>
          </p:cNvPr>
          <p:cNvSpPr txBox="1">
            <a:spLocks/>
          </p:cNvSpPr>
          <p:nvPr/>
        </p:nvSpPr>
        <p:spPr>
          <a:xfrm>
            <a:off x="4556691" y="1175221"/>
            <a:ext cx="4112765" cy="75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pl-PL" sz="3733" dirty="0"/>
              <a:t>Punkt </a:t>
            </a:r>
          </a:p>
          <a:p>
            <a:r>
              <a:rPr lang="pl-PL" sz="3733" dirty="0"/>
              <a:t>obserwacji</a:t>
            </a:r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7E87949F-5ABC-0A91-D55A-A358BCA60FDE}"/>
              </a:ext>
            </a:extLst>
          </p:cNvPr>
          <p:cNvSpPr txBox="1">
            <a:spLocks/>
          </p:cNvSpPr>
          <p:nvPr/>
        </p:nvSpPr>
        <p:spPr>
          <a:xfrm>
            <a:off x="8209283" y="1458754"/>
            <a:ext cx="4112765" cy="75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pl-PL" sz="3733" dirty="0"/>
              <a:t>Edukacja w PK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1A8E68DF-7E2E-FDFE-6326-CDF1E7CE29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819" y="2633472"/>
            <a:ext cx="3659805" cy="347340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02710AE5-1613-E64F-7725-B01D4A98AC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4539" y="2698495"/>
            <a:ext cx="3482923" cy="3473407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D020452-8411-1F05-3529-1CA815EA97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69457" y="2525615"/>
            <a:ext cx="2776145" cy="358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76062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7AFB0D-5C55-E8FD-D02A-225174EA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131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Ciemne niebo w </a:t>
            </a:r>
            <a:r>
              <a:rPr lang="pl-PL" dirty="0" err="1"/>
              <a:t>Astrobazie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7191811-8287-4D17-093F-0344F25723A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-102601" y="615113"/>
            <a:ext cx="11417300" cy="750724"/>
          </a:xfrm>
        </p:spPr>
        <p:txBody>
          <a:bodyPr/>
          <a:lstStyle/>
          <a:p>
            <a:r>
              <a:rPr lang="pl-PL" sz="2667" dirty="0"/>
              <a:t>Kujawsko-Pomorska Akademia Innowacji</a:t>
            </a:r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id="{7044BE5C-F759-FD7F-3950-2DE7CC98A2D3}"/>
              </a:ext>
            </a:extLst>
          </p:cNvPr>
          <p:cNvGrpSpPr/>
          <p:nvPr/>
        </p:nvGrpSpPr>
        <p:grpSpPr>
          <a:xfrm>
            <a:off x="6366565" y="1106288"/>
            <a:ext cx="5825436" cy="5592189"/>
            <a:chOff x="4774923" y="829716"/>
            <a:chExt cx="4369077" cy="4194142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33D3F187-F19F-D0B5-BD6F-55BAC9911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74923" y="829716"/>
              <a:ext cx="4369077" cy="4194142"/>
            </a:xfrm>
            <a:prstGeom prst="rect">
              <a:avLst/>
            </a:prstGeom>
          </p:spPr>
        </p:pic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BA352392-3D7D-9258-7D29-13BD74536EA5}"/>
                </a:ext>
              </a:extLst>
            </p:cNvPr>
            <p:cNvGrpSpPr/>
            <p:nvPr/>
          </p:nvGrpSpPr>
          <p:grpSpPr>
            <a:xfrm>
              <a:off x="6641225" y="1671285"/>
              <a:ext cx="2070096" cy="2476820"/>
              <a:chOff x="2121455" y="1575689"/>
              <a:chExt cx="2070096" cy="2476820"/>
            </a:xfrm>
          </p:grpSpPr>
          <p:sp>
            <p:nvSpPr>
              <p:cNvPr id="7" name="Owal 6">
                <a:extLst>
                  <a:ext uri="{FF2B5EF4-FFF2-40B4-BE49-F238E27FC236}">
                    <a16:creationId xmlns:a16="http://schemas.microsoft.com/office/drawing/2014/main" id="{4BE414B4-E8EC-2FBC-5177-0754374FA057}"/>
                  </a:ext>
                </a:extLst>
              </p:cNvPr>
              <p:cNvSpPr/>
              <p:nvPr/>
            </p:nvSpPr>
            <p:spPr>
              <a:xfrm>
                <a:off x="3673868" y="2001478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  <p:sp>
            <p:nvSpPr>
              <p:cNvPr id="8" name="Owal 7">
                <a:extLst>
                  <a:ext uri="{FF2B5EF4-FFF2-40B4-BE49-F238E27FC236}">
                    <a16:creationId xmlns:a16="http://schemas.microsoft.com/office/drawing/2014/main" id="{670A2F9A-B923-644F-7A7D-FF4F0E3FC3F3}"/>
                  </a:ext>
                </a:extLst>
              </p:cNvPr>
              <p:cNvSpPr/>
              <p:nvPr/>
            </p:nvSpPr>
            <p:spPr>
              <a:xfrm>
                <a:off x="3372846" y="1575689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  <p:sp>
            <p:nvSpPr>
              <p:cNvPr id="9" name="Owal 8">
                <a:extLst>
                  <a:ext uri="{FF2B5EF4-FFF2-40B4-BE49-F238E27FC236}">
                    <a16:creationId xmlns:a16="http://schemas.microsoft.com/office/drawing/2014/main" id="{0BAF7784-B023-B274-F431-28D08103FDA2}"/>
                  </a:ext>
                </a:extLst>
              </p:cNvPr>
              <p:cNvSpPr/>
              <p:nvPr/>
            </p:nvSpPr>
            <p:spPr>
              <a:xfrm>
                <a:off x="2346350" y="3626720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  <p:sp>
            <p:nvSpPr>
              <p:cNvPr id="10" name="Owal 9">
                <a:extLst>
                  <a:ext uri="{FF2B5EF4-FFF2-40B4-BE49-F238E27FC236}">
                    <a16:creationId xmlns:a16="http://schemas.microsoft.com/office/drawing/2014/main" id="{F1FAAAA2-528F-1E77-B699-45803BF499A0}"/>
                  </a:ext>
                </a:extLst>
              </p:cNvPr>
              <p:cNvSpPr/>
              <p:nvPr/>
            </p:nvSpPr>
            <p:spPr>
              <a:xfrm>
                <a:off x="3490585" y="3554227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  <p:sp>
            <p:nvSpPr>
              <p:cNvPr id="11" name="Owal 10">
                <a:extLst>
                  <a:ext uri="{FF2B5EF4-FFF2-40B4-BE49-F238E27FC236}">
                    <a16:creationId xmlns:a16="http://schemas.microsoft.com/office/drawing/2014/main" id="{559813CC-5938-63CD-204E-DCD83869A201}"/>
                  </a:ext>
                </a:extLst>
              </p:cNvPr>
              <p:cNvSpPr/>
              <p:nvPr/>
            </p:nvSpPr>
            <p:spPr>
              <a:xfrm>
                <a:off x="3765762" y="2438865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  <p:sp>
            <p:nvSpPr>
              <p:cNvPr id="12" name="Owal 11">
                <a:extLst>
                  <a:ext uri="{FF2B5EF4-FFF2-40B4-BE49-F238E27FC236}">
                    <a16:creationId xmlns:a16="http://schemas.microsoft.com/office/drawing/2014/main" id="{75842037-49FA-B7CE-A970-F82351805CAC}"/>
                  </a:ext>
                </a:extLst>
              </p:cNvPr>
              <p:cNvSpPr/>
              <p:nvPr/>
            </p:nvSpPr>
            <p:spPr>
              <a:xfrm>
                <a:off x="2121455" y="2948264"/>
                <a:ext cx="425789" cy="425789"/>
              </a:xfrm>
              <a:prstGeom prst="ellipse">
                <a:avLst/>
              </a:prstGeom>
              <a:solidFill>
                <a:srgbClr val="FF0000">
                  <a:alpha val="47000"/>
                </a:srgb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5">
                  <a:shade val="15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sz="2400" dirty="0"/>
              </a:p>
            </p:txBody>
          </p:sp>
        </p:grp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BAC1B9-F147-B9B7-FA57-BA30C4F2E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02601" y="1326148"/>
            <a:ext cx="6609285" cy="4042593"/>
          </a:xfrm>
        </p:spPr>
        <p:txBody>
          <a:bodyPr/>
          <a:lstStyle/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dirty="0"/>
              <a:t>Cykl zajęć edukacyjnych dla dzieci, młodzieży i dorosłych na temat zanieczyszczenia sztucznym światłem oraz ochrony ciemnego nieba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dirty="0"/>
              <a:t>6 lokalizacji: Radziejów, Dobrzyń n. Wisłą, Brodnica, Jabłonowo Pomorskie, Gniewkowo i Rypin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dirty="0"/>
              <a:t>Kwiecień – listopad 2026 r.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dirty="0"/>
              <a:t>60 wydarzeń, 120 godzin, 900 uczestników</a:t>
            </a:r>
          </a:p>
        </p:txBody>
      </p:sp>
    </p:spTree>
    <p:extLst>
      <p:ext uri="{BB962C8B-B14F-4D97-AF65-F5344CB8AC3E}">
        <p14:creationId xmlns:p14="http://schemas.microsoft.com/office/powerpoint/2010/main" val="1709757037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D36DB6-3996-4BA1-1D7D-9CBDD8F74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77" y="239434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Ciemne niebo w </a:t>
            </a:r>
            <a:r>
              <a:rPr lang="pl-PL" dirty="0" err="1"/>
              <a:t>Astrobazie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0B61878-35CD-51B6-FA2F-4B6397D6905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" y="1142054"/>
            <a:ext cx="7744009" cy="750724"/>
          </a:xfrm>
        </p:spPr>
        <p:txBody>
          <a:bodyPr/>
          <a:lstStyle/>
          <a:p>
            <a:r>
              <a:rPr lang="pl-PL" sz="2667" b="1" dirty="0"/>
              <a:t>Strona www, ulotka, film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69C20CC-AA54-95F9-A74F-9FA6ACB3D1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688"/>
          <a:stretch>
            <a:fillRect/>
          </a:stretch>
        </p:blipFill>
        <p:spPr>
          <a:xfrm>
            <a:off x="311442" y="2109391"/>
            <a:ext cx="6779903" cy="408600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41AE378-EFF3-3D3B-14A5-1DAFB52F4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074" y="381937"/>
            <a:ext cx="4322783" cy="6312103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901E59DA-B19F-E918-DA22-42F304F9CEE0}"/>
              </a:ext>
            </a:extLst>
          </p:cNvPr>
          <p:cNvSpPr txBox="1"/>
          <p:nvPr/>
        </p:nvSpPr>
        <p:spPr>
          <a:xfrm>
            <a:off x="311442" y="6195394"/>
            <a:ext cx="5837497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133" b="1" dirty="0">
                <a:hlinkClick r:id="rId4"/>
              </a:rPr>
              <a:t>https://akademiakpai.pl/ciemne-niebo/</a:t>
            </a:r>
            <a:r>
              <a:rPr lang="pl-PL" sz="2133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23815875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53864C-B116-EA26-B4F3-DE718839E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3893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Ciemne niebo w </a:t>
            </a:r>
            <a:r>
              <a:rPr lang="pl-PL" dirty="0" err="1"/>
              <a:t>Astrobazie</a:t>
            </a:r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1483A22-1A7B-961C-2D71-6EE7C0B303C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937827" y="218921"/>
            <a:ext cx="11417300" cy="750724"/>
          </a:xfrm>
        </p:spPr>
        <p:txBody>
          <a:bodyPr/>
          <a:lstStyle/>
          <a:p>
            <a:r>
              <a:rPr lang="pl-PL" noProof="0" dirty="0"/>
              <a:t>Scenariusze i materiały</a:t>
            </a:r>
            <a:endParaRPr lang="en-GB" noProof="0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81A650C-A436-F1C1-6343-1EEFB726C0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1205904"/>
            <a:ext cx="3808612" cy="5247288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DEA5C7D-036E-93DE-5889-755017D8E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340" y="1030578"/>
            <a:ext cx="3466569" cy="5827423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7C4FDF49-C7FC-17EC-54B2-D9F22E025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7835" y="1041765"/>
            <a:ext cx="3473696" cy="581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11594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BD764-0AA6-7397-57C5-7C7015852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B74838-1556-13AB-CD46-74DE75E9B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C334CA-824C-2A6C-D04F-01ACB449B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717F5D9-57F4-29B8-D5B6-ADBC0D32718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33B1D1A-7FB3-05A6-5A99-834B35886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48" y="1"/>
            <a:ext cx="12419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84702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3466-B6DB-D43A-3215-5B08B9CF2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3A08DE-CDEA-B3B8-A42D-60F216831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704" y="92318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Punkt obserwacji nocnego nieba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EB445AD-950E-0A6B-85E2-CC2C8544EA9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3793" y="606823"/>
            <a:ext cx="11417300" cy="750724"/>
          </a:xfrm>
        </p:spPr>
        <p:txBody>
          <a:bodyPr/>
          <a:lstStyle/>
          <a:p>
            <a:r>
              <a:rPr lang="pl-PL" dirty="0"/>
              <a:t>Gwiezdne lądowisko Pięćmorgi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7777E97-782C-4167-0F04-99D646A59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04" y="1186044"/>
            <a:ext cx="9867392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13673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904F20-4198-50AE-EACB-C3C0CD99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6F9562B-801B-9B52-ADE9-7E7460C11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A88F88A-4AB1-5200-0400-62A2CBFD0E1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4039612-9702-D9DB-C72F-CD496FD374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61465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F42CF8-4275-B6C6-9AC5-A495C7630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07E8B01-872B-3B22-D7AB-2F047C823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0CBA1D5-B1D0-6E07-4EE5-1032E5E139E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294F6A5-9CEC-D6B1-DC24-E1E2646500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88741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161564-D194-AA43-FD8C-6A5C1E048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426" y="2642"/>
            <a:ext cx="8643073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Punkt obserwacji nocnego nieba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C117E769-51DA-1659-ADD6-B9F0DF23C6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8283" y="2100653"/>
            <a:ext cx="11417299" cy="3211032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A7339250-C111-B05B-1683-E4F3124D34F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98283" y="1171137"/>
            <a:ext cx="11417300" cy="750724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265C5BE-D019-CF35-AEF8-832A928EAE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857" y="755819"/>
            <a:ext cx="6696387" cy="5381357"/>
          </a:xfrm>
          <a:prstGeom prst="rect">
            <a:avLst/>
          </a:prstGeom>
        </p:spPr>
      </p:pic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F36F4296-FC1C-9469-87BC-B8C2B9B0505A}"/>
              </a:ext>
            </a:extLst>
          </p:cNvPr>
          <p:cNvSpPr/>
          <p:nvPr/>
        </p:nvSpPr>
        <p:spPr>
          <a:xfrm>
            <a:off x="145425" y="919899"/>
            <a:ext cx="5234432" cy="5064300"/>
          </a:xfrm>
          <a:prstGeom prst="roundRect">
            <a:avLst>
              <a:gd name="adj" fmla="val 7139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901315078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17865F-FC2D-27DB-30EC-A77E1C2C2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56" y="93898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Punkt obserwacji nocnego nieba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9E88780-0700-50DC-1D59-C46B7AA2B8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1BD80E1-8B52-C249-105B-849B735D71B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FD35692-FFF0-2E15-7890-18E3E4DDC8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657" y="813831"/>
            <a:ext cx="6736332" cy="5370333"/>
          </a:xfrm>
          <a:prstGeom prst="rect">
            <a:avLst/>
          </a:prstGeom>
        </p:spPr>
      </p:pic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67A985A3-FCE4-D686-E474-ED6C37B1B90B}"/>
              </a:ext>
            </a:extLst>
          </p:cNvPr>
          <p:cNvSpPr/>
          <p:nvPr/>
        </p:nvSpPr>
        <p:spPr>
          <a:xfrm>
            <a:off x="6729985" y="919899"/>
            <a:ext cx="5435073" cy="5158197"/>
          </a:xfrm>
          <a:prstGeom prst="roundRect">
            <a:avLst>
              <a:gd name="adj" fmla="val 7139"/>
            </a:avLst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3656917-1A93-8B62-92E3-2DE6BA9142C2}"/>
              </a:ext>
            </a:extLst>
          </p:cNvPr>
          <p:cNvSpPr txBox="1"/>
          <p:nvPr/>
        </p:nvSpPr>
        <p:spPr>
          <a:xfrm>
            <a:off x="6722675" y="6184165"/>
            <a:ext cx="1714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/>
              <a:t>fot. </a:t>
            </a:r>
            <a:r>
              <a:rPr lang="pl-PL" sz="2400" dirty="0" err="1"/>
              <a:t>K.Kujawa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806590983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876814-267B-29F7-9049-025CB182C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D2D464-BC63-4025-272F-1AA630FDBB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C16B637-4DA2-5DD4-D4F3-1F2C600A9B8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6B066A9-BE5A-ED02-353B-9428DCC8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8" y="0"/>
            <a:ext cx="10293433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886E5E03-CB15-88E4-A6E3-F348C52FBA0F}"/>
              </a:ext>
            </a:extLst>
          </p:cNvPr>
          <p:cNvSpPr txBox="1"/>
          <p:nvPr/>
        </p:nvSpPr>
        <p:spPr>
          <a:xfrm>
            <a:off x="9469939" y="6447631"/>
            <a:ext cx="1714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fot. </a:t>
            </a:r>
            <a:r>
              <a:rPr lang="pl-PL" sz="2400" dirty="0" err="1">
                <a:solidFill>
                  <a:schemeClr val="bg1"/>
                </a:solidFill>
              </a:rPr>
              <a:t>K.Kujawa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50709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63893E-F4AD-FC68-B814-0C520A4EB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83306A7-2214-2660-C94B-AD2C916781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70E6182-3D5B-0819-339A-04AA9DAE403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B4726C3-9EC8-AEF5-5222-236AA3614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196" y="0"/>
            <a:ext cx="10287000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51E81A5D-55B6-4AEC-0AFF-4F2625A5F9EE}"/>
              </a:ext>
            </a:extLst>
          </p:cNvPr>
          <p:cNvSpPr txBox="1"/>
          <p:nvPr/>
        </p:nvSpPr>
        <p:spPr>
          <a:xfrm>
            <a:off x="9518707" y="6447631"/>
            <a:ext cx="1714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fot. </a:t>
            </a:r>
            <a:r>
              <a:rPr lang="pl-PL" sz="2400" dirty="0" err="1">
                <a:solidFill>
                  <a:schemeClr val="bg1"/>
                </a:solidFill>
              </a:rPr>
              <a:t>K.Kujawa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413773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7BF49D-4B10-B85E-5B6E-6D6EC7F9A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68" y="216811"/>
            <a:ext cx="879593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Punkt obserwacji nocnego nieba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A7470D1-6584-D453-9BF9-6A8BC22C22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CA832D4-CCD8-8C78-34D2-8246A2874AF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D76FAD8-AA09-EBF5-0ABB-413B3FB55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7194"/>
            <a:ext cx="12192000" cy="5046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2221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3830D3A-BB84-3BED-74DA-4930BF13FE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5" y="0"/>
            <a:ext cx="8161183" cy="6858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98F0605-3A30-E7F8-8D8F-CA7E68EF37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81696" y="0"/>
            <a:ext cx="4210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35801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4764EC-E377-EF5E-F3E2-659CA660E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CDA05BD-B251-9F60-CD2E-473762D694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CBFFC9A-59E1-C6C8-ADC2-E81E75CB522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8626B05-D480-855F-5209-03DE0BFD37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458" y="0"/>
            <a:ext cx="5143500" cy="68580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D88CCBA-1A7F-8BFD-C21D-AD58FA580D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64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56346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633AAA6-C29A-D9FD-37C7-9454CCB9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Gwiezdne Lądowisko Pięćmorgi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EA246E-C143-11F8-26BA-6B665BBA2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90" y="1821387"/>
            <a:ext cx="6002609" cy="4728035"/>
          </a:xfrm>
        </p:spPr>
        <p:txBody>
          <a:bodyPr/>
          <a:lstStyle/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Obserwacje nieba indywidualne i grupowe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Nocne rajdy i wydarzenia </a:t>
            </a:r>
            <a:r>
              <a:rPr lang="pl-PL" sz="3200" dirty="0" err="1"/>
              <a:t>astroturystyczne</a:t>
            </a:r>
            <a:endParaRPr lang="pl-PL" sz="3200" dirty="0"/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Edukacja młodzieży nt. zanieczyszczenia światłem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Warsztaty astronomiczne 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Atrakcja turystyczna</a:t>
            </a:r>
          </a:p>
          <a:p>
            <a:pPr marL="761981" indent="-457189">
              <a:buFont typeface="Arial" panose="020B0604020202020204" pitchFamily="34" charset="0"/>
              <a:buChar char="•"/>
            </a:pPr>
            <a:r>
              <a:rPr lang="pl-PL" sz="3200" dirty="0"/>
              <a:t>Pomiary i monitoring ALAN</a:t>
            </a:r>
            <a:endParaRPr lang="en-GB" sz="320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D01E349-8059-E9E7-9872-99B5F0D6F86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7350" y="1070663"/>
            <a:ext cx="11417300" cy="750724"/>
          </a:xfrm>
        </p:spPr>
        <p:txBody>
          <a:bodyPr/>
          <a:lstStyle/>
          <a:p>
            <a:r>
              <a:rPr lang="pl-PL" dirty="0"/>
              <a:t>Działania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69523ED-283D-4F9C-403C-9100715E7E5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3583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098036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5D923E0-B2A5-F98C-852C-11A5596EE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3EE359-F774-8D71-1DC4-21846CAD6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A5E050F-65A7-541F-276F-5635CA02AE2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C43726A-358E-8F67-1417-6E27D33DD47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5933443" cy="6858001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BCCBD8B-B87C-7B3F-21DA-9617E7D06AD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3443" y="0"/>
            <a:ext cx="6275493" cy="6858000"/>
          </a:xfrm>
          <a:prstGeom prst="rect">
            <a:avLst/>
          </a:prstGeom>
        </p:spPr>
      </p:pic>
      <p:sp>
        <p:nvSpPr>
          <p:cNvPr id="9" name="Symbol zastępczy tekstu 3">
            <a:extLst>
              <a:ext uri="{FF2B5EF4-FFF2-40B4-BE49-F238E27FC236}">
                <a16:creationId xmlns:a16="http://schemas.microsoft.com/office/drawing/2014/main" id="{D76D90C4-825C-AC0A-A7FF-9231C7790F25}"/>
              </a:ext>
            </a:extLst>
          </p:cNvPr>
          <p:cNvSpPr txBox="1">
            <a:spLocks/>
          </p:cNvSpPr>
          <p:nvPr/>
        </p:nvSpPr>
        <p:spPr>
          <a:xfrm>
            <a:off x="-6347" y="55099"/>
            <a:ext cx="11417300" cy="75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r>
              <a:rPr lang="pl-PL" sz="3733" dirty="0"/>
              <a:t>Nocny rajd rowerowy Grudziądz – Lądowisko</a:t>
            </a:r>
          </a:p>
          <a:p>
            <a:r>
              <a:rPr lang="pl-PL" sz="3733" dirty="0"/>
              <a:t>14.08.2026</a:t>
            </a:r>
          </a:p>
        </p:txBody>
      </p:sp>
    </p:spTree>
    <p:extLst>
      <p:ext uri="{BB962C8B-B14F-4D97-AF65-F5344CB8AC3E}">
        <p14:creationId xmlns:p14="http://schemas.microsoft.com/office/powerpoint/2010/main" val="3782951693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270B59-32BA-1F6A-9AF6-97CE04E33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A461B8-2189-B9B9-3F3D-C7AD8F484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CD885E5-17FA-8FEE-CB1A-7B82C3404C6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4BF800E1-6395-AA41-7741-6C3C49CF53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128" y="0"/>
            <a:ext cx="10287000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FFA4AE02-468A-52C0-32C2-91034FA9950B}"/>
              </a:ext>
            </a:extLst>
          </p:cNvPr>
          <p:cNvSpPr txBox="1"/>
          <p:nvPr/>
        </p:nvSpPr>
        <p:spPr>
          <a:xfrm>
            <a:off x="9469939" y="6447631"/>
            <a:ext cx="1714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fot. </a:t>
            </a:r>
            <a:r>
              <a:rPr lang="pl-PL" sz="2400" dirty="0" err="1">
                <a:solidFill>
                  <a:schemeClr val="bg1"/>
                </a:solidFill>
              </a:rPr>
              <a:t>K.Kujawa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19683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34E258-AF13-CA90-BF3D-AC1545694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7C3C14E-9B7D-D0A1-B2B6-BAEA340BED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1A8E6E3-B708-CAC8-9657-71DAE2707EE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B2A1E50-6C84-56C7-7ABF-BA3271FF7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347" y="0"/>
            <a:ext cx="12198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44697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325BD3-6C7A-618B-0013-887B3B42A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1E00181-E635-2C46-E12C-EE797C80E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0FDE0D2-F8B2-92CA-AB89-8746EA8089F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D7C31EB-16F5-248F-2A0B-A9377943E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056" y="0"/>
            <a:ext cx="10287792" cy="6858000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C82E32B-2801-1EA5-EB2D-D7DAB4AEA7B0}"/>
              </a:ext>
            </a:extLst>
          </p:cNvPr>
          <p:cNvSpPr txBox="1"/>
          <p:nvPr/>
        </p:nvSpPr>
        <p:spPr>
          <a:xfrm>
            <a:off x="9103360" y="6447632"/>
            <a:ext cx="64048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</a:rPr>
              <a:t>fot. </a:t>
            </a:r>
            <a:r>
              <a:rPr lang="pl-PL" sz="2400" dirty="0" err="1">
                <a:solidFill>
                  <a:schemeClr val="bg1"/>
                </a:solidFill>
              </a:rPr>
              <a:t>W.Uniejewski</a:t>
            </a:r>
            <a:endParaRPr lang="pl-PL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400653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660BDC5-20FF-92EB-585E-D1DDDF43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764" y="216811"/>
            <a:ext cx="11077421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Edukacja i promocja: </a:t>
            </a:r>
            <a:r>
              <a:rPr lang="pl-PL" dirty="0" err="1"/>
              <a:t>Wdecki</a:t>
            </a:r>
            <a:r>
              <a:rPr lang="pl-PL" dirty="0"/>
              <a:t> Park Krajobrazowy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E88D383-1522-E523-CE7A-8CAFC393CF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B8FF19-2E86-7673-93AB-94F5FD2CF9E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F07AFB3D-2154-1347-82BA-D0E057FE44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2800" y="1207652"/>
            <a:ext cx="6264811" cy="500552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011A048D-6C76-B1FE-3531-E032870E56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36" y="1207652"/>
            <a:ext cx="5608320" cy="5005523"/>
          </a:xfrm>
          <a:prstGeom prst="rect">
            <a:avLst/>
          </a:prstGeom>
        </p:spPr>
      </p:pic>
      <p:sp>
        <p:nvSpPr>
          <p:cNvPr id="9" name="AutoShape 2" descr="logotyp wpk">
            <a:extLst>
              <a:ext uri="{FF2B5EF4-FFF2-40B4-BE49-F238E27FC236}">
                <a16:creationId xmlns:a16="http://schemas.microsoft.com/office/drawing/2014/main" id="{CBCF3D1C-14EE-3B16-208D-43CADFA534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92800" y="32258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pl-PL" sz="2400"/>
          </a:p>
        </p:txBody>
      </p:sp>
      <p:sp>
        <p:nvSpPr>
          <p:cNvPr id="10" name="AutoShape 4" descr="logotyp wpk">
            <a:extLst>
              <a:ext uri="{FF2B5EF4-FFF2-40B4-BE49-F238E27FC236}">
                <a16:creationId xmlns:a16="http://schemas.microsoft.com/office/drawing/2014/main" id="{B2937766-913A-47E9-2121-35442D1A351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pl-PL" sz="2400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90312699-C230-720A-693E-ABE0DBAECB1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422056" y="7273544"/>
            <a:ext cx="406400" cy="40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pl-PL" sz="240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4BA8C1EE-986D-1C3D-C069-624536013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19" y="114871"/>
            <a:ext cx="961949" cy="96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550110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E8A31F-4CF9-8AD0-DC1D-86AA52962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349" y="233893"/>
            <a:ext cx="11548108" cy="686007"/>
          </a:xfrm>
        </p:spPr>
        <p:txBody>
          <a:bodyPr>
            <a:normAutofit fontScale="90000"/>
          </a:bodyPr>
          <a:lstStyle/>
          <a:p>
            <a:r>
              <a:rPr lang="pl-PL" dirty="0"/>
              <a:t>Edukacja i promocja: </a:t>
            </a:r>
            <a:r>
              <a:rPr lang="pl-PL" dirty="0" err="1"/>
              <a:t>Wdecki</a:t>
            </a:r>
            <a:r>
              <a:rPr lang="pl-PL" dirty="0"/>
              <a:t> Park Krajobrazowy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C4863D7-2CF9-E93F-A6ED-258257300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FC9EB70-7BC4-5000-47A7-ED802C5E2B7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4A6E491-1FEA-9DAD-2975-61C420FE27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49" y="964061"/>
            <a:ext cx="12192000" cy="280412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056F000-C25E-7275-7ACE-E28B007206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49" y="3844319"/>
            <a:ext cx="12192000" cy="302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32509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22C160-E9E4-435E-9BBB-7BBF8142A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pl-PL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B71D881-2B40-27D1-F7E1-6BDAD36A8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603F3B6-6987-6DF1-B3A0-8509157B4C0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361D693-0478-3BFF-984E-A97BADA64F3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59" y="0"/>
            <a:ext cx="108544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678874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9F51E9-81B3-13BF-A1EB-789B8F22B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98" y="2898775"/>
            <a:ext cx="10515600" cy="1060450"/>
          </a:xfrm>
        </p:spPr>
        <p:txBody>
          <a:bodyPr/>
          <a:lstStyle/>
          <a:p>
            <a:pPr marL="0" indent="0" algn="ctr">
              <a:buNone/>
            </a:pPr>
            <a:r>
              <a:rPr lang="pl-PL" sz="2800" b="1" dirty="0">
                <a:latin typeface="Arial" panose="020B0604020202020204" pitchFamily="34" charset="0"/>
                <a:cs typeface="Arial" panose="020B0604020202020204" pitchFamily="34" charset="0"/>
              </a:rPr>
              <a:t>Dziękuję za uwagę!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361571D4-7B33-EAF2-7F03-F9A0D5D6F931}"/>
              </a:ext>
            </a:extLst>
          </p:cNvPr>
          <p:cNvSpPr txBox="1"/>
          <p:nvPr/>
        </p:nvSpPr>
        <p:spPr>
          <a:xfrm>
            <a:off x="8428382" y="4654779"/>
            <a:ext cx="32699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b="1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Rafał Modrzewski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i="1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800" i="1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Head of International Projects Unit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800" i="1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International Cooperation Department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i="1" dirty="0" err="1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Marshal's</a:t>
            </a:r>
            <a:r>
              <a:rPr lang="pl-PL" sz="800" i="1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Office of Kujawsko-Pomorskie Region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pl-PL" sz="800" dirty="0">
              <a:solidFill>
                <a:srgbClr val="632423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Kopernika 4, 87-100 Toruń, Poland</a:t>
            </a:r>
            <a:endParaRPr lang="pl-PL" sz="3200" dirty="0"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dirty="0">
                <a:solidFill>
                  <a:srgbClr val="632423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tel. +48 56 62 18 487</a:t>
            </a:r>
            <a:endParaRPr lang="pl-PL" sz="3200" dirty="0">
              <a:solidFill>
                <a:srgbClr val="632423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pl-PL" sz="800" dirty="0">
                <a:solidFill>
                  <a:srgbClr val="632423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r.modrzewski@kujawsko-pomorskie.pl </a:t>
            </a:r>
          </a:p>
        </p:txBody>
      </p:sp>
    </p:spTree>
    <p:extLst>
      <p:ext uri="{BB962C8B-B14F-4D97-AF65-F5344CB8AC3E}">
        <p14:creationId xmlns:p14="http://schemas.microsoft.com/office/powerpoint/2010/main" val="9088971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6524</TotalTime>
  <Words>985</Words>
  <Application>Microsoft Office PowerPoint</Application>
  <PresentationFormat>Panoramiczny</PresentationFormat>
  <Paragraphs>180</Paragraphs>
  <Slides>36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36</vt:i4>
      </vt:variant>
    </vt:vector>
  </HeadingPairs>
  <TitlesOfParts>
    <vt:vector size="47" baseType="lpstr">
      <vt:lpstr>Arial</vt:lpstr>
      <vt:lpstr>Calibri</vt:lpstr>
      <vt:lpstr>Calibri Light</vt:lpstr>
      <vt:lpstr>Lato</vt:lpstr>
      <vt:lpstr>Open Sans</vt:lpstr>
      <vt:lpstr>Segoe UI</vt:lpstr>
      <vt:lpstr>Trebuchet MS</vt:lpstr>
      <vt:lpstr>Wingdings</vt:lpstr>
      <vt:lpstr>Motyw pakietu Office</vt:lpstr>
      <vt:lpstr>1_Motyw pakietu Office</vt:lpstr>
      <vt:lpstr>Projekt niestandardowy</vt:lpstr>
      <vt:lpstr>  Udział Województwa Kujawsko-Pomorskiego           w projektach międzynarodowych cz.2 </vt:lpstr>
      <vt:lpstr>Projekty koordynowane przez Wydział Projektów Międzynarodowych</vt:lpstr>
      <vt:lpstr>  Danube4all Budowanie społeczeństwa dbającego o wodę:  Wzmocnienie społeczności kujawsko-pomorskiej na rzecz ochrony wód  </vt:lpstr>
      <vt:lpstr>Najważniejsze działania projektu</vt:lpstr>
      <vt:lpstr>Partnerstwo projektu</vt:lpstr>
      <vt:lpstr>Prezentacja programu PowerPoint</vt:lpstr>
      <vt:lpstr>Partnerzy projektu </vt:lpstr>
      <vt:lpstr>Najważniejsze rezultaty projektu </vt:lpstr>
      <vt:lpstr>DARKERSKY4CE Strategiczne Transnarodowe Podejście do Redukcji Zanieczyszczenia Światłem w Europie Środkowej</vt:lpstr>
      <vt:lpstr>Partnerstwo projektu</vt:lpstr>
      <vt:lpstr>Prezentacja programu PowerPoint</vt:lpstr>
      <vt:lpstr>Prezentacja programu PowerPoint</vt:lpstr>
      <vt:lpstr>Komponenty pilotażu</vt:lpstr>
      <vt:lpstr>Ciemne niebo w Astrobazie</vt:lpstr>
      <vt:lpstr>Ciemne niebo w Astrobazie</vt:lpstr>
      <vt:lpstr>Ciemne niebo w Astrobazie</vt:lpstr>
      <vt:lpstr>Prezentacja programu PowerPoint</vt:lpstr>
      <vt:lpstr>Punkt obserwacji nocnego nieba</vt:lpstr>
      <vt:lpstr>Prezentacja programu PowerPoint</vt:lpstr>
      <vt:lpstr>Prezentacja programu PowerPoint</vt:lpstr>
      <vt:lpstr>Punkt obserwacji nocnego nieba</vt:lpstr>
      <vt:lpstr>Punkt obserwacji nocnego nieba</vt:lpstr>
      <vt:lpstr>Prezentacja programu PowerPoint</vt:lpstr>
      <vt:lpstr>Prezentacja programu PowerPoint</vt:lpstr>
      <vt:lpstr>Punkt obserwacji nocnego nieba</vt:lpstr>
      <vt:lpstr>Prezentacja programu PowerPoint</vt:lpstr>
      <vt:lpstr>Prezentacja programu PowerPoint</vt:lpstr>
      <vt:lpstr>Gwiezdne Lądowisko Pięćmorgi</vt:lpstr>
      <vt:lpstr>Prezentacja programu PowerPoint</vt:lpstr>
      <vt:lpstr>Prezentacja programu PowerPoint</vt:lpstr>
      <vt:lpstr>Prezentacja programu PowerPoint</vt:lpstr>
      <vt:lpstr>Prezentacja programu PowerPoint</vt:lpstr>
      <vt:lpstr>Edukacja i promocja: Wdecki Park Krajobrazowy</vt:lpstr>
      <vt:lpstr>Edukacja i promocja: Wdecki Park Krajobrazowy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Economy Working Group Meeting  Water issues in the era of climate change</dc:title>
  <dc:creator>Rafał  Modrzewski</dc:creator>
  <cp:lastModifiedBy>Beata Urbańska</cp:lastModifiedBy>
  <cp:revision>132</cp:revision>
  <cp:lastPrinted>2025-05-14T07:38:14Z</cp:lastPrinted>
  <dcterms:created xsi:type="dcterms:W3CDTF">2023-10-02T07:10:51Z</dcterms:created>
  <dcterms:modified xsi:type="dcterms:W3CDTF">2026-10-21T06:51:47Z</dcterms:modified>
</cp:coreProperties>
</file>