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0"/>
  </p:notesMasterIdLst>
  <p:sldIdLst>
    <p:sldId id="258" r:id="rId2"/>
    <p:sldId id="408" r:id="rId3"/>
    <p:sldId id="483" r:id="rId4"/>
    <p:sldId id="416" r:id="rId5"/>
    <p:sldId id="434" r:id="rId6"/>
    <p:sldId id="318" r:id="rId7"/>
    <p:sldId id="436" r:id="rId8"/>
    <p:sldId id="437" r:id="rId9"/>
    <p:sldId id="438" r:id="rId10"/>
    <p:sldId id="439" r:id="rId11"/>
    <p:sldId id="440" r:id="rId12"/>
    <p:sldId id="441" r:id="rId13"/>
    <p:sldId id="442" r:id="rId14"/>
    <p:sldId id="443" r:id="rId15"/>
    <p:sldId id="444" r:id="rId16"/>
    <p:sldId id="445" r:id="rId17"/>
    <p:sldId id="458" r:id="rId18"/>
    <p:sldId id="459" r:id="rId19"/>
    <p:sldId id="415" r:id="rId20"/>
    <p:sldId id="460" r:id="rId21"/>
    <p:sldId id="426" r:id="rId22"/>
    <p:sldId id="427" r:id="rId23"/>
    <p:sldId id="429" r:id="rId24"/>
    <p:sldId id="446" r:id="rId25"/>
    <p:sldId id="447" r:id="rId26"/>
    <p:sldId id="453" r:id="rId27"/>
    <p:sldId id="448" r:id="rId28"/>
    <p:sldId id="451" r:id="rId29"/>
    <p:sldId id="452" r:id="rId30"/>
    <p:sldId id="455" r:id="rId31"/>
    <p:sldId id="456" r:id="rId32"/>
    <p:sldId id="457" r:id="rId33"/>
    <p:sldId id="449" r:id="rId34"/>
    <p:sldId id="461" r:id="rId35"/>
    <p:sldId id="462" r:id="rId36"/>
    <p:sldId id="463" r:id="rId37"/>
    <p:sldId id="464" r:id="rId38"/>
    <p:sldId id="465" r:id="rId39"/>
    <p:sldId id="466" r:id="rId40"/>
    <p:sldId id="468" r:id="rId41"/>
    <p:sldId id="467" r:id="rId42"/>
    <p:sldId id="469" r:id="rId43"/>
    <p:sldId id="470" r:id="rId44"/>
    <p:sldId id="471" r:id="rId45"/>
    <p:sldId id="419" r:id="rId46"/>
    <p:sldId id="472" r:id="rId47"/>
    <p:sldId id="473" r:id="rId48"/>
    <p:sldId id="474" r:id="rId49"/>
    <p:sldId id="475" r:id="rId50"/>
    <p:sldId id="476" r:id="rId51"/>
    <p:sldId id="477" r:id="rId52"/>
    <p:sldId id="478" r:id="rId53"/>
    <p:sldId id="479" r:id="rId54"/>
    <p:sldId id="480" r:id="rId55"/>
    <p:sldId id="481" r:id="rId56"/>
    <p:sldId id="482" r:id="rId57"/>
    <p:sldId id="450" r:id="rId58"/>
    <p:sldId id="367" r:id="rId5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rzyna Mroczko" initials="KM" lastIdx="1" clrIdx="0">
    <p:extLst>
      <p:ext uri="{19B8F6BF-5375-455C-9EA6-DF929625EA0E}">
        <p15:presenceInfo xmlns:p15="http://schemas.microsoft.com/office/powerpoint/2012/main" userId="S-1-5-21-2619306676-2800222060-3362172700-177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30"/>
    <a:srgbClr val="414141"/>
    <a:srgbClr val="0A13D2"/>
    <a:srgbClr val="FF0032"/>
    <a:srgbClr val="0F14D2"/>
    <a:srgbClr val="6E6E6E"/>
    <a:srgbClr val="492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144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7D27B-8B6E-4B11-93B9-FD9E35EDF818}" type="datetimeFigureOut">
              <a:rPr lang="pl-PL" smtClean="0"/>
              <a:t>17.10.2026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636A0-AEC6-4F58-B83C-ADC99EA655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3212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1658" y="1959429"/>
            <a:ext cx="6858000" cy="329340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aspernatur</a:t>
            </a:r>
            <a:r>
              <a:rPr lang="pl-PL" dirty="0"/>
              <a:t> </a:t>
            </a:r>
            <a:r>
              <a:rPr lang="pl-PL" dirty="0" err="1"/>
              <a:t>quaim</a:t>
            </a:r>
            <a:r>
              <a:rPr lang="pl-PL" dirty="0"/>
              <a:t> </a:t>
            </a:r>
          </a:p>
          <a:p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od minima </a:t>
            </a:r>
            <a:r>
              <a:rPr lang="pl-PL" dirty="0" err="1"/>
              <a:t>veniam</a:t>
            </a:r>
            <a:r>
              <a:rPr lang="pl-PL" dirty="0"/>
              <a:t> </a:t>
            </a:r>
            <a:r>
              <a:rPr lang="pl-PL" dirty="0" err="1"/>
              <a:t>quis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2" hasCustomPrompt="1"/>
          </p:nvPr>
        </p:nvSpPr>
        <p:spPr>
          <a:xfrm>
            <a:off x="549276" y="581820"/>
            <a:ext cx="2650874" cy="2559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pl-PL" dirty="0"/>
              <a:t>Miejsce, 12 miesiąc 2017r.</a:t>
            </a:r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5328309"/>
            <a:ext cx="7351211" cy="3372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 dirty="0"/>
              <a:t>Anna Kowalska  | Departament Rozwoju Regionalnego </a:t>
            </a:r>
          </a:p>
        </p:txBody>
      </p:sp>
      <p:cxnSp>
        <p:nvCxnSpPr>
          <p:cNvPr id="16" name="Łącznik prosty 15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tekstu 9"/>
          <p:cNvSpPr>
            <a:spLocks noGrp="1"/>
          </p:cNvSpPr>
          <p:nvPr>
            <p:ph type="body" sz="quarter" idx="14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756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_T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42839" y="674044"/>
            <a:ext cx="6562812" cy="80284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800"/>
              </a:lnSpc>
              <a:defRPr sz="1900" b="1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r>
              <a:rPr lang="pl-PL" dirty="0"/>
              <a:t>ROZWÓJ W STRATEGII ROZWOJU WOJEWÓDZTWA KUJAWSKO-POMORSKIEGO DO 2020 ROKU</a:t>
            </a:r>
            <a:endParaRPr lang="en-US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3014663" y="2011680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6" name="Symbol zastępczy obrazu 5"/>
          <p:cNvSpPr>
            <a:spLocks noGrp="1"/>
          </p:cNvSpPr>
          <p:nvPr>
            <p:ph type="pic" sz="quarter" idx="15"/>
          </p:nvPr>
        </p:nvSpPr>
        <p:spPr>
          <a:xfrm>
            <a:off x="657223" y="2102845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5" name="Symbol zastępczy obrazu 5"/>
          <p:cNvSpPr>
            <a:spLocks noGrp="1"/>
          </p:cNvSpPr>
          <p:nvPr>
            <p:ph type="pic" sz="quarter" idx="18"/>
          </p:nvPr>
        </p:nvSpPr>
        <p:spPr>
          <a:xfrm>
            <a:off x="657223" y="3522297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9" name="Symbol zastępczy obrazu 5"/>
          <p:cNvSpPr>
            <a:spLocks noGrp="1"/>
          </p:cNvSpPr>
          <p:nvPr>
            <p:ph type="pic" sz="quarter" idx="21"/>
          </p:nvPr>
        </p:nvSpPr>
        <p:spPr>
          <a:xfrm>
            <a:off x="657223" y="4941749"/>
            <a:ext cx="2114552" cy="124995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cxnSp>
        <p:nvCxnSpPr>
          <p:cNvPr id="20" name="Łącznik prosty 19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9"/>
          <p:cNvSpPr>
            <a:spLocks noGrp="1"/>
          </p:cNvSpPr>
          <p:nvPr>
            <p:ph type="body" sz="quarter" idx="22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  <p:sp>
        <p:nvSpPr>
          <p:cNvPr id="16" name="Symbol zastępczy tekstu 9"/>
          <p:cNvSpPr>
            <a:spLocks noGrp="1"/>
          </p:cNvSpPr>
          <p:nvPr>
            <p:ph type="body" sz="quarter" idx="23" hasCustomPrompt="1"/>
          </p:nvPr>
        </p:nvSpPr>
        <p:spPr>
          <a:xfrm>
            <a:off x="3014663" y="3431132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22" name="Symbol zastępczy tekstu 9"/>
          <p:cNvSpPr>
            <a:spLocks noGrp="1"/>
          </p:cNvSpPr>
          <p:nvPr>
            <p:ph type="body" sz="quarter" idx="24" hasCustomPrompt="1"/>
          </p:nvPr>
        </p:nvSpPr>
        <p:spPr>
          <a:xfrm>
            <a:off x="3014662" y="4853267"/>
            <a:ext cx="5229225" cy="13411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83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/>
          <p:cNvSpPr>
            <a:spLocks noGrp="1"/>
          </p:cNvSpPr>
          <p:nvPr>
            <p:ph type="body" sz="quarter" idx="13" hasCustomPrompt="1"/>
          </p:nvPr>
        </p:nvSpPr>
        <p:spPr>
          <a:xfrm>
            <a:off x="552452" y="2024064"/>
            <a:ext cx="6553199" cy="14248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Cel strategiczny: gospodarka:</a:t>
            </a:r>
          </a:p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13" name="Symbol zastępczy tekstu 9"/>
          <p:cNvSpPr>
            <a:spLocks noGrp="1"/>
          </p:cNvSpPr>
          <p:nvPr>
            <p:ph type="body" sz="quarter" idx="16" hasCustomPrompt="1"/>
          </p:nvPr>
        </p:nvSpPr>
        <p:spPr>
          <a:xfrm>
            <a:off x="552452" y="3448936"/>
            <a:ext cx="6553199" cy="141945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Planowanie przedsięwzięcia: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sp>
        <p:nvSpPr>
          <p:cNvPr id="17" name="Symbol zastępczy tekstu 9"/>
          <p:cNvSpPr>
            <a:spLocks noGrp="1"/>
          </p:cNvSpPr>
          <p:nvPr>
            <p:ph type="body" sz="quarter" idx="19" hasCustomPrompt="1"/>
          </p:nvPr>
        </p:nvSpPr>
        <p:spPr>
          <a:xfrm>
            <a:off x="552452" y="4868387"/>
            <a:ext cx="6553199" cy="135277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dirty="0"/>
              <a:t>Planowanie przedsięwzięcia</a:t>
            </a:r>
          </a:p>
          <a:p>
            <a:pPr lvl="0"/>
            <a:r>
              <a:rPr lang="pl-PL" dirty="0" err="1"/>
              <a:t>Sed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perspiciatis</a:t>
            </a:r>
            <a:r>
              <a:rPr lang="pl-PL" dirty="0"/>
              <a:t> </a:t>
            </a:r>
            <a:r>
              <a:rPr lang="pl-PL" dirty="0" err="1"/>
              <a:t>unde</a:t>
            </a:r>
            <a:r>
              <a:rPr lang="pl-PL" dirty="0"/>
              <a:t> </a:t>
            </a:r>
            <a:r>
              <a:rPr lang="pl-PL" dirty="0" err="1"/>
              <a:t>omnis</a:t>
            </a:r>
            <a:r>
              <a:rPr lang="pl-PL" dirty="0"/>
              <a:t> </a:t>
            </a:r>
            <a:r>
              <a:rPr lang="pl-PL" dirty="0" err="1"/>
              <a:t>iste</a:t>
            </a:r>
            <a:r>
              <a:rPr lang="pl-PL" dirty="0"/>
              <a:t> </a:t>
            </a:r>
            <a:r>
              <a:rPr lang="pl-PL" dirty="0" err="1"/>
              <a:t>natus</a:t>
            </a:r>
            <a:r>
              <a:rPr lang="pl-PL" dirty="0"/>
              <a:t> error </a:t>
            </a:r>
            <a:r>
              <a:rPr lang="pl-PL" dirty="0" err="1"/>
              <a:t>sites</a:t>
            </a:r>
            <a:r>
              <a:rPr lang="pl-PL" dirty="0"/>
              <a:t> </a:t>
            </a:r>
            <a:r>
              <a:rPr lang="pl-PL" dirty="0" err="1"/>
              <a:t>voluptatem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nasaccusantium</a:t>
            </a:r>
            <a:r>
              <a:rPr lang="pl-PL" dirty="0"/>
              <a:t> </a:t>
            </a:r>
            <a:r>
              <a:rPr lang="pl-PL" dirty="0" err="1"/>
              <a:t>doloremque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laudantium</a:t>
            </a:r>
            <a:r>
              <a:rPr lang="pl-PL" dirty="0"/>
              <a:t>, </a:t>
            </a:r>
            <a:r>
              <a:rPr lang="pl-PL" dirty="0" err="1"/>
              <a:t>totam</a:t>
            </a:r>
            <a:r>
              <a:rPr lang="pl-PL" dirty="0"/>
              <a:t> rem </a:t>
            </a:r>
            <a:r>
              <a:rPr lang="pl-PL" dirty="0" err="1"/>
              <a:t>aperiam</a:t>
            </a:r>
            <a:r>
              <a:rPr lang="pl-PL" dirty="0"/>
              <a:t>, </a:t>
            </a:r>
            <a:r>
              <a:rPr lang="pl-PL" dirty="0" err="1"/>
              <a:t>eaque</a:t>
            </a:r>
            <a:r>
              <a:rPr lang="pl-PL" dirty="0"/>
              <a:t>.</a:t>
            </a:r>
          </a:p>
        </p:txBody>
      </p:sp>
      <p:cxnSp>
        <p:nvCxnSpPr>
          <p:cNvPr id="20" name="Łącznik prosty 19"/>
          <p:cNvCxnSpPr/>
          <p:nvPr userDrawn="1"/>
        </p:nvCxnSpPr>
        <p:spPr>
          <a:xfrm>
            <a:off x="649997" y="6529385"/>
            <a:ext cx="225352" cy="0"/>
          </a:xfrm>
          <a:prstGeom prst="line">
            <a:avLst/>
          </a:prstGeom>
          <a:ln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tekstu 9"/>
          <p:cNvSpPr>
            <a:spLocks noGrp="1"/>
          </p:cNvSpPr>
          <p:nvPr>
            <p:ph type="body" sz="quarter" idx="22" hasCustomPrompt="1"/>
          </p:nvPr>
        </p:nvSpPr>
        <p:spPr>
          <a:xfrm>
            <a:off x="552452" y="6561135"/>
            <a:ext cx="7351211" cy="2010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pl-PL" sz="800" b="0" dirty="0">
                <a:solidFill>
                  <a:srgbClr val="414141"/>
                </a:solidFill>
              </a:defRPr>
            </a:lvl1pPr>
          </a:lstStyle>
          <a:p>
            <a:r>
              <a:rPr lang="pl-PL" b="1" dirty="0"/>
              <a:t>Urząd Marszałkowski Województwa Kujawsko-Pomorskiego w Toruniu   |   Departament Rozwoju Regionalnego</a:t>
            </a:r>
            <a:endParaRPr lang="pl-PL" dirty="0"/>
          </a:p>
        </p:txBody>
      </p:sp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542839" y="674044"/>
            <a:ext cx="6562812" cy="802844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800"/>
              </a:lnSpc>
              <a:defRPr sz="1900" b="1"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r>
              <a:rPr lang="pl-PL" dirty="0"/>
              <a:t>ROZWÓJ W STRATEGII ROZWOJU WOJEWÓDZTWA KUJAWSKO-POMORSKIEGO DO 2020 ROKU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4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414141"/>
                </a:solidFill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8299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_PTl67zcQk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703729" y="2291790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CA12C75-7573-81B1-E7C7-E0E82FBB1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39" y="2693987"/>
            <a:ext cx="8681721" cy="147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61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CF216-49E4-59E9-DAAC-7A4E0E440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2EACBFC-01E1-B991-0A29-B99AA315B38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3" name="Multimedia online 2" title="Sceny z Twoich przyszłych filmów">
            <a:hlinkClick r:id="" action="ppaction://media"/>
            <a:extLst>
              <a:ext uri="{FF2B5EF4-FFF2-40B4-BE49-F238E27FC236}">
                <a16:creationId xmlns:a16="http://schemas.microsoft.com/office/drawing/2014/main" id="{323647CB-B2D1-321C-9ECD-152F77044DD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6138"/>
            <a:ext cx="9144000" cy="51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529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D4C44-FD1E-AA8E-71E2-6BB798940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04233EF-56C2-94A5-4B1E-B69F6C728AA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4430441-3CC1-AD4F-C9CA-4FA8425D68A6}"/>
              </a:ext>
            </a:extLst>
          </p:cNvPr>
          <p:cNvSpPr txBox="1"/>
          <p:nvPr/>
        </p:nvSpPr>
        <p:spPr>
          <a:xfrm>
            <a:off x="552452" y="1164783"/>
            <a:ext cx="5213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Kino, które promuje region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C5908C3-141C-CA70-5035-08352D1F4635}"/>
              </a:ext>
            </a:extLst>
          </p:cNvPr>
          <p:cNvSpPr txBox="1"/>
          <p:nvPr/>
        </p:nvSpPr>
        <p:spPr>
          <a:xfrm>
            <a:off x="552452" y="2253173"/>
            <a:ext cx="758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kino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D998B3B-CABD-142D-2B54-4DFA7E17CD78}"/>
              </a:ext>
            </a:extLst>
          </p:cNvPr>
          <p:cNvSpPr txBox="1"/>
          <p:nvPr/>
        </p:nvSpPr>
        <p:spPr>
          <a:xfrm>
            <a:off x="552452" y="2797488"/>
            <a:ext cx="758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promocja regionu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CF4692A-942F-9A49-3088-60BDA042A480}"/>
              </a:ext>
            </a:extLst>
          </p:cNvPr>
          <p:cNvSpPr txBox="1"/>
          <p:nvPr/>
        </p:nvSpPr>
        <p:spPr>
          <a:xfrm>
            <a:off x="552452" y="3341803"/>
            <a:ext cx="758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rozwój branży kreatywnej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4AE2EC5-9F29-5ADD-8FD0-153B9A7BA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00" y="2253173"/>
            <a:ext cx="4298948" cy="286596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E9D03AD-95CC-C7A9-2290-FE8594A51F58}"/>
              </a:ext>
            </a:extLst>
          </p:cNvPr>
          <p:cNvSpPr txBox="1"/>
          <p:nvPr/>
        </p:nvSpPr>
        <p:spPr>
          <a:xfrm>
            <a:off x="4292600" y="5294121"/>
            <a:ext cx="42989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sz="1050" dirty="0">
                <a:ea typeface="Lato" panose="020F0502020204030203" pitchFamily="34" charset="0"/>
                <a:cs typeface="Calibri" panose="020F0502020204030204" pitchFamily="34" charset="0"/>
              </a:rPr>
              <a:t>fot. Szymon </a:t>
            </a:r>
            <a:r>
              <a:rPr lang="pl-PL" sz="1050" dirty="0" err="1">
                <a:ea typeface="Lato" panose="020F0502020204030203" pitchFamily="34" charset="0"/>
                <a:cs typeface="Calibri" panose="020F0502020204030204" pitchFamily="34" charset="0"/>
              </a:rPr>
              <a:t>Zdziebło</a:t>
            </a:r>
            <a:r>
              <a:rPr lang="pl-PL" sz="1050" dirty="0">
                <a:ea typeface="Lato" panose="020F0502020204030203" pitchFamily="34" charset="0"/>
                <a:cs typeface="Calibri" panose="020F0502020204030204" pitchFamily="34" charset="0"/>
              </a:rPr>
              <a:t> dla UMWKP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CCD1C60-E6D1-D3F8-AFE0-EFA0F1C626A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 | Fundusz Filmowy Kujawy Pomorze</a:t>
            </a:r>
          </a:p>
        </p:txBody>
      </p:sp>
    </p:spTree>
    <p:extLst>
      <p:ext uri="{BB962C8B-B14F-4D97-AF65-F5344CB8AC3E}">
        <p14:creationId xmlns:p14="http://schemas.microsoft.com/office/powerpoint/2010/main" val="274938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6089E-0D00-5069-124D-6AEE9C1F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DD96139-5986-84CA-C9DD-7DD1DFBB55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EC22978-7F1E-EAD4-2A33-B051F1A776D4}"/>
              </a:ext>
            </a:extLst>
          </p:cNvPr>
          <p:cNvSpPr txBox="1"/>
          <p:nvPr/>
        </p:nvSpPr>
        <p:spPr>
          <a:xfrm>
            <a:off x="552452" y="2683200"/>
            <a:ext cx="758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Fundusz został powołany z inicjatywy Samorządu Województwa Kujawsko-Pomorskiego jako narzędzie wspierające rozwój kinematografii i promocję regionu.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5F7DC16-2CC5-61D3-FC50-A2ED7BD546C2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 | Idea Funduszu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CB1119A-D659-3FA5-4459-45A0D15E2919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Dlaczego powstał Fundusz Filmowy </a:t>
            </a:r>
            <a:b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Kujawy Pomorze?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41D32BA-0F54-6FBA-0EB2-AE229E5ABD15}"/>
              </a:ext>
            </a:extLst>
          </p:cNvPr>
          <p:cNvSpPr txBox="1"/>
          <p:nvPr/>
        </p:nvSpPr>
        <p:spPr>
          <a:xfrm>
            <a:off x="552452" y="4047729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Operatorem Funduszu jest Urząd Marszałkowski Województwa Kujawsko-Pomorskiego.</a:t>
            </a:r>
          </a:p>
        </p:txBody>
      </p:sp>
    </p:spTree>
    <p:extLst>
      <p:ext uri="{BB962C8B-B14F-4D97-AF65-F5344CB8AC3E}">
        <p14:creationId xmlns:p14="http://schemas.microsoft.com/office/powerpoint/2010/main" val="4015218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D60BB-65FC-9A6E-3CFD-B129BDC2A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67D2665-A35E-F918-7AEC-5F842AD830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DE75A0C-C08C-5D5B-0244-4E2323341F38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 | Cele Funduszu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0A75F77-7A39-4449-20F5-790717905102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Cele funduszu: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8014479-43F7-05B4-D136-F459C4F2A1F6}"/>
              </a:ext>
            </a:extLst>
          </p:cNvPr>
          <p:cNvSpPr txBox="1"/>
          <p:nvPr/>
        </p:nvSpPr>
        <p:spPr>
          <a:xfrm>
            <a:off x="552452" y="2421590"/>
            <a:ext cx="7583648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wspieranie twórców oraz produkcji filmowych,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promocja walorów Kujaw i Pomorza,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wzmacnianie lokalnego przemysłu kreatywnego,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budowanie marki regionu przyjaznego filmowcom,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generowanie korzyści gospodarczych i turystycznych.</a:t>
            </a:r>
          </a:p>
        </p:txBody>
      </p:sp>
    </p:spTree>
    <p:extLst>
      <p:ext uri="{BB962C8B-B14F-4D97-AF65-F5344CB8AC3E}">
        <p14:creationId xmlns:p14="http://schemas.microsoft.com/office/powerpoint/2010/main" val="4243694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997456B-AEF3-9F01-0E2E-E5541A285B17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Mechanizm wsparcia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A3AB968-E1EC-DDEA-3A1E-CF6D74F5744B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 | Jak działa Fundusz?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348981B-A7F2-0CDF-55A9-18D45EE68961}"/>
              </a:ext>
            </a:extLst>
          </p:cNvPr>
          <p:cNvSpPr txBox="1"/>
          <p:nvPr/>
        </p:nvSpPr>
        <p:spPr>
          <a:xfrm>
            <a:off x="552452" y="2250991"/>
            <a:ext cx="758364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Fundusz finansuje: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filmy fabularne,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filmy dokumentalne,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filmy animowane.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E365CDA-5D1E-1227-A511-CF0785B59D15}"/>
              </a:ext>
            </a:extLst>
          </p:cNvPr>
          <p:cNvSpPr txBox="1"/>
          <p:nvPr/>
        </p:nvSpPr>
        <p:spPr>
          <a:xfrm>
            <a:off x="552452" y="4491362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Najważniejsze kryterium: związek projektu z województwem kujawsko-pomorskim – tematyczny lub poprzez miejsce realizacji zdjęć.</a:t>
            </a:r>
          </a:p>
        </p:txBody>
      </p:sp>
    </p:spTree>
    <p:extLst>
      <p:ext uri="{BB962C8B-B14F-4D97-AF65-F5344CB8AC3E}">
        <p14:creationId xmlns:p14="http://schemas.microsoft.com/office/powerpoint/2010/main" val="3006822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3E4FE-DEB7-2C82-B304-B7837B9C5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A93C6B1-C146-3042-E2F5-D482314672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BAD9500-F974-17A2-5B83-A0ACE52686AF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Region z filmowym potencjałem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DA45AE2-0B41-7CDF-71CD-10ECBAE15953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6 | Kujawy i Pomorze jako plan filmowy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220B9A6-DDA7-39C9-332A-9684A1848672}"/>
              </a:ext>
            </a:extLst>
          </p:cNvPr>
          <p:cNvSpPr txBox="1"/>
          <p:nvPr/>
        </p:nvSpPr>
        <p:spPr>
          <a:xfrm>
            <a:off x="552452" y="2421590"/>
            <a:ext cx="7583648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Województwo kujawsko-pomorskie oferuje: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różnorodne plenery,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historyczne obiekty,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miasta o unikalnym charakterze,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zaplecze dla realizacji produkcji.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FC2622C-A6BC-5E5B-4FC1-3DFEF711D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67" y="3945404"/>
            <a:ext cx="4528652" cy="24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60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A5680-9C29-9CE3-33B4-B7D1D58B4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B0AE76-909D-DCDF-C71C-05A0F9B828F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7C3F096-6D43-C4DE-F00D-903F2CDC151E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Region z filmowym potencjałem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DA654FD-450E-DBB8-4108-1319E8241011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7 | Kujawy i Pomorze jako plan filmowy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FC52653-B27D-56CF-FC04-0E50B9229210}"/>
              </a:ext>
            </a:extLst>
          </p:cNvPr>
          <p:cNvSpPr txBox="1"/>
          <p:nvPr/>
        </p:nvSpPr>
        <p:spPr>
          <a:xfrm>
            <a:off x="552452" y="2421590"/>
            <a:ext cx="758364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Efekt: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obecność regionu na ekranach kinowych,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wzrost rozpoznawalności miejsc,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aktywizacja lokalnych społeczności i usług.</a:t>
            </a:r>
          </a:p>
        </p:txBody>
      </p:sp>
    </p:spTree>
    <p:extLst>
      <p:ext uri="{BB962C8B-B14F-4D97-AF65-F5344CB8AC3E}">
        <p14:creationId xmlns:p14="http://schemas.microsoft.com/office/powerpoint/2010/main" val="3643180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60101-1FFD-1997-634F-29AA71018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AB1CEA7-8E19-45F8-CFF2-50A8541BA87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E2CCD7D-8459-2FCD-028B-4C68E029ABC7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Film jako narzędzie budowania marki regionu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5B3A91F-FE95-B1D1-3CAC-FA9F13A3DA4C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8 | Głos Samorządu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76C24D4-9973-FC90-F6B9-EBB6811BAE6F}"/>
              </a:ext>
            </a:extLst>
          </p:cNvPr>
          <p:cNvSpPr txBox="1"/>
          <p:nvPr/>
        </p:nvSpPr>
        <p:spPr>
          <a:xfrm>
            <a:off x="552452" y="2764285"/>
            <a:ext cx="7583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„Mamy świadomość, jak wielką rolę odgrywa dziś kinematografia – nie tylko jako forma artystycznego wyrazu, ale także jako siła budująca wizerunek miejsca i angażująca lokalne społeczności.</a:t>
            </a:r>
            <a:b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</a:br>
            <a:b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Dlatego powołaliśmy Fundusz Filmowy – narzędzie wspierające wartościowe produkcje i inspirujące twórców do realizacji filmów </a:t>
            </a:r>
            <a:b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 naszym regionie”.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3EF1C02-16A6-2AEE-9329-1326FC11DE67}"/>
              </a:ext>
            </a:extLst>
          </p:cNvPr>
          <p:cNvSpPr txBox="1"/>
          <p:nvPr/>
        </p:nvSpPr>
        <p:spPr>
          <a:xfrm>
            <a:off x="552452" y="5317894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Piotr </a:t>
            </a:r>
            <a:r>
              <a:rPr lang="pl-PL" b="1" dirty="0" err="1">
                <a:ea typeface="Lato" panose="020F0502020204030203" pitchFamily="34" charset="0"/>
                <a:cs typeface="Calibri" panose="020F0502020204030204" pitchFamily="34" charset="0"/>
              </a:rPr>
              <a:t>Całbecki</a:t>
            </a:r>
            <a:b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Marszałek Województwa Kujawsko-Pomorskiego</a:t>
            </a:r>
          </a:p>
        </p:txBody>
      </p:sp>
    </p:spTree>
    <p:extLst>
      <p:ext uri="{BB962C8B-B14F-4D97-AF65-F5344CB8AC3E}">
        <p14:creationId xmlns:p14="http://schemas.microsoft.com/office/powerpoint/2010/main" val="99691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802F8-B8CF-AF7D-858D-B0D73E436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8289C30-F0ED-37F4-CE97-0B578DF567A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37F9FD2-E17C-2E41-6B99-C0E23B0C6943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Filmy zrealizowane dzięki wsparciu Funduszu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4A57EDB-6265-F576-5425-52F5E94E4E1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9 | Najgłośniejsze produkcje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C3ED559-4BA7-56C3-266C-C8D5A9B56D3C}"/>
              </a:ext>
            </a:extLst>
          </p:cNvPr>
          <p:cNvSpPr txBox="1"/>
          <p:nvPr/>
        </p:nvSpPr>
        <p:spPr>
          <a:xfrm>
            <a:off x="552452" y="2346871"/>
            <a:ext cx="7583648" cy="402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Wybrane tytuły: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„Chopin, Chopin!” – reż. Michał Kwieciński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„Dom dobry” – reż. Wojciech </a:t>
            </a:r>
            <a:r>
              <a:rPr lang="pl-PL" sz="1750" dirty="0" err="1">
                <a:ea typeface="Lato" panose="020F0502020204030203" pitchFamily="34" charset="0"/>
                <a:cs typeface="Calibri" panose="020F0502020204030204" pitchFamily="34" charset="0"/>
              </a:rPr>
              <a:t>Smarzowski</a:t>
            </a:r>
            <a:endParaRPr lang="pl-PL" sz="1750" dirty="0">
              <a:ea typeface="Lato" panose="020F0502020204030203" pitchFamily="34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„Piernikowe serce” – reż. Piotr </a:t>
            </a:r>
            <a:r>
              <a:rPr lang="pl-PL" sz="1750" dirty="0" err="1">
                <a:ea typeface="Lato" panose="020F0502020204030203" pitchFamily="34" charset="0"/>
                <a:cs typeface="Calibri" panose="020F0502020204030204" pitchFamily="34" charset="0"/>
              </a:rPr>
              <a:t>Wereśniak</a:t>
            </a:r>
            <a:endParaRPr lang="pl-PL" sz="1750" dirty="0">
              <a:ea typeface="Lato" panose="020F0502020204030203" pitchFamily="34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„Good Boy” – reż. Jan </a:t>
            </a:r>
            <a:r>
              <a:rPr lang="pl-PL" sz="1750" dirty="0" err="1">
                <a:ea typeface="Lato" panose="020F0502020204030203" pitchFamily="34" charset="0"/>
                <a:cs typeface="Calibri" panose="020F0502020204030204" pitchFamily="34" charset="0"/>
              </a:rPr>
              <a:t>Komasa</a:t>
            </a:r>
            <a:endParaRPr lang="pl-PL" sz="1750" dirty="0">
              <a:ea typeface="Lato" panose="020F0502020204030203" pitchFamily="34" charset="0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„Skrzyżowanie” – reż. Dominika </a:t>
            </a:r>
            <a:r>
              <a:rPr lang="pl-PL" sz="1750" dirty="0" err="1">
                <a:ea typeface="Lato" panose="020F0502020204030203" pitchFamily="34" charset="0"/>
                <a:cs typeface="Calibri" panose="020F0502020204030204" pitchFamily="34" charset="0"/>
              </a:rPr>
              <a:t>Montean</a:t>
            </a: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-Pańków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„Sezony” – reż. Michał Grzybowski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„Narzeczony na niby 2” – reż. Bartek Prokopowicz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sz="1750" dirty="0">
                <a:ea typeface="Lato" panose="020F0502020204030203" pitchFamily="34" charset="0"/>
                <a:cs typeface="Calibri" panose="020F0502020204030204" pitchFamily="34" charset="0"/>
              </a:rPr>
              <a:t>„Całopalenie” – reż. Krzysztof Zanussi</a:t>
            </a:r>
          </a:p>
        </p:txBody>
      </p:sp>
    </p:spTree>
    <p:extLst>
      <p:ext uri="{BB962C8B-B14F-4D97-AF65-F5344CB8AC3E}">
        <p14:creationId xmlns:p14="http://schemas.microsoft.com/office/powerpoint/2010/main" val="650816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375A-2969-DBAC-A57B-8FCC4C554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A8B4046-9993-BDA9-B5E0-A88175BFE9D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289C83C-D410-6E4B-34D4-1189AF92F472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Różnorodność produkcji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4B5F339-3F3F-FDB1-01ED-C21333009CF0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10 | Wsparcie dla twórców i debiutów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A4C024C-27F7-576B-0C36-A1E9BED56CF3}"/>
              </a:ext>
            </a:extLst>
          </p:cNvPr>
          <p:cNvSpPr txBox="1"/>
          <p:nvPr/>
        </p:nvSpPr>
        <p:spPr>
          <a:xfrm>
            <a:off x="552452" y="2421590"/>
            <a:ext cx="362015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Filmy krótkometrażowe: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„Taksiarz” – reż. Ryszard Kruk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uRodziny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” – reż. Marianna Korman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„Matka” – reż. Sebastian Kwidziński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02CD51C-656B-25D6-55F1-33DE1233D39B}"/>
              </a:ext>
            </a:extLst>
          </p:cNvPr>
          <p:cNvSpPr txBox="1"/>
          <p:nvPr/>
        </p:nvSpPr>
        <p:spPr>
          <a:xfrm>
            <a:off x="4572000" y="2415446"/>
            <a:ext cx="3620155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Produkcje regionalne: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„Miasto” – reż. Marcin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Sauter</a:t>
            </a:r>
            <a:endParaRPr lang="pl-PL" dirty="0">
              <a:ea typeface="Lato" panose="020F0502020204030203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„Negatyw” – reż. Robert Wichrowski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„Ta, którą kocham” – reż. Paweł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Hejsbudzki</a:t>
            </a:r>
            <a:endParaRPr lang="pl-PL" dirty="0"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127CBEC-BE84-084F-1EC7-C148728ED029}"/>
              </a:ext>
            </a:extLst>
          </p:cNvPr>
          <p:cNvSpPr txBox="1"/>
          <p:nvPr/>
        </p:nvSpPr>
        <p:spPr>
          <a:xfrm>
            <a:off x="552452" y="5308520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Fundusz wspiera zarówno uznanych twórców, jak i lokalne środowisko filmowe.</a:t>
            </a:r>
          </a:p>
        </p:txBody>
      </p:sp>
    </p:spTree>
    <p:extLst>
      <p:ext uri="{BB962C8B-B14F-4D97-AF65-F5344CB8AC3E}">
        <p14:creationId xmlns:p14="http://schemas.microsoft.com/office/powerpoint/2010/main" val="2113018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455E9-0BE9-EB58-0C5C-8CAD7CB7E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5B1A93E-9950-B747-8B27-62F8AAC9C3D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DF41489-57AB-73F0-F146-92CF3A996DE0}"/>
              </a:ext>
            </a:extLst>
          </p:cNvPr>
          <p:cNvSpPr txBox="1"/>
          <p:nvPr/>
        </p:nvSpPr>
        <p:spPr>
          <a:xfrm>
            <a:off x="552451" y="1175120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Kino dokumentalne w Funduszu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E79ABDD-7BCD-62D0-1669-DCE7F9350C4E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11 | Dokumenty i kino autorskie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8EA9829-6CC9-2216-FFF0-A77942CA33EB}"/>
              </a:ext>
            </a:extLst>
          </p:cNvPr>
          <p:cNvSpPr txBox="1"/>
          <p:nvPr/>
        </p:nvSpPr>
        <p:spPr>
          <a:xfrm>
            <a:off x="552452" y="5308520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Film dokumentalny buduje pamięć miejsca i wzmacnia regionalną tożsamość.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6DC049A-3A80-E0BE-1B87-60FEF11D9005}"/>
              </a:ext>
            </a:extLst>
          </p:cNvPr>
          <p:cNvSpPr txBox="1"/>
          <p:nvPr/>
        </p:nvSpPr>
        <p:spPr>
          <a:xfrm>
            <a:off x="552452" y="2208203"/>
            <a:ext cx="7583648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Dofinansowane produkcje: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„Jazz outsider” – reż. Janusz Majewski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„Megality – historia sprzed 5500 lat” – reż. Krzysztof Paluszyński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Piernikarki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” – reż. Ryszard Kruk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„Kandydaci śmierci” – reż. Maciej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Cuske</a:t>
            </a:r>
            <a:endParaRPr lang="pl-PL" dirty="0"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325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D114E-BBF4-320C-A40D-D75080B78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160C9C5-4812-8EBF-20D2-1975445A08B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456E4AF-D8C4-FE03-6401-F7642D2C36DB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F14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Nowe premiery w 2026 roku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4E01A69-E955-3A8D-B60A-312D47D805E2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12 | Rok 2026 – nowe premiery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8906131-8146-84DF-2763-A9D9AD68E127}"/>
              </a:ext>
            </a:extLst>
          </p:cNvPr>
          <p:cNvSpPr txBox="1"/>
          <p:nvPr/>
        </p:nvSpPr>
        <p:spPr>
          <a:xfrm>
            <a:off x="552452" y="2421590"/>
            <a:ext cx="7583648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Produkcje związane z regionem: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„Morderstwo w filharmonii” – zdjęcia w Bydgoszczy,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„Droga rzadziej przemierzana” – zdjęcia: Górzno i Szubin,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„Narzeczony na niby 2” – Toruń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„Całopalenie” – Toruń, Zławieś Wielka</a:t>
            </a:r>
          </a:p>
        </p:txBody>
      </p:sp>
    </p:spTree>
    <p:extLst>
      <p:ext uri="{BB962C8B-B14F-4D97-AF65-F5344CB8AC3E}">
        <p14:creationId xmlns:p14="http://schemas.microsoft.com/office/powerpoint/2010/main" val="69911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0A0D0-A509-08F3-7B57-3AE8F7220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E0E44BE-2431-9622-D0BF-1981723E35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A7E0F4C-1F70-D027-4E45-7BC6868DCD49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F14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Regularne konkursy oznaczają: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973788A-6E82-FA57-7EAA-27DCC6E611BA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13 | Rok 2026 – nowe premiery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F478CD4-8EFE-0368-2FEC-E2815A389FF6}"/>
              </a:ext>
            </a:extLst>
          </p:cNvPr>
          <p:cNvSpPr txBox="1"/>
          <p:nvPr/>
        </p:nvSpPr>
        <p:spPr>
          <a:xfrm>
            <a:off x="552452" y="2421590"/>
            <a:ext cx="758364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nowe produkcje,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rozwój kinematografii krajowej,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współpracę z lokalnymi firmami,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rozwój turystyki filmowej.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24CCA19-F9F3-177C-3B78-B358755F3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276" y="2476885"/>
            <a:ext cx="3918857" cy="379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45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92D0C-8EF7-E8B8-1503-11AD3E510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45E2459-779B-1236-661D-09E94623EB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674854D-AE9E-BCF9-3C43-3FEF6F12B931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F14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Historia zaangażowania Samorządu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FB597A9-CDFD-40C8-6D79-B3BDEA6044D2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14 | Ponad dekada wsparcia dla kina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2077CE3-0BEA-A258-3C18-32F76C2553F9}"/>
              </a:ext>
            </a:extLst>
          </p:cNvPr>
          <p:cNvSpPr txBox="1"/>
          <p:nvPr/>
        </p:nvSpPr>
        <p:spPr>
          <a:xfrm>
            <a:off x="552452" y="2421590"/>
            <a:ext cx="7583648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Chociaż Fundusz Filmowy Kujawy Pomorze jest najmłodszy w Polsce, wsparcie kinematografii przez Samorząd Województwa trwa od ponad 10 lat.</a:t>
            </a:r>
          </a:p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Pierwsze filmy dofinansowano w 2015 roku: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„11 minut” – reż. Jerzy Skolimowski,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Excentrycy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, czyli po słonecznej stronie ulicy” – reż. Janusz Majewski.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F9B72EB-BABB-F00C-2F93-174B34241623}"/>
              </a:ext>
            </a:extLst>
          </p:cNvPr>
          <p:cNvSpPr txBox="1"/>
          <p:nvPr/>
        </p:nvSpPr>
        <p:spPr>
          <a:xfrm>
            <a:off x="552452" y="5308520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solidFill>
                  <a:srgbClr val="FF0032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 kontynuacja konsekwentnie realizowanej polityki promocyjnej regionu.</a:t>
            </a:r>
          </a:p>
        </p:txBody>
      </p:sp>
    </p:spTree>
    <p:extLst>
      <p:ext uri="{BB962C8B-B14F-4D97-AF65-F5344CB8AC3E}">
        <p14:creationId xmlns:p14="http://schemas.microsoft.com/office/powerpoint/2010/main" val="2886045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D420C-9FFE-23ED-DA92-D7AF47412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7186C97-E400-4F47-3C21-7A5C852A87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9BA847E-8F7E-D917-580C-C72ED4118352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Uhonorowanie twórców polskiego kina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8DF3501-B374-4F53-0582-37273EC8C417}"/>
              </a:ext>
            </a:extLst>
          </p:cNvPr>
          <p:cNvSpPr txBox="1"/>
          <p:nvPr/>
        </p:nvSpPr>
        <p:spPr>
          <a:xfrm>
            <a:off x="196856" y="27121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15 | Nagroda Filmowa im. </a:t>
            </a:r>
            <a:r>
              <a:rPr lang="pl-PL" sz="1400" b="1" dirty="0" err="1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C8DBE7B-4891-20F6-D604-82DB81F6B1B4}"/>
              </a:ext>
            </a:extLst>
          </p:cNvPr>
          <p:cNvSpPr txBox="1"/>
          <p:nvPr/>
        </p:nvSpPr>
        <p:spPr>
          <a:xfrm>
            <a:off x="552452" y="2421590"/>
            <a:ext cx="758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Od 2022 roku przyznawana jest Nagroda Filmowa Marszałka Województwa Kujawsko-Pomorskiego im. </a:t>
            </a:r>
            <a:r>
              <a:rPr lang="pl-PL" b="1" dirty="0" err="1"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 Negri.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314F031-E5EB-C701-AA27-006775634AC0}"/>
              </a:ext>
            </a:extLst>
          </p:cNvPr>
          <p:cNvSpPr txBox="1"/>
          <p:nvPr/>
        </p:nvSpPr>
        <p:spPr>
          <a:xfrm>
            <a:off x="552452" y="3415719"/>
            <a:ext cx="75836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Nagroda: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wyróżnia wybitnych twórców filmowych,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obejmuje przedstawicieli różnych pokoleń i specjalizacji,</a:t>
            </a:r>
          </a:p>
          <a:p>
            <a:pPr marL="285750" indent="-285750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wręczana jest zasadniczo podczas najważniejszych festiwali filmowych w regionie.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D5BE2C3-5E85-F9B4-B004-BBEFD7CC081D}"/>
              </a:ext>
            </a:extLst>
          </p:cNvPr>
          <p:cNvSpPr txBox="1"/>
          <p:nvPr/>
        </p:nvSpPr>
        <p:spPr>
          <a:xfrm>
            <a:off x="552452" y="5508551"/>
            <a:ext cx="758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Patronka lauru – Pola Negri – legenda kina niemego urodzona w Lipnie.</a:t>
            </a:r>
          </a:p>
        </p:txBody>
      </p:sp>
    </p:spTree>
    <p:extLst>
      <p:ext uri="{BB962C8B-B14F-4D97-AF65-F5344CB8AC3E}">
        <p14:creationId xmlns:p14="http://schemas.microsoft.com/office/powerpoint/2010/main" val="277168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63CC0-3569-23C4-3201-7CD28CBAF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24B8AA5-FAAE-C570-2619-1F21D7FCF0F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1C0718A-16CB-1D6C-C6D4-051F9ADF00A4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Statuetka i jej twórca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2172BD7-DD35-1000-F780-183B915A3D75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16 | Nagroda Filmowa im. </a:t>
            </a:r>
            <a:r>
              <a:rPr lang="pl-PL" sz="1400" b="1" dirty="0" err="1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D227D9F-4477-A2BB-6401-B17431A97C9C}"/>
              </a:ext>
            </a:extLst>
          </p:cNvPr>
          <p:cNvSpPr txBox="1"/>
          <p:nvPr/>
        </p:nvSpPr>
        <p:spPr>
          <a:xfrm>
            <a:off x="552452" y="2421590"/>
            <a:ext cx="758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Autorem statuetki jest Zbigniew Mikielewicz – 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polski malarz, rzeźbiarz </a:t>
            </a:r>
            <a:b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i scenograf. Absolwent Wydziału Sztuk Pięknych Uniwersytetu Mikołaja Kopernika w Toruniu w zakresie rzeźby.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7C59C12-E809-D098-7423-55ABED7B7339}"/>
              </a:ext>
            </a:extLst>
          </p:cNvPr>
          <p:cNvSpPr txBox="1"/>
          <p:nvPr/>
        </p:nvSpPr>
        <p:spPr>
          <a:xfrm>
            <a:off x="552452" y="3415719"/>
            <a:ext cx="758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Został uhonorowany Medalem „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Thorunium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”, Nagrodą Marszałka Województwa, a w 2026 roku dołączył do grona wybitnych artystów uhonorowanych medalem „Gloria Artis”.</a:t>
            </a:r>
          </a:p>
        </p:txBody>
      </p:sp>
    </p:spTree>
    <p:extLst>
      <p:ext uri="{BB962C8B-B14F-4D97-AF65-F5344CB8AC3E}">
        <p14:creationId xmlns:p14="http://schemas.microsoft.com/office/powerpoint/2010/main" val="2346896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3FFA2-C8BA-298B-001A-19009F9E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7081109-B673-4040-72D0-A2A948EDDA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A935B29-77C1-99E9-83EC-A180AA38D22A}"/>
              </a:ext>
            </a:extLst>
          </p:cNvPr>
          <p:cNvSpPr txBox="1"/>
          <p:nvPr/>
        </p:nvSpPr>
        <p:spPr>
          <a:xfrm>
            <a:off x="1334772" y="123590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Statuetka i jej twórca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F2AFE6B-E3B5-51E2-5EC0-5CD587B55323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17 | Nagroda Filmowa im. </a:t>
            </a:r>
            <a:r>
              <a:rPr lang="pl-PL" sz="1400" b="1" dirty="0" err="1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1DBC8B8-A2FE-7500-5A0A-20A69B9AD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86" y="1062990"/>
            <a:ext cx="7098028" cy="473201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5BC66E2F-3EED-2CC3-E38A-025EF5833740}"/>
              </a:ext>
            </a:extLst>
          </p:cNvPr>
          <p:cNvSpPr txBox="1"/>
          <p:nvPr/>
        </p:nvSpPr>
        <p:spPr>
          <a:xfrm>
            <a:off x="5971540" y="5837117"/>
            <a:ext cx="25120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sz="1050" dirty="0">
                <a:ea typeface="Lato" panose="020F0502020204030203" pitchFamily="34" charset="0"/>
                <a:cs typeface="Calibri" panose="020F0502020204030204" pitchFamily="34" charset="0"/>
              </a:rPr>
              <a:t>fot. Szymon Ździebło dla UMWKP</a:t>
            </a:r>
          </a:p>
        </p:txBody>
      </p:sp>
    </p:spTree>
    <p:extLst>
      <p:ext uri="{BB962C8B-B14F-4D97-AF65-F5344CB8AC3E}">
        <p14:creationId xmlns:p14="http://schemas.microsoft.com/office/powerpoint/2010/main" val="2076147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64AEA-5A44-1CE4-7902-63F341664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BCE2301-4BE3-5257-F643-A0101F936A6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C31F999-363E-F10B-8FDC-3FEE2CF37ECC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18 | Nagroda Filmowa im. </a:t>
            </a:r>
            <a:r>
              <a:rPr lang="pl-PL" sz="1400" b="1" dirty="0" err="1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42A740B-B8A4-1CCC-19D7-50FB00D1CE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3" y="1074510"/>
            <a:ext cx="6556374" cy="470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82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1D79-D325-4961-7912-58F7CB85B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7124A82-F486-C508-98BF-E8ED199C20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C43BAC5-4C70-850A-433D-EA6E8AA8A516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Laureaci Nagrody w 2025 roku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4C827A1-4F7C-C8DC-CE69-4B3B2770C503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19 | Nagroda Filmowa im. </a:t>
            </a:r>
            <a:r>
              <a:rPr lang="pl-PL" sz="1400" b="1" dirty="0" err="1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E88FAC7-934E-2007-B443-F2DE58AB3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55"/>
          <a:stretch>
            <a:fillRect/>
          </a:stretch>
        </p:blipFill>
        <p:spPr>
          <a:xfrm>
            <a:off x="628881" y="1873730"/>
            <a:ext cx="7886237" cy="439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46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A6D54-6F2C-846E-AEBC-55AE2DD91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83500D29-F3DE-3B39-DACB-C66891786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12" y="0"/>
            <a:ext cx="10396223" cy="6934200"/>
          </a:xfrm>
          <a:prstGeom prst="rect">
            <a:avLst/>
          </a:prstGeom>
        </p:spPr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4749B4E-5172-C2EA-16BB-05FF53DFEB7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3266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12CE8-F677-4F2A-907F-0F24D4B96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164AC784-272B-F532-1B9E-0C671E9E07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AA5FF0A-D417-D472-3E2D-5191A1E2B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45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F9FCD-B5E7-4DB5-1CBD-1E63329F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D602B12-A78E-6446-5860-93B39D7F98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AB645A5-F685-4C25-274E-B4D3269A9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8990" y="0"/>
            <a:ext cx="10281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6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5F409-A694-9DBF-F058-8106E06DB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00ACD137-09A7-C1B6-6269-EDB8872FB4B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97FDDA2C-790C-97F2-D8E6-CC298592BFFD}"/>
              </a:ext>
            </a:extLst>
          </p:cNvPr>
          <p:cNvSpPr txBox="1"/>
          <p:nvPr/>
        </p:nvSpPr>
        <p:spPr>
          <a:xfrm>
            <a:off x="552452" y="1164783"/>
            <a:ext cx="7351211" cy="125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Laureaci Nagrody w 2026 roku, </a:t>
            </a:r>
          </a:p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stan na 15.10.2026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1A6FB6B-8A7D-8BA7-F310-3E092ECB716E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23 | Nagroda Filmowa im. </a:t>
            </a:r>
            <a:r>
              <a:rPr lang="pl-PL" sz="1400" b="1" dirty="0" err="1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F7A5BBA-9858-9408-EA79-ADDC18C41223}"/>
              </a:ext>
            </a:extLst>
          </p:cNvPr>
          <p:cNvSpPr txBox="1"/>
          <p:nvPr/>
        </p:nvSpPr>
        <p:spPr>
          <a:xfrm>
            <a:off x="552452" y="2421590"/>
            <a:ext cx="7583648" cy="4134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Zbigniew Suszyński 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– 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za szczególne osiągnięcia w dziedzinie dubbingu. Nagrodę przyznano podczas Międzynarodowego Festiwalu Filmów Animowanych </a:t>
            </a:r>
            <a:r>
              <a:rPr lang="pl-PL" sz="1700" dirty="0" err="1">
                <a:ea typeface="Lato" panose="020F0502020204030203" pitchFamily="34" charset="0"/>
                <a:cs typeface="Calibri" panose="020F0502020204030204" pitchFamily="34" charset="0"/>
              </a:rPr>
              <a:t>Animocje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 w Bydgoszczy.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Magdalena Czerwińska 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– 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laureatka nagrody przyznanej podczas </a:t>
            </a:r>
            <a:b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24. Międzynarodowego Festiwalu Filmowego </a:t>
            </a:r>
            <a:r>
              <a:rPr lang="pl-PL" sz="1700" dirty="0" err="1">
                <a:ea typeface="Lato" panose="020F0502020204030203" pitchFamily="34" charset="0"/>
                <a:cs typeface="Calibri" panose="020F0502020204030204" pitchFamily="34" charset="0"/>
              </a:rPr>
              <a:t>BellaTOFIFEST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Łukasz </a:t>
            </a:r>
            <a:r>
              <a:rPr lang="pl-PL" b="1" dirty="0" err="1">
                <a:ea typeface="Lato" panose="020F0502020204030203" pitchFamily="34" charset="0"/>
                <a:cs typeface="Calibri" panose="020F0502020204030204" pitchFamily="34" charset="0"/>
              </a:rPr>
              <a:t>Simlat</a:t>
            </a: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– 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laureat nagrody przyznanej podczas </a:t>
            </a:r>
            <a:b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24. Międzynarodowego Festiwalu Filmowego </a:t>
            </a:r>
            <a:r>
              <a:rPr lang="pl-PL" sz="1700" dirty="0" err="1">
                <a:ea typeface="Lato" panose="020F0502020204030203" pitchFamily="34" charset="0"/>
                <a:cs typeface="Calibri" panose="020F0502020204030204" pitchFamily="34" charset="0"/>
              </a:rPr>
              <a:t>BellaTOFIFEST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Marian Opania 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– 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nagrodę wręczono podczas 12. Festiwalu Filmowego Przeźrocza w Bydgoszczy za ponadczasową kreację aktorską w filmie </a:t>
            </a:r>
            <a:r>
              <a:rPr lang="pl-PL" sz="1700" i="1" dirty="0">
                <a:ea typeface="Lato" panose="020F0502020204030203" pitchFamily="34" charset="0"/>
                <a:cs typeface="Calibri" panose="020F0502020204030204" pitchFamily="34" charset="0"/>
              </a:rPr>
              <a:t>Człowiek z żelaza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 w reżyserii Andrzeja Wajdy.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Mikołaj Trzaska 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– 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nagroda wręczono podczas 15. </a:t>
            </a:r>
            <a:r>
              <a:rPr lang="pl-PL" sz="1700" dirty="0" err="1">
                <a:ea typeface="Lato" panose="020F0502020204030203" pitchFamily="34" charset="0"/>
                <a:cs typeface="Calibri" panose="020F0502020204030204" pitchFamily="34" charset="0"/>
              </a:rPr>
              <a:t>Fonomo</a:t>
            </a:r>
            <a:r>
              <a:rPr lang="pl-PL" sz="1700" dirty="0">
                <a:ea typeface="Lato" panose="020F0502020204030203" pitchFamily="34" charset="0"/>
                <a:cs typeface="Calibri" panose="020F0502020204030204" pitchFamily="34" charset="0"/>
              </a:rPr>
              <a:t> Music &amp; Film Festival w Bydgoszczy.</a:t>
            </a:r>
          </a:p>
        </p:txBody>
      </p:sp>
    </p:spTree>
    <p:extLst>
      <p:ext uri="{BB962C8B-B14F-4D97-AF65-F5344CB8AC3E}">
        <p14:creationId xmlns:p14="http://schemas.microsoft.com/office/powerpoint/2010/main" val="2819532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CA5B6-4135-6A30-1BC2-FFDC1F22B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506BE2E-1280-1F5D-326C-6819809B595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3114F0A-8E56-ADC6-DEC4-DB594D9F93AB}"/>
              </a:ext>
            </a:extLst>
          </p:cNvPr>
          <p:cNvSpPr txBox="1"/>
          <p:nvPr/>
        </p:nvSpPr>
        <p:spPr>
          <a:xfrm>
            <a:off x="552452" y="1164783"/>
            <a:ext cx="7351211" cy="1256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Fundusz to także działania </a:t>
            </a:r>
          </a:p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edukacyjno-wydawnicze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D939CF1-8143-10AA-612C-1B34D107B2F9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24 | Edukacja i dziedzictwo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A354A01-48F9-E01F-7ADF-0ED36C5DDC16}"/>
              </a:ext>
            </a:extLst>
          </p:cNvPr>
          <p:cNvSpPr txBox="1"/>
          <p:nvPr/>
        </p:nvSpPr>
        <p:spPr>
          <a:xfrm>
            <a:off x="552452" y="2421590"/>
            <a:ext cx="75836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Zrealizowane projekty: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„Podróż do gwiazd” – komiks o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 Negri,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„Nigdy nie trać nadziei” – komiks o Helenie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Grossównie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„Helena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Grossówna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. Optymistką być” – biografia autorstwa Marka Telera</a:t>
            </a:r>
          </a:p>
        </p:txBody>
      </p:sp>
    </p:spTree>
    <p:extLst>
      <p:ext uri="{BB962C8B-B14F-4D97-AF65-F5344CB8AC3E}">
        <p14:creationId xmlns:p14="http://schemas.microsoft.com/office/powerpoint/2010/main" val="28535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D09AA-62BB-71D4-B4AA-621F4F1D9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BAD7802-5C3C-8762-F6BF-38799C6222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CF529F0-2FB4-A664-D91B-2C48D2E7C2E6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Fundusz to także działania edukacyjne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3966622-0601-5119-8FE1-48B833439BE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25 | Edukacja i dziedzictwo filmowe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6E6C3F7-CE14-3FE7-21FB-3BF2C690B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19" y="2155956"/>
            <a:ext cx="2503062" cy="353726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F17E429-E7CD-90D1-646B-39AE48AB6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055" y="2155955"/>
            <a:ext cx="2496670" cy="353726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0801113-4049-AFA4-98A3-6A8010A44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0" r="17221"/>
          <a:stretch>
            <a:fillRect/>
          </a:stretch>
        </p:blipFill>
        <p:spPr>
          <a:xfrm>
            <a:off x="5587999" y="2155956"/>
            <a:ext cx="3373952" cy="35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07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D343-FC29-0F28-94BE-746521C8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552646E-2FC0-342A-6F05-8949F69304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F39F4E7-C1F9-29BC-C222-D6E84B44367F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Cel działań edukacyjnych: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C64AE39-5583-0EA1-F6A2-BBF1760D647B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26 | Edukacja i dziedzictwo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08D4A57-D986-CACB-85D3-1FD16D909835}"/>
              </a:ext>
            </a:extLst>
          </p:cNvPr>
          <p:cNvSpPr txBox="1"/>
          <p:nvPr/>
        </p:nvSpPr>
        <p:spPr>
          <a:xfrm>
            <a:off x="552452" y="2421590"/>
            <a:ext cx="7583648" cy="128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popularyzacja historii kina,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budowanie lokalnej tożsamości,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inspirowanie kolejnych pokoleń.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09B9B8E-7CFF-353F-43AA-6D989D44F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67" y="3703992"/>
            <a:ext cx="4714917" cy="257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14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28142-7EFD-B67A-7873-EEADE9EEA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31083AC-BB0F-12A0-1543-47E719EEC78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BDD34E8-D299-3523-0E00-1EFD8E83E961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Kino poza ekranem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D8AC288-5FC3-8A93-5E30-FE11A6D85BE7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27 | Filmowa promocja regionu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FA48AF3-FF11-6663-CAD4-23F4077A2C4D}"/>
              </a:ext>
            </a:extLst>
          </p:cNvPr>
          <p:cNvSpPr txBox="1"/>
          <p:nvPr/>
        </p:nvSpPr>
        <p:spPr>
          <a:xfrm>
            <a:off x="552452" y="2421590"/>
            <a:ext cx="7583648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 ramach działalności Funduszu Filmowego promujemy również twórców i artystów związanych z regionem.</a:t>
            </a:r>
          </a:p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Jednym z narzędzi są autorskie gadżety promocyjne, które łączą kulturę, pamięć o wybitnych postaciach i budowanie rozpoznawalności regionu.</a:t>
            </a:r>
          </a:p>
          <a:p>
            <a:pPr algn="just">
              <a:spcAft>
                <a:spcPts val="1400"/>
              </a:spcAft>
            </a:pPr>
            <a:endParaRPr lang="pl-PL" b="1" dirty="0">
              <a:ea typeface="Lato" panose="020F0502020204030203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Przykładowe gadżety promocyjne:</a:t>
            </a:r>
          </a:p>
          <a:p>
            <a:pPr marL="285750" indent="-285750" algn="just">
              <a:spcAft>
                <a:spcPts val="1400"/>
              </a:spcAft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torba materiałowa i puzzle z wizerunkiem Jana Nowickiego czy </a:t>
            </a:r>
            <a:r>
              <a:rPr lang="pl-PL" dirty="0" err="1">
                <a:ea typeface="Lato" panose="020F0502020204030203" pitchFamily="34" charset="0"/>
                <a:cs typeface="Calibri" panose="020F0502020204030204" pitchFamily="34" charset="0"/>
              </a:rPr>
              <a:t>Poli</a:t>
            </a: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 Negri</a:t>
            </a:r>
          </a:p>
        </p:txBody>
      </p:sp>
    </p:spTree>
    <p:extLst>
      <p:ext uri="{BB962C8B-B14F-4D97-AF65-F5344CB8AC3E}">
        <p14:creationId xmlns:p14="http://schemas.microsoft.com/office/powerpoint/2010/main" val="3056982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4DFFA-D961-8915-A43F-D3E4A3646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90D4C36-BE40-E94C-85B8-566DE0BF4C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B008039-2B52-30AC-3D7B-6C85A9DA73B5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Film zostaje nie tylko na ekranie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F4197B8-CEA6-10D4-B757-DF92D85AB6EC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28 | Filmowa promocja regionu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30A0C31-2545-7CD4-E18F-88404007A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2" y="2074524"/>
            <a:ext cx="3428999" cy="342899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1306396-8C57-C586-C7AB-A885ED2161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178" r="-2201" b="5606"/>
          <a:stretch>
            <a:fillRect/>
          </a:stretch>
        </p:blipFill>
        <p:spPr>
          <a:xfrm>
            <a:off x="5162551" y="2063531"/>
            <a:ext cx="3428999" cy="343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89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A14C-94DD-8A30-451A-91B54D594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9D9FD92-B112-D903-6CF8-65FF2DBF19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4B2E3B6-D6BD-31B6-41DE-8363ED4CE894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Jedno miejsce dla branży filmowej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9AC3427-F713-1884-253B-F370166C24DA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29 | Filmowa baza regionu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16EB4AE-54AF-D116-DE8A-1C7E05AE8901}"/>
              </a:ext>
            </a:extLst>
          </p:cNvPr>
          <p:cNvSpPr txBox="1"/>
          <p:nvPr/>
        </p:nvSpPr>
        <p:spPr>
          <a:xfrm>
            <a:off x="552452" y="2421590"/>
            <a:ext cx="7583648" cy="320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Fundusz Filmowy Kujawy Pomorze to nie tylko wsparcie produkcji, ale także narzędzie ułatwiające rozwój współpracy i promocję potencjału regionu.</a:t>
            </a:r>
          </a:p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Na stronie Kujawsko-Pomorska Trasa Filmowa można znaleźć m. in.: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bazę filmów powstałych w województwie kujawsko-pomorskim,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bazę lokalizacji filmowych,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informacje o producentach, reżyserach i twórcach,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informacje o podmiotach i zasobach wspierających realizację produkcji.</a:t>
            </a:r>
          </a:p>
        </p:txBody>
      </p:sp>
    </p:spTree>
    <p:extLst>
      <p:ext uri="{BB962C8B-B14F-4D97-AF65-F5344CB8AC3E}">
        <p14:creationId xmlns:p14="http://schemas.microsoft.com/office/powerpoint/2010/main" val="1103903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4C955-377A-CE07-06CE-A8DD673D9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8EC45A5-7D2E-28F6-84EA-2984F5EEA8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B1AEAFF-D176-3F55-2362-D20F4584AD0C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Jedno miejsce dla branży filmowej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E308B12-6D95-5CC0-C577-A9F248B88579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30 | Filmowa baza regionu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C0DE7E9-1203-A473-ECD5-B6E83871A662}"/>
              </a:ext>
            </a:extLst>
          </p:cNvPr>
          <p:cNvSpPr txBox="1"/>
          <p:nvPr/>
        </p:nvSpPr>
        <p:spPr>
          <a:xfrm>
            <a:off x="552452" y="2421590"/>
            <a:ext cx="7583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Strona internetowa pokazuje skalę i różnorodność potencjału filmowego Kujaw i Pomorza oraz pomaga odkrywać region jako atrakcyjne miejsce do realizacji projektów filmowych.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D8C2169-4D10-FFB5-7DD7-4D8E2E88A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34" y="3563883"/>
            <a:ext cx="4952663" cy="270145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C264B1E-1DF9-8DDE-359E-223CBF4A3270}"/>
              </a:ext>
            </a:extLst>
          </p:cNvPr>
          <p:cNvSpPr txBox="1"/>
          <p:nvPr/>
        </p:nvSpPr>
        <p:spPr>
          <a:xfrm>
            <a:off x="552452" y="5347670"/>
            <a:ext cx="758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Odkryj filmowe Kujawy i Pomorze!</a:t>
            </a:r>
          </a:p>
        </p:txBody>
      </p:sp>
    </p:spTree>
    <p:extLst>
      <p:ext uri="{BB962C8B-B14F-4D97-AF65-F5344CB8AC3E}">
        <p14:creationId xmlns:p14="http://schemas.microsoft.com/office/powerpoint/2010/main" val="3244811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AFF2-B96E-CD9E-52D9-038A12676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372703D-4B22-C423-1813-4B69B07542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935ECC7-09F2-E7EE-A45A-ADC5D78A60C7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Jedno miejsce dla branży filmowej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209CA05-7C3C-64AC-1D65-BEEAEA80C857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31 | Filmowa baza regionu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390660E-9D15-8A18-A84A-BF6B2DAAA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84" y="1834192"/>
            <a:ext cx="8054032" cy="443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84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A39A1-FAB7-2F3B-B4BD-E41BDEFD1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E34D830D-C0F2-748E-85A7-C34B4373A0D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87C3A77-DFC2-B2B3-4755-4EFD38828968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Nabory do Funduszu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4EB004C-9E05-A92A-1E7A-F1B5E1868AA1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32 | Jak aplikować?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04921B2-8063-3C32-8C22-7F452B7A4E54}"/>
              </a:ext>
            </a:extLst>
          </p:cNvPr>
          <p:cNvSpPr txBox="1"/>
          <p:nvPr/>
        </p:nvSpPr>
        <p:spPr>
          <a:xfrm>
            <a:off x="552452" y="2421590"/>
            <a:ext cx="7583648" cy="1102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Kto może aplikować do naboru? </a:t>
            </a:r>
          </a:p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Podmioty prowadzące działalność gospodarczą w zakresie produkcji filmowej.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40A28CE-6EF5-B10E-BC4D-22FADBD4AFC7}"/>
              </a:ext>
            </a:extLst>
          </p:cNvPr>
          <p:cNvSpPr txBox="1"/>
          <p:nvPr/>
        </p:nvSpPr>
        <p:spPr>
          <a:xfrm>
            <a:off x="552452" y="3768165"/>
            <a:ext cx="3788320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Zakres: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 fabularny,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 dokumentalny,</a:t>
            </a:r>
          </a:p>
          <a:p>
            <a:pPr marL="285750" indent="-285750" algn="just">
              <a:spcAft>
                <a:spcPts val="1400"/>
              </a:spcAft>
              <a:buFont typeface="Courier New" panose="02070309020205020404" pitchFamily="49" charset="0"/>
              <a:buChar char="o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 animowany.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6B3A5ED-5CC5-55D4-4BC5-5C3681AAFC8D}"/>
              </a:ext>
            </a:extLst>
          </p:cNvPr>
          <p:cNvSpPr txBox="1"/>
          <p:nvPr/>
        </p:nvSpPr>
        <p:spPr>
          <a:xfrm>
            <a:off x="4572000" y="3768165"/>
            <a:ext cx="3788320" cy="1282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Informacje i warunki naborów:</a:t>
            </a:r>
          </a:p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film.kujawsko-pomorskie.pl</a:t>
            </a:r>
          </a:p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kujawsko-pomorskie.pl</a:t>
            </a:r>
          </a:p>
        </p:txBody>
      </p:sp>
    </p:spTree>
    <p:extLst>
      <p:ext uri="{BB962C8B-B14F-4D97-AF65-F5344CB8AC3E}">
        <p14:creationId xmlns:p14="http://schemas.microsoft.com/office/powerpoint/2010/main" val="42062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E976A-A1C4-C80E-43FA-EB1DE6B0F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32AD4AF-5AEA-3C1B-1327-0F6B1A4BE1A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15DF5D6-DEBA-677A-8193-8241B0988576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Region żyjący festiwalami filmowymi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53BFCE8-AB04-D888-EBAD-283BD925114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33 | Regionalne Festiwale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C5BDF4C5-613B-BD5D-E998-1E3C5D1E4E2E}"/>
              </a:ext>
            </a:extLst>
          </p:cNvPr>
          <p:cNvSpPr txBox="1"/>
          <p:nvPr/>
        </p:nvSpPr>
        <p:spPr>
          <a:xfrm>
            <a:off x="552452" y="2450840"/>
            <a:ext cx="7583648" cy="1782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b="1" dirty="0">
                <a:latin typeface="Lato" panose="020F0502020204030203" pitchFamily="34" charset="0"/>
              </a:rPr>
              <a:t>Samorząd Województwa Kujawsko-Pomorskiego wspiera regionalne festiwale filmowe.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Festiwale są częścią Kujawsko-Pomorskiej Trasy Filmowej i otrzymują wsparcie i partnerstwo ze strony Samorządu Województwa Kujawsko-Pomorskiego.</a:t>
            </a:r>
          </a:p>
        </p:txBody>
      </p:sp>
    </p:spTree>
    <p:extLst>
      <p:ext uri="{BB962C8B-B14F-4D97-AF65-F5344CB8AC3E}">
        <p14:creationId xmlns:p14="http://schemas.microsoft.com/office/powerpoint/2010/main" val="4074561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FD239-F06E-5EF8-4453-ADA825E8E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4CB16D-67E3-D83D-40EE-C80B4537228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F06B001-02CE-A425-FD1A-EF471BB9F5C2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Film Song Festival Bydgoszcz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682E9DB-F21B-5EAC-C910-A5819F824FFD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34 | Regionalne Festiwale Filmowe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413518A-D600-FBF4-BD51-2C2B4AA7157F}"/>
              </a:ext>
            </a:extLst>
          </p:cNvPr>
          <p:cNvSpPr txBox="1"/>
          <p:nvPr/>
        </p:nvSpPr>
        <p:spPr>
          <a:xfrm>
            <a:off x="552452" y="1690444"/>
            <a:ext cx="735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Bydgoszcz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649D31A-D8F2-B007-849F-8EE875421658}"/>
              </a:ext>
            </a:extLst>
          </p:cNvPr>
          <p:cNvSpPr txBox="1"/>
          <p:nvPr/>
        </p:nvSpPr>
        <p:spPr>
          <a:xfrm>
            <a:off x="3750732" y="2690945"/>
            <a:ext cx="4385367" cy="2610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poświęcony piosenkom, które stały się przebojami filmowymi.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W programie znajdują się koncerty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udziałem znanych artystów, spotkania, konkursy wokalne, pokazy filmowe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warsztaty. Łączy świat kina i muzyki, przyciągając publiczność w różnym wieku.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2A2D566-F453-6641-1514-85F4D3EFB88F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72103567-3128-4DBB-38CC-4CD780B19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t="-403" r="23134" b="190"/>
          <a:stretch>
            <a:fillRect/>
          </a:stretch>
        </p:blipFill>
        <p:spPr>
          <a:xfrm>
            <a:off x="552452" y="2682474"/>
            <a:ext cx="2937933" cy="3305618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992ABBA-B339-9343-21D8-059721294C79}"/>
              </a:ext>
            </a:extLst>
          </p:cNvPr>
          <p:cNvSpPr txBox="1"/>
          <p:nvPr/>
        </p:nvSpPr>
        <p:spPr>
          <a:xfrm>
            <a:off x="1077795" y="6046999"/>
            <a:ext cx="251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Tomasz Czachorowski dla UMWKP</a:t>
            </a:r>
          </a:p>
        </p:txBody>
      </p:sp>
    </p:spTree>
    <p:extLst>
      <p:ext uri="{BB962C8B-B14F-4D97-AF65-F5344CB8AC3E}">
        <p14:creationId xmlns:p14="http://schemas.microsoft.com/office/powerpoint/2010/main" val="1836700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D8D42-01CD-7360-B229-62A7EB68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2133942-33B4-581A-99DF-00C44FF506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F73A109-4486-A3AA-0630-F280B1F541A4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Artus </a:t>
            </a:r>
            <a:r>
              <a:rPr lang="pl-PL" sz="3200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Short</a:t>
            </a: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 Film Festival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9803A46-3646-ADC8-96AC-0889A86B5858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35 | Regionalne Festiwale Filmowe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6128F6C-6099-8670-0DF3-0D682F941D5D}"/>
              </a:ext>
            </a:extLst>
          </p:cNvPr>
          <p:cNvSpPr txBox="1"/>
          <p:nvPr/>
        </p:nvSpPr>
        <p:spPr>
          <a:xfrm>
            <a:off x="552452" y="1690444"/>
            <a:ext cx="735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Toruń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CC28342-949B-245A-9D7F-8008F6B6A3A7}"/>
              </a:ext>
            </a:extLst>
          </p:cNvPr>
          <p:cNvSpPr txBox="1"/>
          <p:nvPr/>
        </p:nvSpPr>
        <p:spPr>
          <a:xfrm>
            <a:off x="3750732" y="2690945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kina krótkometrażowego, który prezentuje różnorodne formy filmowe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odważne pomysły twórców. Pokazom towarzyszą spotkania z filmowcami, warsztaty oraz wydarzenia łączące kino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innymi dziedzinami sztuki.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6A840E9-9EDD-C2BF-A2F5-AB25CF9DE5A3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37BD06E3-99B2-0202-5C85-CA009C0DE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>
            <a:fillRect/>
          </a:stretch>
        </p:blipFill>
        <p:spPr>
          <a:xfrm>
            <a:off x="552452" y="2690945"/>
            <a:ext cx="2937932" cy="33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0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BB244-FFAA-8046-3996-BCB3121AF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EDBC124-FCF3-CD1F-33BC-F4AA51E0005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BD155A4-3BF4-BDFB-9A58-245B71A55D2B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Międzynarodowy Festiwal Filmowy Bella TOFIFEST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69A18B2-562D-7923-703A-1DD184B4C174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36 | Regionalne Festiwale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92E92C5-2E85-67F0-DB07-14A28F1D6D47}"/>
              </a:ext>
            </a:extLst>
          </p:cNvPr>
          <p:cNvSpPr txBox="1"/>
          <p:nvPr/>
        </p:nvSpPr>
        <p:spPr>
          <a:xfrm>
            <a:off x="3750732" y="2690945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Międzynarodowe święto kina, znane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niezależnego charakteru i promowanie twórczej niepokorności. W programie znajdują się filmy polskie i zagraniczne, spotkania z aktorami i reżyserami oraz wyróżnienia dla artystów, którzy wyznaczają nowe kierunki w kinie.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28E97F2C-238C-4970-5A97-A56D1FF07331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0DEC769-A3C4-D520-879B-8A96D2EBADFB}"/>
              </a:ext>
            </a:extLst>
          </p:cNvPr>
          <p:cNvSpPr txBox="1"/>
          <p:nvPr/>
        </p:nvSpPr>
        <p:spPr>
          <a:xfrm>
            <a:off x="582932" y="2193104"/>
            <a:ext cx="40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Toruń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38E03FD-7D61-C145-6F62-A576F8560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2" r="21574" b="8869"/>
          <a:stretch>
            <a:fillRect/>
          </a:stretch>
        </p:blipFill>
        <p:spPr>
          <a:xfrm>
            <a:off x="552452" y="2695702"/>
            <a:ext cx="2937933" cy="330086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03DF16E-172F-8973-005B-12AA2B5EE1FD}"/>
              </a:ext>
            </a:extLst>
          </p:cNvPr>
          <p:cNvSpPr txBox="1"/>
          <p:nvPr/>
        </p:nvSpPr>
        <p:spPr>
          <a:xfrm>
            <a:off x="1077795" y="6046999"/>
            <a:ext cx="251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Mikołaj Kuras dla UMWKP</a:t>
            </a:r>
          </a:p>
        </p:txBody>
      </p:sp>
    </p:spTree>
    <p:extLst>
      <p:ext uri="{BB962C8B-B14F-4D97-AF65-F5344CB8AC3E}">
        <p14:creationId xmlns:p14="http://schemas.microsoft.com/office/powerpoint/2010/main" val="2005210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09D1B-A21C-0276-0E27-90385951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629881E-8DF9-3311-1C1F-7EC7E55F665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96C385B-D968-A073-FFFA-DC861D17423D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Przeźrocza Festiwal Filmowy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83D32FB-BDCB-CFBA-6579-042F5CDD36B5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37 | Regionalne Festiwale Filmowe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56AE91C-2E58-12EE-D6F0-08AB2B8723E9}"/>
              </a:ext>
            </a:extLst>
          </p:cNvPr>
          <p:cNvSpPr txBox="1"/>
          <p:nvPr/>
        </p:nvSpPr>
        <p:spPr>
          <a:xfrm>
            <a:off x="552452" y="1690444"/>
            <a:ext cx="735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Bydgoszcz i inne miejsca w regionie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44CD3DD-06C5-3BE8-959C-22928688D4B8}"/>
              </a:ext>
            </a:extLst>
          </p:cNvPr>
          <p:cNvSpPr txBox="1"/>
          <p:nvPr/>
        </p:nvSpPr>
        <p:spPr>
          <a:xfrm>
            <a:off x="3750732" y="2690945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poszukujący nowych nurtów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w kinie, a jednocześnie odkrywający na nowo jego tradycje. Łączy klasykę, filmy współczesne i eksperymentalne oraz różne dziedziny sztuki, tworząc przestrzeń do nieoczywistych spotkań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filmem.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5DCDC42-2755-A1D7-AC79-AEE9AF21B9F3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0172CF8-9A42-5E31-889E-1EB17A8A7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4" b="-1968"/>
          <a:stretch>
            <a:fillRect/>
          </a:stretch>
        </p:blipFill>
        <p:spPr>
          <a:xfrm>
            <a:off x="550332" y="2691053"/>
            <a:ext cx="2962578" cy="337954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8646148B-8FAF-F959-632A-1364DC8D0021}"/>
              </a:ext>
            </a:extLst>
          </p:cNvPr>
          <p:cNvSpPr txBox="1"/>
          <p:nvPr/>
        </p:nvSpPr>
        <p:spPr>
          <a:xfrm>
            <a:off x="1077795" y="6046999"/>
            <a:ext cx="251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Tomasz Czachorowski dla UMWKP</a:t>
            </a:r>
          </a:p>
        </p:txBody>
      </p:sp>
    </p:spTree>
    <p:extLst>
      <p:ext uri="{BB962C8B-B14F-4D97-AF65-F5344CB8AC3E}">
        <p14:creationId xmlns:p14="http://schemas.microsoft.com/office/powerpoint/2010/main" val="3256924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40CF6-E753-686D-2998-DFFCE526A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2C4F6250-7147-9CF5-C6EC-8485D6F5E5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522046F-B174-B15B-FBC3-5939A6C3CB95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Przegląd Twórczości Filmowej </a:t>
            </a:r>
            <a:b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„Pola i inni”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134A71F-081A-2515-F8F6-1E0F9B65245B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38 | Regionalne Festiwale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643C304-5F52-0652-C4A5-8760231EE801}"/>
              </a:ext>
            </a:extLst>
          </p:cNvPr>
          <p:cNvSpPr txBox="1"/>
          <p:nvPr/>
        </p:nvSpPr>
        <p:spPr>
          <a:xfrm>
            <a:off x="3750732" y="2690945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przypominający dorobek </a:t>
            </a:r>
            <a:r>
              <a:rPr lang="pl-PL" dirty="0" err="1">
                <a:latin typeface="Lato" panose="020F0502020204030203" pitchFamily="34" charset="0"/>
              </a:rPr>
              <a:t>Poli</a:t>
            </a:r>
            <a:r>
              <a:rPr lang="pl-PL" dirty="0">
                <a:latin typeface="Lato" panose="020F0502020204030203" pitchFamily="34" charset="0"/>
              </a:rPr>
              <a:t> Negri – jednej z największych gwiazd kina niemego – oraz innych polskich artystów, którzy odnieśli sukces za granicą. Pokazom filmowym towarzyszą spotkania z twórcami, koncerty, wystawy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warsztaty.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799EA586-8772-84AA-1C19-164FC360A8E6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B4E5C07-D8D8-E561-66AB-6033A81DE356}"/>
              </a:ext>
            </a:extLst>
          </p:cNvPr>
          <p:cNvSpPr txBox="1"/>
          <p:nvPr/>
        </p:nvSpPr>
        <p:spPr>
          <a:xfrm>
            <a:off x="582932" y="2193104"/>
            <a:ext cx="40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Lipno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9228E7A-998E-40FB-C98D-AB0FFAE33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r="33928"/>
          <a:stretch>
            <a:fillRect/>
          </a:stretch>
        </p:blipFill>
        <p:spPr>
          <a:xfrm>
            <a:off x="552452" y="2690945"/>
            <a:ext cx="2937933" cy="33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23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13A01-E1B0-D42F-467B-88AD82A9E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76D06BE7-84EB-7DE8-8976-295B3B5093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96FD16D-8C69-7324-23E1-FC427FAA40F0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Fonomo</a:t>
            </a: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 Music &amp; Film Festival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66203C2-D2D7-724D-0B5F-8A4AEAD64154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39 | Regionalne Festiwale Filmowe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0145BA3-FE58-595B-1E78-4A6A8A949375}"/>
              </a:ext>
            </a:extLst>
          </p:cNvPr>
          <p:cNvSpPr txBox="1"/>
          <p:nvPr/>
        </p:nvSpPr>
        <p:spPr>
          <a:xfrm>
            <a:off x="552452" y="1690444"/>
            <a:ext cx="735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Bydgoszcz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1CAC0F3-7DD2-63C9-971D-EC98D0DC6AB8}"/>
              </a:ext>
            </a:extLst>
          </p:cNvPr>
          <p:cNvSpPr txBox="1"/>
          <p:nvPr/>
        </p:nvSpPr>
        <p:spPr>
          <a:xfrm>
            <a:off x="3750732" y="2690945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Interdyscyplinarny festiwal na styku muzyki, filmu, obrazu i dźwięku. Stawia na eksperymenty, nieoczywiste połączenia artystyczne i nowe formy wyrazu. Program obejmuje projekcje, koncerty, warsztaty oraz dyskusje.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1EB05292-A975-9943-6A7B-8182127F540A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91336A1-FBB6-0824-40B2-12442F356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2" r="23468"/>
          <a:stretch>
            <a:fillRect/>
          </a:stretch>
        </p:blipFill>
        <p:spPr>
          <a:xfrm>
            <a:off x="552452" y="2691646"/>
            <a:ext cx="2937933" cy="33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24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A0892-F8C3-4291-98D6-E07B75D0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A0BEA71B-28E8-5154-ACE6-1F57CBB1E8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9853187-B64D-D48C-AD02-640DE9131EC3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Międzynarodowy Festiwal Filmowy </a:t>
            </a:r>
            <a:r>
              <a:rPr lang="pl-PL" sz="3200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ToruńCAMERIMAGE</a:t>
            </a:r>
            <a:endParaRPr lang="pl-PL" sz="3200" b="1" dirty="0">
              <a:solidFill>
                <a:srgbClr val="0A13D2"/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603C74A-D84D-1380-2780-B191575A3309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40 | Regionalne Festiwale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0DE8A4B-4D30-66E4-FABF-840F79148B2A}"/>
              </a:ext>
            </a:extLst>
          </p:cNvPr>
          <p:cNvSpPr txBox="1"/>
          <p:nvPr/>
        </p:nvSpPr>
        <p:spPr>
          <a:xfrm>
            <a:off x="3750732" y="2690945"/>
            <a:ext cx="4641428" cy="2610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Jeden z najważniejszych międzynarodowych festiwali poświęconych sztuce zdjęć filmowych. Podkreśla rolę operatorów obrazu jako współtwórców filmowych opowieści. Przyciąga wybitnych artystów, studentów i miłośników kina, oferując konkursy, pokazy, warsztaty oraz prezentacje nowych technologii.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5E5B95EE-FEB2-3989-698D-9C721F958321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61D71ED-D77E-6712-5BE1-8650AED3CB6F}"/>
              </a:ext>
            </a:extLst>
          </p:cNvPr>
          <p:cNvSpPr txBox="1"/>
          <p:nvPr/>
        </p:nvSpPr>
        <p:spPr>
          <a:xfrm>
            <a:off x="582932" y="2193104"/>
            <a:ext cx="40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Toruń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3F3F947-4118-FFFD-E41A-60B651DDE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2" r="2987" b="72"/>
          <a:stretch>
            <a:fillRect/>
          </a:stretch>
        </p:blipFill>
        <p:spPr>
          <a:xfrm>
            <a:off x="562194" y="2680069"/>
            <a:ext cx="2928192" cy="330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93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27376-6E94-A249-625D-E2C901EEF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B96A341-9878-012A-08E3-5BE88DCAA49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121DD97-763B-CC70-C65B-8FC4D6864974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OLD FILM FESTIVAL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686FD62-F139-85A5-A179-7117B975B30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41 | Regionalne Festiwale Filmowe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D2F13FD-8B2B-F06A-F86A-340517DBE813}"/>
              </a:ext>
            </a:extLst>
          </p:cNvPr>
          <p:cNvSpPr txBox="1"/>
          <p:nvPr/>
        </p:nvSpPr>
        <p:spPr>
          <a:xfrm>
            <a:off x="552452" y="1690444"/>
            <a:ext cx="7351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Bydgoszcz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26B1C17-6B28-EF6B-AFC7-64E6FAFCADFE}"/>
              </a:ext>
            </a:extLst>
          </p:cNvPr>
          <p:cNvSpPr txBox="1"/>
          <p:nvPr/>
        </p:nvSpPr>
        <p:spPr>
          <a:xfrm>
            <a:off x="3750732" y="2690945"/>
            <a:ext cx="4385367" cy="2610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poświęcony klasyce kina i jej twórcom. Przywraca blask zapomnianym filmom, przypomina historię polskiej kinematografii i pokazuje, jak dawne dzieła inspirują współczesnych artystów. W programie są również spotkania, debaty i projekcje niemych filmów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muzyką na żywo.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D0A2832-6D96-E4CB-0B4F-0A29956E6AE8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93D3770-F65F-6616-6050-7FC9430D8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7" b="6213"/>
          <a:stretch>
            <a:fillRect/>
          </a:stretch>
        </p:blipFill>
        <p:spPr>
          <a:xfrm>
            <a:off x="552452" y="2690944"/>
            <a:ext cx="2937933" cy="3305617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A7F7E83-BBDD-4113-23B6-269522D073C6}"/>
              </a:ext>
            </a:extLst>
          </p:cNvPr>
          <p:cNvSpPr txBox="1"/>
          <p:nvPr/>
        </p:nvSpPr>
        <p:spPr>
          <a:xfrm>
            <a:off x="1077795" y="6046999"/>
            <a:ext cx="251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Tomasz Czachorowski dla UMWKP</a:t>
            </a:r>
          </a:p>
        </p:txBody>
      </p:sp>
    </p:spTree>
    <p:extLst>
      <p:ext uri="{BB962C8B-B14F-4D97-AF65-F5344CB8AC3E}">
        <p14:creationId xmlns:p14="http://schemas.microsoft.com/office/powerpoint/2010/main" val="231369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66A26-F563-12EB-732A-497F0E21D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AEB734D7-DC51-757D-2A86-BE5B7FB4C57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B1F6817-1C3C-66E5-9E33-728010A2FBEA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MŁODE KINO – Festiwal Filmowy dla dzieci i młodzieży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53FC763-C1CF-9D48-A52B-800DAC9AC725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42 | Regionalne Festiwale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4562979-E4B0-E4AE-DA00-A65320DEF78E}"/>
              </a:ext>
            </a:extLst>
          </p:cNvPr>
          <p:cNvSpPr txBox="1"/>
          <p:nvPr/>
        </p:nvSpPr>
        <p:spPr>
          <a:xfrm>
            <a:off x="3750732" y="2690945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skierowany do młodych widzów, który rozwija zainteresowanie kinem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edukacją filmową. Oferuje seanse dostosowane do wieku odbiorców, warsztaty kreatywne, spotkania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twórcami i wydarzenia towarzyszące.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EC19312A-BD47-6931-4B9E-117972EABF27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B80D380-EED2-64CE-AA4E-781DCA7A2B72}"/>
              </a:ext>
            </a:extLst>
          </p:cNvPr>
          <p:cNvSpPr txBox="1"/>
          <p:nvPr/>
        </p:nvSpPr>
        <p:spPr>
          <a:xfrm>
            <a:off x="582932" y="2193104"/>
            <a:ext cx="40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Toruń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0D23DED-41F9-BFC2-6997-AA146A2C2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6" r="19702"/>
          <a:stretch>
            <a:fillRect/>
          </a:stretch>
        </p:blipFill>
        <p:spPr>
          <a:xfrm>
            <a:off x="544838" y="2690945"/>
            <a:ext cx="2945547" cy="330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8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1C66A-7C6F-0E6E-62F6-462ACB13B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B764B16-ADE0-F753-5A32-7740CE81E2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5084D9E-CE2B-7B07-F491-A26AB6E19611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Ogólnopolski Festiwal Filmowy „Szklarnia”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B2ECD3-9E7A-C950-2903-3F69D64A952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43  | Regionalne Festiwale Filmowe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F873550-5300-FEFD-697A-934F5054424B}"/>
              </a:ext>
            </a:extLst>
          </p:cNvPr>
          <p:cNvSpPr txBox="1"/>
          <p:nvPr/>
        </p:nvSpPr>
        <p:spPr>
          <a:xfrm>
            <a:off x="3750732" y="2690945"/>
            <a:ext cx="4385367" cy="292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Festiwal wspierający osoby rozpoczynające swoją drogę filmową. Prezentuje krótkie fabuły, dokumenty, animacje i eksperymenty, a także oferuje warsztaty, dyskusje oraz możliwość uzyskania informacji zwrotnej od ekspertów. Stawia na rozwój, wymianę doświadczeń i budowanie środowiska młodych twórców.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45D21E76-47AF-B661-91F3-706168D9E998}"/>
              </a:ext>
            </a:extLst>
          </p:cNvPr>
          <p:cNvSpPr/>
          <p:nvPr/>
        </p:nvSpPr>
        <p:spPr>
          <a:xfrm>
            <a:off x="552452" y="2690945"/>
            <a:ext cx="2937933" cy="330561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151A498-9D67-981F-CF71-F6CD60B4F440}"/>
              </a:ext>
            </a:extLst>
          </p:cNvPr>
          <p:cNvSpPr txBox="1"/>
          <p:nvPr/>
        </p:nvSpPr>
        <p:spPr>
          <a:xfrm>
            <a:off x="582932" y="2193104"/>
            <a:ext cx="4050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2000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Toruń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19159DFD-3C46-6CE7-9DDC-7D619970C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9" r="23289"/>
          <a:stretch>
            <a:fillRect/>
          </a:stretch>
        </p:blipFill>
        <p:spPr>
          <a:xfrm>
            <a:off x="552452" y="2690945"/>
            <a:ext cx="2937934" cy="331839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F10A2AF-C965-39D4-7F44-57337F59B6D3}"/>
              </a:ext>
            </a:extLst>
          </p:cNvPr>
          <p:cNvSpPr txBox="1"/>
          <p:nvPr/>
        </p:nvSpPr>
        <p:spPr>
          <a:xfrm>
            <a:off x="1077795" y="6046999"/>
            <a:ext cx="251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Julia Marszewska</a:t>
            </a:r>
          </a:p>
        </p:txBody>
      </p:sp>
    </p:spTree>
    <p:extLst>
      <p:ext uri="{BB962C8B-B14F-4D97-AF65-F5344CB8AC3E}">
        <p14:creationId xmlns:p14="http://schemas.microsoft.com/office/powerpoint/2010/main" val="1669211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2D6B-0C60-1E52-DF42-F79673D86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DCD9AF1-7F52-0ED3-CA6B-9BDA7A85CFF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5" name="Podtytuł 1">
            <a:extLst>
              <a:ext uri="{FF2B5EF4-FFF2-40B4-BE49-F238E27FC236}">
                <a16:creationId xmlns:a16="http://schemas.microsoft.com/office/drawing/2014/main" id="{3EF44947-6FF7-47E9-57BE-C8DA5B3FC67B}"/>
              </a:ext>
            </a:extLst>
          </p:cNvPr>
          <p:cNvSpPr txBox="1">
            <a:spLocks/>
          </p:cNvSpPr>
          <p:nvPr/>
        </p:nvSpPr>
        <p:spPr>
          <a:xfrm>
            <a:off x="79695" y="2288098"/>
            <a:ext cx="8984609" cy="22818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4800" b="1" dirty="0"/>
              <a:t>Filmy produkowane w ramach Funduszu Filmowego </a:t>
            </a:r>
          </a:p>
          <a:p>
            <a:pPr marL="0" indent="0" algn="ctr">
              <a:buNone/>
            </a:pPr>
            <a:r>
              <a:rPr lang="pl-PL" sz="4800" b="1" dirty="0">
                <a:solidFill>
                  <a:srgbClr val="FF0032"/>
                </a:solidFill>
              </a:rPr>
              <a:t>Kujawy</a:t>
            </a:r>
            <a:r>
              <a:rPr lang="pl-PL" sz="4800" b="1" dirty="0">
                <a:solidFill>
                  <a:srgbClr val="0F14D2"/>
                </a:solidFill>
              </a:rPr>
              <a:t> Pomorze</a:t>
            </a:r>
          </a:p>
        </p:txBody>
      </p:sp>
    </p:spTree>
    <p:extLst>
      <p:ext uri="{BB962C8B-B14F-4D97-AF65-F5344CB8AC3E}">
        <p14:creationId xmlns:p14="http://schemas.microsoft.com/office/powerpoint/2010/main" val="393470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2154C-36AE-444C-9780-E9608CDC6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A00B1DA-63B0-C176-9C21-9BBA941FA7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B5D92EA-066B-522C-5527-995F2980769E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Kandydaci śmierci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Maciej </a:t>
            </a:r>
            <a:r>
              <a:rPr lang="pl-PL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Cuske</a:t>
            </a: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 | film dokumentalny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3168BB2-12ED-5D5D-BB11-0C06BD2C774F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45 | Produkcje wspierane przez Fundusz Filmowy Kujawy Pomorze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631DD5D-6531-59A9-C737-B3EA6906BF96}"/>
              </a:ext>
            </a:extLst>
          </p:cNvPr>
          <p:cNvSpPr txBox="1"/>
          <p:nvPr/>
        </p:nvSpPr>
        <p:spPr>
          <a:xfrm>
            <a:off x="552452" y="2618733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Dokumentalna opowieść Macieja </a:t>
            </a:r>
            <a:r>
              <a:rPr lang="pl-PL" dirty="0" err="1">
                <a:latin typeface="Lato" panose="020F0502020204030203" pitchFamily="34" charset="0"/>
              </a:rPr>
              <a:t>Cuske</a:t>
            </a:r>
            <a:r>
              <a:rPr lang="pl-PL" dirty="0">
                <a:latin typeface="Lato" panose="020F0502020204030203" pitchFamily="34" charset="0"/>
              </a:rPr>
              <a:t>, która sięga do historii i pamięci związanej z regionem. Film pokazuje, jak kino dokumentalne może odkrywać mniej znane historie i przywracać je zbiorowej pamięci.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220E26F-20B4-E1FE-531D-7C0D10CCA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459" y="1545491"/>
            <a:ext cx="3650273" cy="48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636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58A52-B162-ABF7-340A-5034D28B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8990CFEB-EA7E-DE7C-1A74-863DAB5CA3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93886D7-D0BF-BE2B-DE62-470369C3BA7E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Good Boy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Jan </a:t>
            </a:r>
            <a:r>
              <a:rPr lang="pl-PL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Komasa</a:t>
            </a: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 | thriller psychologiczny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25319A8-C6E5-01FC-D710-61EB186C7EF2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46 | Produkcje wspierane przez Fundusz Filmowy Kujawy Pomorze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6FB27A8-EE26-ED60-C596-4B8B0A69E241}"/>
              </a:ext>
            </a:extLst>
          </p:cNvPr>
          <p:cNvSpPr txBox="1"/>
          <p:nvPr/>
        </p:nvSpPr>
        <p:spPr>
          <a:xfrm>
            <a:off x="552452" y="2618733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Pierwsza anglojęzyczna produkcja Jana </a:t>
            </a:r>
            <a:r>
              <a:rPr lang="pl-PL" dirty="0" err="1">
                <a:latin typeface="Lato" panose="020F0502020204030203" pitchFamily="34" charset="0"/>
              </a:rPr>
              <a:t>Komasy</a:t>
            </a:r>
            <a:r>
              <a:rPr lang="pl-PL" dirty="0">
                <a:latin typeface="Lato" panose="020F0502020204030203" pitchFamily="34" charset="0"/>
              </a:rPr>
              <a:t>, która otrzymała wsparcie Funduszu Filmowego Kujawy Pomorze. Film miał swoją światową premierę podczas 50. Międzynarodowego Festiwalu Filmowego w Toronto.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FD0880D-D4B4-4719-BB13-2C3662E09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r="32507"/>
          <a:stretch>
            <a:fillRect/>
          </a:stretch>
        </p:blipFill>
        <p:spPr>
          <a:xfrm>
            <a:off x="5110341" y="1648846"/>
            <a:ext cx="3811858" cy="451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1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FEEEC-925D-4E1C-5AC0-5C5A3C180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770BF51-A99A-9496-AE38-541E6B3DFD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320D60A-8781-370B-225F-49D9765016E2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Dom dobry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Wojtek </a:t>
            </a:r>
            <a:r>
              <a:rPr lang="pl-PL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Smarzowski</a:t>
            </a: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 | dramat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663FAB8-00F6-8184-1E92-AC06803E4EF6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47 | Produkcje wspierane przez Fundusz Filmowy Kujawy Pomorze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BBAA42D-9F3D-DC0D-F821-13E6CA985CF7}"/>
              </a:ext>
            </a:extLst>
          </p:cNvPr>
          <p:cNvSpPr txBox="1"/>
          <p:nvPr/>
        </p:nvSpPr>
        <p:spPr>
          <a:xfrm>
            <a:off x="552452" y="2618733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Najnowszy film Wojtka </a:t>
            </a:r>
            <a:r>
              <a:rPr lang="pl-PL" dirty="0" err="1">
                <a:latin typeface="Lato" panose="020F0502020204030203" pitchFamily="34" charset="0"/>
              </a:rPr>
              <a:t>Smarzowskiego</a:t>
            </a:r>
            <a:r>
              <a:rPr lang="pl-PL" dirty="0">
                <a:latin typeface="Lato" panose="020F0502020204030203" pitchFamily="34" charset="0"/>
              </a:rPr>
              <a:t> – twórcy znanego z mocnych, społecznie zaangażowanych historii. Produkcja otrzymała wsparcie Funduszu wpisując się w grono najważniejszych współczesnych projektów filmowych związanych z regionem.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97817B7-9169-8C4A-68B3-C2B36F814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25513"/>
          <a:stretch>
            <a:fillRect/>
          </a:stretch>
        </p:blipFill>
        <p:spPr>
          <a:xfrm>
            <a:off x="5042392" y="2054013"/>
            <a:ext cx="3953082" cy="337278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9C746B8-FCEB-BE20-6E04-B1E5CC777EBC}"/>
              </a:ext>
            </a:extLst>
          </p:cNvPr>
          <p:cNvSpPr txBox="1"/>
          <p:nvPr/>
        </p:nvSpPr>
        <p:spPr>
          <a:xfrm>
            <a:off x="6524474" y="5946697"/>
            <a:ext cx="2512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Paweł </a:t>
            </a:r>
            <a:r>
              <a:rPr lang="pl-PL" sz="900" dirty="0" err="1">
                <a:ea typeface="Lato" panose="020F0502020204030203" pitchFamily="34" charset="0"/>
                <a:cs typeface="Calibri" panose="020F0502020204030204" pitchFamily="34" charset="0"/>
              </a:rPr>
              <a:t>Tybora</a:t>
            </a: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 | </a:t>
            </a:r>
            <a:r>
              <a:rPr lang="pl-PL" sz="900" dirty="0" err="1">
                <a:ea typeface="Lato" panose="020F0502020204030203" pitchFamily="34" charset="0"/>
                <a:cs typeface="Calibri" panose="020F0502020204030204" pitchFamily="34" charset="0"/>
              </a:rPr>
              <a:t>Lucky</a:t>
            </a: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 Bob &amp; Warner Bros. Entertainment Inc. </a:t>
            </a:r>
            <a:r>
              <a:rPr lang="pl-PL" sz="900" dirty="0" err="1">
                <a:ea typeface="Lato" panose="020F0502020204030203" pitchFamily="34" charset="0"/>
                <a:cs typeface="Calibri" panose="020F0502020204030204" pitchFamily="34" charset="0"/>
              </a:rPr>
              <a:t>All</a:t>
            </a: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pl-PL" sz="900" dirty="0" err="1">
                <a:ea typeface="Lato" panose="020F0502020204030203" pitchFamily="34" charset="0"/>
                <a:cs typeface="Calibri" panose="020F0502020204030204" pitchFamily="34" charset="0"/>
              </a:rPr>
              <a:t>Tights</a:t>
            </a: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 </a:t>
            </a:r>
            <a:r>
              <a:rPr lang="pl-PL" sz="900" dirty="0" err="1">
                <a:ea typeface="Lato" panose="020F0502020204030203" pitchFamily="34" charset="0"/>
                <a:cs typeface="Calibri" panose="020F0502020204030204" pitchFamily="34" charset="0"/>
              </a:rPr>
              <a:t>Reserved</a:t>
            </a:r>
            <a:endParaRPr lang="pl-PL" sz="900" dirty="0"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02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ABCD3-751B-F875-AAA8-E58EEA7A1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9A57CB7-81CA-6B51-5862-54FA464EBD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A823032-5331-059E-D3ED-01D345249F9E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Piernikarki</a:t>
            </a:r>
            <a:endParaRPr lang="pl-PL" sz="3200" b="1" dirty="0">
              <a:solidFill>
                <a:srgbClr val="0A13D2"/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Ryszard Kruk | film dokumentalny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B14C6DB-7AFA-A37D-FD7D-E11205DE103E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48 | Produkcje wspierane przez Fundusz Filmowy Kujawy Pomorze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D794CD2-5FBB-D1C7-B8E8-6654CB0E7AE6}"/>
              </a:ext>
            </a:extLst>
          </p:cNvPr>
          <p:cNvSpPr txBox="1"/>
          <p:nvPr/>
        </p:nvSpPr>
        <p:spPr>
          <a:xfrm>
            <a:off x="552452" y="2618733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Dokument Ryszarda Kruka poświęcony tradycji toruńskiego piernikarstwa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osobom, które ją pielęgnują. To przykład filmu, który wykorzystuje lokalne dziedzictwo jako punkt wyjścia do opowieści o kulturze, tradycji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mieszkańcach regionu.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3CAC160-E032-D92C-1D91-209B47D6D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8" r="32564"/>
          <a:stretch>
            <a:fillRect/>
          </a:stretch>
        </p:blipFill>
        <p:spPr>
          <a:xfrm>
            <a:off x="5172384" y="1469799"/>
            <a:ext cx="3843836" cy="453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60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21080-7F5E-4B68-A88B-7A663F9D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34BD278-AF64-4D0A-E058-AD363DC4520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23F8655-1751-FA40-C10F-2055192677D7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Droga rzadziej przemierzana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Zuzanna Grabowska | komediodramat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C2F930D-8B60-3511-EF66-5E892492FB1C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49 | Produkcje wspierane przez Fundusz Filmowy Kujawy Pomorze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C1E5F6F-778E-AF6B-4962-4424C07A6DBF}"/>
              </a:ext>
            </a:extLst>
          </p:cNvPr>
          <p:cNvSpPr txBox="1"/>
          <p:nvPr/>
        </p:nvSpPr>
        <p:spPr>
          <a:xfrm>
            <a:off x="552452" y="2618733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Film Zuzanny Grabowskiej, którego zdjęcia realizowane były przede wszystkim w Górznie i Szubinie. Produkcja pokazuje, że filmowy potencjał województwa to nie tylko największe miasta, ale również mniejsze miejscowości oraz ich otoczenie.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6FDEDB1-80E7-E343-B6C2-EEFF6E962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8" r="17063"/>
          <a:stretch>
            <a:fillRect/>
          </a:stretch>
        </p:blipFill>
        <p:spPr>
          <a:xfrm>
            <a:off x="5111607" y="2045676"/>
            <a:ext cx="3856548" cy="346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5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2D95B-79DE-6B6A-67E6-EC3A2EFF6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4D0133A1-577B-7587-F9C9-8E2E582D9A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537FCC9-ED82-D176-C433-58801DE8D956}"/>
              </a:ext>
            </a:extLst>
          </p:cNvPr>
          <p:cNvSpPr txBox="1"/>
          <p:nvPr/>
        </p:nvSpPr>
        <p:spPr>
          <a:xfrm>
            <a:off x="552452" y="1164783"/>
            <a:ext cx="73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Filmy, na które czekamy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18DAABE-B396-9082-2CE8-19E0A81A5DA4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50 | Produkcje w przygotowaniu, realizacji lub przed premierą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5E18E9F-6251-2FF5-6273-DF28EA4C5362}"/>
              </a:ext>
            </a:extLst>
          </p:cNvPr>
          <p:cNvSpPr txBox="1"/>
          <p:nvPr/>
        </p:nvSpPr>
        <p:spPr>
          <a:xfrm>
            <a:off x="552452" y="2421590"/>
            <a:ext cx="7583648" cy="1379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Filmowe Kujawy Pomorze to także projekty, których historie dopiero trafią na ekrany.</a:t>
            </a:r>
          </a:p>
          <a:p>
            <a:pPr algn="just">
              <a:spcAft>
                <a:spcPts val="1400"/>
              </a:spcAft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Wśród nich znajdują się zarówno kontynuacje popularnych produkcji, jak </a:t>
            </a:r>
            <a:b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i nowe autorskie projekty uznanych oraz młodych twórców.</a:t>
            </a:r>
          </a:p>
        </p:txBody>
      </p:sp>
    </p:spTree>
    <p:extLst>
      <p:ext uri="{BB962C8B-B14F-4D97-AF65-F5344CB8AC3E}">
        <p14:creationId xmlns:p14="http://schemas.microsoft.com/office/powerpoint/2010/main" val="2779585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17C8B-B4B8-16F3-BA60-CF1EE1868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5BE0D89-6149-F030-4657-A838034E4F4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235B999-3158-2573-7E59-027B77D15EE0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Narzeczony na niby 2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Bartek Prokopowicz | komedia romantyczna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0423F35-9F82-D83E-2C15-43E53CFF4408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51 | Produkcje w przygotowaniu, realizacji lub przed premierą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6743431-4F33-B8B8-A02D-6EC586E9FF4E}"/>
              </a:ext>
            </a:extLst>
          </p:cNvPr>
          <p:cNvSpPr txBox="1"/>
          <p:nvPr/>
        </p:nvSpPr>
        <p:spPr>
          <a:xfrm>
            <a:off x="552452" y="2618733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Kontynuacja popularnej komedii romantycznej. Druga część filmu rozwija historię znaną widzom z pierwszej odsłony, a dzięki wsparciu Funduszu Filmowego Kujawy Pomorze region ponownie pojawia się w filmowej opowieści.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2202EDE-0E0B-6422-DF94-34AF54C72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8" r="24359"/>
          <a:stretch>
            <a:fillRect/>
          </a:stretch>
        </p:blipFill>
        <p:spPr>
          <a:xfrm>
            <a:off x="5169877" y="2219520"/>
            <a:ext cx="3786554" cy="404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3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43292-40DF-B88D-5517-77C4C9E48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4799671-D898-82F5-106E-CCCE82B58F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56662E7-F525-1111-8268-E3C3A746F75C}"/>
              </a:ext>
            </a:extLst>
          </p:cNvPr>
          <p:cNvSpPr txBox="1"/>
          <p:nvPr/>
        </p:nvSpPr>
        <p:spPr>
          <a:xfrm>
            <a:off x="552452" y="117494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Całopalenie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Krzysztof Zanussi | film fabularny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A0C0E30-24ED-559D-D0A2-1488C639B5F2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52 | Produkcje w przygotowaniu, realizacji lub przed premierą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CEE5F96-FA61-75FD-75EB-4921ABAAE225}"/>
              </a:ext>
            </a:extLst>
          </p:cNvPr>
          <p:cNvSpPr txBox="1"/>
          <p:nvPr/>
        </p:nvSpPr>
        <p:spPr>
          <a:xfrm>
            <a:off x="552452" y="2618733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Najnowszy projekt jednego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najważniejszych polskich reżyserów – Krzysztofa Zanussiego. Film porusza tematy metafizyki, potrzeby absolutu oraz duchowości w świecie zdominowanym przez materializm.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C964A2-CCC1-4376-65AD-E7EBDF1ED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1" t="8942" r="27692" b="5865"/>
          <a:stretch>
            <a:fillRect/>
          </a:stretch>
        </p:blipFill>
        <p:spPr>
          <a:xfrm>
            <a:off x="5029672" y="2019324"/>
            <a:ext cx="3915972" cy="387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0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79A0B-020B-337F-E962-FA83CD71F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4425642-4189-00DB-2093-51FB4E42D8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3EA626B-C8CB-CDDF-C0DE-E8B598D5C364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Być jak </a:t>
            </a:r>
            <a:r>
              <a:rPr lang="pl-PL" sz="3200" b="1" dirty="0" err="1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Yerka</a:t>
            </a:r>
            <a:endParaRPr lang="pl-PL" sz="3200" b="1" dirty="0">
              <a:solidFill>
                <a:srgbClr val="0A13D2"/>
              </a:solidFill>
              <a:ea typeface="Lato" panose="020F0502020204030203" pitchFamily="34" charset="0"/>
              <a:cs typeface="Calibri" panose="020F0502020204030204" pitchFamily="34" charset="0"/>
            </a:endParaRP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Ryszard Kruk | film dokumentalny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3D0A1A7-A0FB-8326-BA9B-5481B92BDE53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53 | Produkcje w przygotowaniu, realizacji lub przed premierą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2C02E22-EF1B-7073-AFAE-4F07F29DBA54}"/>
              </a:ext>
            </a:extLst>
          </p:cNvPr>
          <p:cNvSpPr txBox="1"/>
          <p:nvPr/>
        </p:nvSpPr>
        <p:spPr>
          <a:xfrm>
            <a:off x="552452" y="2618733"/>
            <a:ext cx="4385367" cy="1973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Film opowiadający o znanym toruńskim malarzu-surrealiście – Jacku </a:t>
            </a:r>
            <a:r>
              <a:rPr lang="pl-PL" dirty="0" err="1">
                <a:latin typeface="Lato" panose="020F0502020204030203" pitchFamily="34" charset="0"/>
              </a:rPr>
              <a:t>Yerce</a:t>
            </a:r>
            <a:r>
              <a:rPr lang="pl-PL" dirty="0">
                <a:latin typeface="Lato" panose="020F0502020204030203" pitchFamily="34" charset="0"/>
              </a:rPr>
              <a:t> oraz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o kujawsko-pomorskich inspiracjach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w jego twórczości. Produkcja sięga po motywy związane ze sztuką, wyobraźnią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niezwykłą biografią artysty.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6243A2E-60F5-655F-88F2-A6717756E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590" y="1477108"/>
            <a:ext cx="3661996" cy="4882661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36D9DC2-E963-E6E9-3240-312B5E10998B}"/>
              </a:ext>
            </a:extLst>
          </p:cNvPr>
          <p:cNvSpPr txBox="1"/>
          <p:nvPr/>
        </p:nvSpPr>
        <p:spPr>
          <a:xfrm>
            <a:off x="6350587" y="6392849"/>
            <a:ext cx="25120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pl-PL" sz="900" dirty="0">
                <a:ea typeface="Lato" panose="020F0502020204030203" pitchFamily="34" charset="0"/>
                <a:cs typeface="Calibri" panose="020F0502020204030204" pitchFamily="34" charset="0"/>
              </a:rPr>
              <a:t>fot. Aleksander </a:t>
            </a:r>
            <a:r>
              <a:rPr lang="pl-PL" sz="900" dirty="0" err="1">
                <a:ea typeface="Lato" panose="020F0502020204030203" pitchFamily="34" charset="0"/>
                <a:cs typeface="Calibri" panose="020F0502020204030204" pitchFamily="34" charset="0"/>
              </a:rPr>
              <a:t>Krzystyniak</a:t>
            </a:r>
            <a:endParaRPr lang="pl-PL" sz="900" dirty="0"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733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D08F6-68C9-B5E3-8781-5478D4DC7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FD860107-5507-3B45-5C29-627097136E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CEAF57D-7979-1D4B-AE8D-C7A1B1BC129B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Odbicie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Paweł Sadowski | horror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91B3073-0D20-E45E-FC92-80E4E2C514F5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54 | Produkcje w przygotowaniu, realizacji lub przed premierą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DF99864-455D-5E33-CB7F-70084FF456D7}"/>
              </a:ext>
            </a:extLst>
          </p:cNvPr>
          <p:cNvSpPr txBox="1"/>
          <p:nvPr/>
        </p:nvSpPr>
        <p:spPr>
          <a:xfrm>
            <a:off x="552452" y="2618733"/>
            <a:ext cx="4385367" cy="388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„Odbicie” to thriller psychologiczny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elementami kina grozy. Dwoje młodych ludzi ginie w brutalnych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i niewyjaśnionych okolicznościach. Jedyna ocalała trafia do szpitala psychiatrycznego, gdzie lekarze próbują odtworzyć przebieg wydarzeń prowadzących do tragedii. Zdjęcia realizowano m.in. w </a:t>
            </a:r>
            <a:r>
              <a:rPr lang="pl-PL" dirty="0" err="1">
                <a:latin typeface="Lato" panose="020F0502020204030203" pitchFamily="34" charset="0"/>
              </a:rPr>
              <a:t>Olenderskim</a:t>
            </a:r>
            <a:r>
              <a:rPr lang="pl-PL" dirty="0">
                <a:latin typeface="Lato" panose="020F0502020204030203" pitchFamily="34" charset="0"/>
              </a:rPr>
              <a:t> Parku Etnograficznym w Wielkiej Nieszawce czy w dawnej lecznicy przy ul. Krasińskiego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w Toruniu.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4EA39C4-CB2B-7403-F7CE-6EC1E2F95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832" y="1581788"/>
            <a:ext cx="3628644" cy="497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97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016A3-F7B6-36EB-26D8-8A84D53CA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B4808DBE-2AF8-6C31-18F8-39442D84C2F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934B96E-17D6-A835-BB97-22338FEE0D7D}"/>
              </a:ext>
            </a:extLst>
          </p:cNvPr>
          <p:cNvSpPr txBox="1"/>
          <p:nvPr/>
        </p:nvSpPr>
        <p:spPr>
          <a:xfrm>
            <a:off x="552452" y="1164783"/>
            <a:ext cx="7351211" cy="107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Magiczny Kwiat Paproci</a:t>
            </a:r>
          </a:p>
          <a:p>
            <a:pPr marL="6350" indent="-6350">
              <a:spcAft>
                <a:spcPts val="1400"/>
              </a:spcAft>
            </a:pPr>
            <a:r>
              <a:rPr lang="pl-PL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reż. Sebastian Kwidzyński i Marta Filipiak |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A408A35-EC6E-6CE5-654F-60B81303EED8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55 | Produkcje w przygotowaniu, realizacji lub przed premierą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929A751-638A-2C84-9ECC-A8F65B3A0B87}"/>
              </a:ext>
            </a:extLst>
          </p:cNvPr>
          <p:cNvSpPr txBox="1"/>
          <p:nvPr/>
        </p:nvSpPr>
        <p:spPr>
          <a:xfrm>
            <a:off x="552452" y="2618733"/>
            <a:ext cx="4385367" cy="229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dirty="0">
                <a:latin typeface="Lato" panose="020F0502020204030203" pitchFamily="34" charset="0"/>
              </a:rPr>
              <a:t>Filmowa opowieść inspirowana jednym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najbardziej rozpoznawalnych motywów polskiej kultury i folkloru – legendą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o kwiecie paproci. Produkcja wykorzystuje potencjał rodzimej opowieści, łącząc filmową narrację </a:t>
            </a:r>
            <a:br>
              <a:rPr lang="pl-PL" dirty="0">
                <a:latin typeface="Lato" panose="020F0502020204030203" pitchFamily="34" charset="0"/>
              </a:rPr>
            </a:br>
            <a:r>
              <a:rPr lang="pl-PL" dirty="0">
                <a:latin typeface="Lato" panose="020F0502020204030203" pitchFamily="34" charset="0"/>
              </a:rPr>
              <a:t>z elementami polskiego dziedzictwa.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608A6FB-ABCC-4D48-CFEC-F99C38A3C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4" t="6040" r="8718" b="4694"/>
          <a:stretch>
            <a:fillRect/>
          </a:stretch>
        </p:blipFill>
        <p:spPr>
          <a:xfrm>
            <a:off x="5121166" y="2342378"/>
            <a:ext cx="3870434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79B71-67CC-85C1-1476-DCC4B58D2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58F9372C-1B68-C7B2-56DF-5C395FCD2E4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pl-PL" b="1" dirty="0"/>
              <a:t>Urząd Marszałkowski Województwa Kujawsko-Pomorskiego w Toruniu   |   </a:t>
            </a:r>
            <a:r>
              <a:rPr lang="pl-PL" dirty="0"/>
              <a:t>Departament Promocji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77E56BA-8FE4-8148-6A8A-34DC9D961C8C}"/>
              </a:ext>
            </a:extLst>
          </p:cNvPr>
          <p:cNvSpPr txBox="1"/>
          <p:nvPr/>
        </p:nvSpPr>
        <p:spPr>
          <a:xfrm>
            <a:off x="552452" y="1164783"/>
            <a:ext cx="73512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3200" b="1" dirty="0">
                <a:solidFill>
                  <a:srgbClr val="0A13D2"/>
                </a:solidFill>
                <a:ea typeface="Lato" panose="020F0502020204030203" pitchFamily="34" charset="0"/>
                <a:cs typeface="Calibri" panose="020F0502020204030204" pitchFamily="34" charset="0"/>
              </a:rPr>
              <a:t>Kujawy i Pomorze – region otwarty na kino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83DEC43-F5F3-AC9E-F50C-964841A33446}"/>
              </a:ext>
            </a:extLst>
          </p:cNvPr>
          <p:cNvSpPr txBox="1"/>
          <p:nvPr/>
        </p:nvSpPr>
        <p:spPr>
          <a:xfrm>
            <a:off x="196856" y="261059"/>
            <a:ext cx="758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>
              <a:spcAft>
                <a:spcPts val="1400"/>
              </a:spcAft>
            </a:pPr>
            <a:r>
              <a:rPr lang="pl-PL" sz="1400" b="1" dirty="0">
                <a:solidFill>
                  <a:srgbClr val="6E6E6E"/>
                </a:solidFill>
                <a:ea typeface="Lato" panose="020F0502020204030203" pitchFamily="34" charset="0"/>
                <a:cs typeface="Calibri" panose="020F0502020204030204" pitchFamily="34" charset="0"/>
              </a:rPr>
              <a:t>Slajd 56 | Zakończenie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048B3A5-7B95-DFC3-2192-9FEEAA6BBD4D}"/>
              </a:ext>
            </a:extLst>
          </p:cNvPr>
          <p:cNvSpPr txBox="1"/>
          <p:nvPr/>
        </p:nvSpPr>
        <p:spPr>
          <a:xfrm>
            <a:off x="552452" y="2421590"/>
            <a:ext cx="7583648" cy="3206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l-PL" b="1" dirty="0">
                <a:ea typeface="Lato" panose="020F0502020204030203" pitchFamily="34" charset="0"/>
                <a:cs typeface="Calibri" panose="020F0502020204030204" pitchFamily="34" charset="0"/>
              </a:rPr>
              <a:t>Każda produkcja wsparta przez Fundusz Filmowy Kujawy Pomorze to nie tylko film. To również: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praca dla lokalnych ekip i podmiotów,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wsparcie dla twórców,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promocja regionu i jego piękna,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korzyści i rozwój dla lokalnej gospodarki kreatywnej, branży usługowej i turystyki,</a:t>
            </a:r>
          </a:p>
          <a:p>
            <a:pPr marL="285750" indent="-285750" algn="just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pl-PL" dirty="0">
                <a:ea typeface="Lato" panose="020F0502020204030203" pitchFamily="34" charset="0"/>
                <a:cs typeface="Calibri" panose="020F0502020204030204" pitchFamily="34" charset="0"/>
              </a:rPr>
              <a:t>budowanie marki województwa.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94FCB33-A9A5-2584-457D-A71F93AD61B6}"/>
              </a:ext>
            </a:extLst>
          </p:cNvPr>
          <p:cNvSpPr txBox="1"/>
          <p:nvPr/>
        </p:nvSpPr>
        <p:spPr>
          <a:xfrm>
            <a:off x="552452" y="5807185"/>
            <a:ext cx="7583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pl-PL" b="1" dirty="0">
                <a:solidFill>
                  <a:srgbClr val="FF0030"/>
                </a:solidFill>
                <a:ea typeface="Lato" panose="020F0502020204030203" pitchFamily="34" charset="0"/>
                <a:cs typeface="Calibri" panose="020F0502020204030204" pitchFamily="34" charset="0"/>
              </a:rPr>
              <a:t>Tworzymy przestrzeń dla filmowych historii.</a:t>
            </a:r>
          </a:p>
        </p:txBody>
      </p:sp>
    </p:spTree>
    <p:extLst>
      <p:ext uri="{BB962C8B-B14F-4D97-AF65-F5344CB8AC3E}">
        <p14:creationId xmlns:p14="http://schemas.microsoft.com/office/powerpoint/2010/main" val="3332315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/>
          <p:cNvSpPr txBox="1">
            <a:spLocks/>
          </p:cNvSpPr>
          <p:nvPr/>
        </p:nvSpPr>
        <p:spPr>
          <a:xfrm>
            <a:off x="703729" y="2291790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208D665-85AE-F913-831C-3272F9FE4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14898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1BF1762-20CE-4B3F-A423-7F5B9B5A2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795" y="6148988"/>
            <a:ext cx="5774267" cy="709012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88867A2A-5FED-531D-D598-555C0ABCADB1}"/>
              </a:ext>
            </a:extLst>
          </p:cNvPr>
          <p:cNvSpPr/>
          <p:nvPr/>
        </p:nvSpPr>
        <p:spPr>
          <a:xfrm>
            <a:off x="381000" y="6350000"/>
            <a:ext cx="804333" cy="355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124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ultimedia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2982</TotalTime>
  <Words>3048</Words>
  <Application>Microsoft Office PowerPoint</Application>
  <PresentationFormat>Pokaz na ekranie (4:3)</PresentationFormat>
  <Paragraphs>328</Paragraphs>
  <Slides>58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58</vt:i4>
      </vt:variant>
    </vt:vector>
  </HeadingPairs>
  <TitlesOfParts>
    <vt:vector size="65" baseType="lpstr">
      <vt:lpstr>Arial</vt:lpstr>
      <vt:lpstr>Calibri</vt:lpstr>
      <vt:lpstr>Courier New</vt:lpstr>
      <vt:lpstr>Lato</vt:lpstr>
      <vt:lpstr>Lato Heavy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Sebastian Glapinski</dc:creator>
  <cp:lastModifiedBy>Edyta Macieja-Morzuch</cp:lastModifiedBy>
  <cp:revision>117</cp:revision>
  <cp:lastPrinted>2024-11-12T13:26:53Z</cp:lastPrinted>
  <dcterms:created xsi:type="dcterms:W3CDTF">2016-12-16T08:08:09Z</dcterms:created>
  <dcterms:modified xsi:type="dcterms:W3CDTF">2026-10-17T17:53:23Z</dcterms:modified>
</cp:coreProperties>
</file>