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3" r:id="rId2"/>
    <p:sldId id="256" r:id="rId3"/>
    <p:sldId id="279" r:id="rId4"/>
    <p:sldId id="278" r:id="rId5"/>
    <p:sldId id="291" r:id="rId6"/>
    <p:sldId id="293" r:id="rId7"/>
    <p:sldId id="290" r:id="rId8"/>
    <p:sldId id="288" r:id="rId9"/>
    <p:sldId id="271" r:id="rId10"/>
    <p:sldId id="258" r:id="rId11"/>
    <p:sldId id="280" r:id="rId12"/>
    <p:sldId id="281" r:id="rId13"/>
    <p:sldId id="282" r:id="rId14"/>
    <p:sldId id="287" r:id="rId15"/>
    <p:sldId id="274" r:id="rId16"/>
    <p:sldId id="275" r:id="rId17"/>
    <p:sldId id="259" r:id="rId18"/>
    <p:sldId id="260" r:id="rId19"/>
    <p:sldId id="266" r:id="rId20"/>
    <p:sldId id="264" r:id="rId21"/>
    <p:sldId id="273" r:id="rId22"/>
    <p:sldId id="277" r:id="rId23"/>
    <p:sldId id="28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38" autoAdjust="0"/>
  </p:normalViewPr>
  <p:slideViewPr>
    <p:cSldViewPr snapToGrid="0">
      <p:cViewPr varScale="1">
        <p:scale>
          <a:sx n="84" d="100"/>
          <a:sy n="84" d="100"/>
        </p:scale>
        <p:origin x="3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17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fif"/><Relationship Id="rId4" Type="http://schemas.openxmlformats.org/officeDocument/2006/relationships/image" Target="../media/image21.jf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3B2ECBF-5B76-46A4-AB26-CD5A1556E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Wielki smog londyński 1952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CB34428-8D9C-427E-8223-9B3885FB668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/>
              <a:t>5-9 grudnia 1952 r. </a:t>
            </a:r>
          </a:p>
          <a:p>
            <a:r>
              <a:rPr lang="pl-PL" dirty="0"/>
              <a:t>Inwersja, zimno i mgła</a:t>
            </a:r>
          </a:p>
          <a:p>
            <a:r>
              <a:rPr lang="pl-PL" dirty="0"/>
              <a:t>Zmarło 12.000 osób</a:t>
            </a:r>
          </a:p>
          <a:p>
            <a:r>
              <a:rPr lang="pl-PL" dirty="0"/>
              <a:t>Zmarło 4.000 osób z powodu 						niewydolności oddechowej</a:t>
            </a:r>
          </a:p>
        </p:txBody>
      </p:sp>
      <p:pic>
        <p:nvPicPr>
          <p:cNvPr id="2050" name="Picture 2" descr="Znalezione obrazy dla zapytania smog">
            <a:extLst>
              <a:ext uri="{FF2B5EF4-FFF2-40B4-BE49-F238E27FC236}">
                <a16:creationId xmlns="" xmlns:a16="http://schemas.microsoft.com/office/drawing/2014/main" id="{46319FCF-6B0E-47C7-BBE6-9330BA09D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695" y="2722880"/>
            <a:ext cx="5748496" cy="375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1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F370D55-3A2F-42C6-98D0-03FB680CB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Zagrożenia zdrowotne związane z zanieczyszczeniem powietrza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6BE5617-5292-4A86-9463-8C1A72C38DA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1. Alergie (katar sienny, zapalenie spojówek),</a:t>
            </a:r>
          </a:p>
          <a:p>
            <a:pPr marL="0" indent="0">
              <a:buNone/>
            </a:pPr>
            <a:r>
              <a:rPr lang="pl-PL" dirty="0"/>
              <a:t>2. Astma (zaostrzenie procesu)</a:t>
            </a:r>
          </a:p>
          <a:p>
            <a:pPr marL="0" indent="0">
              <a:buNone/>
            </a:pPr>
            <a:r>
              <a:rPr lang="pl-PL" dirty="0"/>
              <a:t>3. Przewlekłe zapalenie oskrzeli (zaostrzenie procesu)</a:t>
            </a:r>
          </a:p>
          <a:p>
            <a:pPr marL="0" indent="0">
              <a:buNone/>
            </a:pPr>
            <a:r>
              <a:rPr lang="pl-PL" dirty="0"/>
              <a:t>4. Przewlekła obturacyjna choroba płuc – </a:t>
            </a:r>
            <a:r>
              <a:rPr lang="pl-PL" dirty="0" err="1"/>
              <a:t>pochp</a:t>
            </a:r>
            <a:r>
              <a:rPr lang="pl-PL" dirty="0"/>
              <a:t> (zaostrzenie procesu)</a:t>
            </a:r>
          </a:p>
          <a:p>
            <a:pPr marL="0" indent="0">
              <a:buNone/>
            </a:pPr>
            <a:r>
              <a:rPr lang="pl-PL" dirty="0"/>
              <a:t>5. Choroby układu krążenia (zawał, zatorowość, udar, arytmie)</a:t>
            </a:r>
          </a:p>
          <a:p>
            <a:pPr marL="0" indent="0">
              <a:buNone/>
            </a:pPr>
            <a:r>
              <a:rPr lang="pl-PL" dirty="0"/>
              <a:t>6. Zaburzenia rozwoju płodu (poronienia, niska waga, wcześniactwo). </a:t>
            </a:r>
          </a:p>
          <a:p>
            <a:pPr marL="0" indent="0">
              <a:buNone/>
            </a:pPr>
            <a:r>
              <a:rPr lang="pl-PL" dirty="0"/>
              <a:t>7. </a:t>
            </a:r>
            <a:r>
              <a:rPr lang="pl-PL" u="sng" dirty="0"/>
              <a:t>Nowotwory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2050" name="Picture 2" descr="Image result for sm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312" y="1877308"/>
            <a:ext cx="4399722" cy="200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26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13256D7-368A-47A2-A7BF-0786C42FD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Alergie i układ oddechowy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3701BC14-1B42-4524-B4B4-9E1A5B1087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0636" y="2214694"/>
            <a:ext cx="10363826" cy="3424107"/>
          </a:xfrm>
        </p:spPr>
        <p:txBody>
          <a:bodyPr/>
          <a:lstStyle/>
          <a:p>
            <a:r>
              <a:rPr lang="pl-PL" dirty="0"/>
              <a:t>Dwukrotny wzrost częstości chorób atopowych w ciągu 10 lat.</a:t>
            </a:r>
          </a:p>
          <a:p>
            <a:r>
              <a:rPr lang="pl-PL" dirty="0"/>
              <a:t>No</a:t>
            </a:r>
            <a:r>
              <a:rPr lang="pl-PL" baseline="-25000" dirty="0"/>
              <a:t>2</a:t>
            </a:r>
            <a:r>
              <a:rPr lang="pl-PL" dirty="0"/>
              <a:t>, So</a:t>
            </a:r>
            <a:r>
              <a:rPr lang="pl-PL" baseline="-25000" dirty="0"/>
              <a:t>2</a:t>
            </a:r>
            <a:r>
              <a:rPr lang="pl-PL" dirty="0"/>
              <a:t>, O</a:t>
            </a:r>
            <a:r>
              <a:rPr lang="pl-PL" baseline="-25000" dirty="0"/>
              <a:t>3</a:t>
            </a:r>
            <a:r>
              <a:rPr lang="pl-PL" dirty="0"/>
              <a:t>, PM</a:t>
            </a:r>
            <a:r>
              <a:rPr lang="pl-PL" baseline="-25000" dirty="0"/>
              <a:t>10</a:t>
            </a:r>
            <a:r>
              <a:rPr lang="pl-PL" dirty="0"/>
              <a:t>, PM</a:t>
            </a:r>
            <a:r>
              <a:rPr lang="pl-PL" baseline="-25000" dirty="0"/>
              <a:t>2,5</a:t>
            </a:r>
            <a:r>
              <a:rPr lang="pl-PL" dirty="0"/>
              <a:t>.</a:t>
            </a:r>
          </a:p>
          <a:p>
            <a:r>
              <a:rPr lang="pl-PL" dirty="0"/>
              <a:t>Uszkodzenie śluzówki dróg oddechowych.</a:t>
            </a:r>
          </a:p>
          <a:p>
            <a:r>
              <a:rPr lang="pl-PL" dirty="0"/>
              <a:t>Katar, kichanie, kaszel, duszność.</a:t>
            </a:r>
          </a:p>
          <a:p>
            <a:r>
              <a:rPr lang="pl-PL" dirty="0"/>
              <a:t>Połowa młodzieży mieszkającej w Krakowie to alergicy.</a:t>
            </a:r>
          </a:p>
          <a:p>
            <a:r>
              <a:rPr lang="pl-PL" dirty="0"/>
              <a:t>Zaburzenia rozwoju płuc u dzieci</a:t>
            </a:r>
          </a:p>
        </p:txBody>
      </p:sp>
      <p:pic>
        <p:nvPicPr>
          <p:cNvPr id="1026" name="Picture 2" descr="Image result for alergie kontaktow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22" y="3810871"/>
            <a:ext cx="3950855" cy="262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99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B13E156-4DEA-43FB-99D4-D8E13B4E9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Mechanizm działania na układ krążenia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3CF3D4C2-065E-4AC5-A4F5-0589C9DA04A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Pył – aerozol – nośnik metali ciężkich i benzopirenu</a:t>
            </a:r>
          </a:p>
          <a:p>
            <a:r>
              <a:rPr lang="pl-PL" dirty="0"/>
              <a:t>Przenikanie do płuc, układu krążenia i każdej komórki organizmu</a:t>
            </a:r>
          </a:p>
          <a:p>
            <a:r>
              <a:rPr lang="pl-PL" dirty="0"/>
              <a:t>1. Odczyn zapalny w naczyniach, Obkurczenie naczyń</a:t>
            </a:r>
          </a:p>
          <a:p>
            <a:r>
              <a:rPr lang="pl-PL" dirty="0"/>
              <a:t>2. Przyspieszenie rozwoju miażdżycy (grubość blaszki, pękanie blaszki).</a:t>
            </a:r>
          </a:p>
          <a:p>
            <a:r>
              <a:rPr lang="pl-PL" dirty="0"/>
              <a:t>3. Bezpośrednie działanie toksyczne na serce</a:t>
            </a:r>
          </a:p>
          <a:p>
            <a:r>
              <a:rPr lang="pl-PL" dirty="0"/>
              <a:t>4. Zaburzenie regulacji układu autonomicznego serca i naczyń</a:t>
            </a:r>
          </a:p>
          <a:p>
            <a:pPr marL="0" indent="0">
              <a:buNone/>
            </a:pPr>
            <a:r>
              <a:rPr lang="pl-PL" sz="1400" b="1" i="1" dirty="0"/>
              <a:t>        </a:t>
            </a:r>
            <a:r>
              <a:rPr lang="en-US" sz="1400" b="1" i="1" dirty="0"/>
              <a:t>J Am Heart </a:t>
            </a:r>
            <a:r>
              <a:rPr lang="en-US" sz="1400" b="1" i="1" dirty="0" err="1"/>
              <a:t>Assoc</a:t>
            </a:r>
            <a:r>
              <a:rPr lang="en-US" sz="1400" b="1" i="1" dirty="0"/>
              <a:t> 2018; May 30.</a:t>
            </a:r>
            <a:r>
              <a:rPr lang="pl-PL" sz="1400" b="1" i="1" dirty="0"/>
              <a:t> </a:t>
            </a:r>
            <a:r>
              <a:rPr lang="pl-PL" sz="1400" b="1" dirty="0"/>
              <a:t>                                           </a:t>
            </a:r>
          </a:p>
          <a:p>
            <a:pPr marL="0" indent="0">
              <a:buNone/>
            </a:pPr>
            <a:r>
              <a:rPr lang="pl-PL" sz="1400" b="1" i="1" dirty="0"/>
              <a:t>        Int J Environ Res Public Health 2015;12:12924-40</a:t>
            </a:r>
          </a:p>
          <a:p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57E6E539-6CA6-4382-81C9-EA559BDEE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1820" y="1280160"/>
            <a:ext cx="2788920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0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D8300D0-0815-4526-953D-D2539B2D7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Efekt kliniczny zanieczyszczeń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2DADF045-1C87-48E4-8DC1-2CDF9F29070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/>
              <a:t>Nadciśnienie tętnicze</a:t>
            </a:r>
          </a:p>
          <a:p>
            <a:r>
              <a:rPr lang="pl-PL" dirty="0"/>
              <a:t>Zaburzenia rytmu serca</a:t>
            </a:r>
          </a:p>
          <a:p>
            <a:r>
              <a:rPr lang="pl-PL" dirty="0"/>
              <a:t>Choroba niedokrwienna serca</a:t>
            </a:r>
          </a:p>
          <a:p>
            <a:r>
              <a:rPr lang="pl-PL" dirty="0"/>
              <a:t>Udar mózgu</a:t>
            </a:r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sz="1600" b="1" i="1" dirty="0"/>
              <a:t>Am J Cardiol 2017;120:753-58.</a:t>
            </a:r>
            <a:r>
              <a:rPr lang="pl-PL" dirty="0"/>
              <a:t> 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D8624589-AB0A-4016-A11D-BE0863675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985" y="2915920"/>
            <a:ext cx="6194060" cy="363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7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OdDziaływanie</a:t>
            </a:r>
            <a:r>
              <a:rPr lang="pl-PL" dirty="0" smtClean="0"/>
              <a:t> </a:t>
            </a:r>
            <a:r>
              <a:rPr lang="pl-PL" dirty="0"/>
              <a:t>zanieczyszczeń na płód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 descr="Zanieczyszczenia powietrza mogą zaburzać rozwój płodu i wzrost dzieci  [BADANIA] - Puls Medycyny - pulsmedycyny.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230" y="1653310"/>
            <a:ext cx="8812592" cy="509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6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ODdziaływanie</a:t>
            </a:r>
            <a:r>
              <a:rPr lang="pl-PL" dirty="0" smtClean="0"/>
              <a:t> </a:t>
            </a:r>
            <a:r>
              <a:rPr lang="pl-PL" dirty="0"/>
              <a:t>zanieczyszczeń na płód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„European Respiratory Society”: </a:t>
            </a:r>
            <a:r>
              <a:rPr lang="pl-PL" b="1" i="1" dirty="0">
                <a:solidFill>
                  <a:srgbClr val="FF0000"/>
                </a:solidFill>
              </a:rPr>
              <a:t>drobinki pyłu w łożyskach</a:t>
            </a:r>
            <a:r>
              <a:rPr lang="pl-PL" dirty="0"/>
              <a:t>, które pobrano od niepalących kobiet tuż po porodzie”,</a:t>
            </a:r>
          </a:p>
          <a:p>
            <a:r>
              <a:rPr lang="pl-PL" i="1" dirty="0"/>
              <a:t>We krwi pępowinowej średnio poziom adduktów (WWA-DNA) </a:t>
            </a:r>
            <a:r>
              <a:rPr lang="pl-PL" i="1" baseline="30000" dirty="0"/>
              <a:t>[1]</a:t>
            </a:r>
            <a:r>
              <a:rPr lang="pl-PL" i="1" dirty="0"/>
              <a:t> był na podobnym poziomie jak u matek. Stężenie było w większości zależne od poziomu zanieczyszczeń w powietrzu atmosferycznym. Co oznacza, że</a:t>
            </a:r>
            <a:r>
              <a:rPr lang="pl-PL" b="1" i="1" dirty="0"/>
              <a:t> </a:t>
            </a:r>
            <a:r>
              <a:rPr lang="pl-PL" b="1" i="1" dirty="0">
                <a:solidFill>
                  <a:srgbClr val="FF0000"/>
                </a:solidFill>
              </a:rPr>
              <a:t>zanieczyszczenia pokonują barierę łożyskową i dostają się do krwiobiegu płodu</a:t>
            </a:r>
            <a:r>
              <a:rPr lang="pl-PL" i="1" dirty="0">
                <a:solidFill>
                  <a:srgbClr val="FF0000"/>
                </a:solidFill>
              </a:rPr>
              <a:t>.</a:t>
            </a:r>
            <a:r>
              <a:rPr lang="pl-PL" i="1" dirty="0"/>
              <a:t/>
            </a:r>
            <a:br>
              <a:rPr lang="pl-PL" i="1" dirty="0"/>
            </a:br>
            <a:endParaRPr lang="pl-PL" dirty="0"/>
          </a:p>
          <a:p>
            <a:r>
              <a:rPr lang="pl-PL" i="1" dirty="0"/>
              <a:t>Z powodu szybkiego rozwoju płodu oraz braku w pełni wykształconych mechanizmów obronnych przed zagrożeniami środowiskowymi,</a:t>
            </a:r>
            <a:r>
              <a:rPr lang="pl-PL" i="1" dirty="0">
                <a:solidFill>
                  <a:srgbClr val="FF0000"/>
                </a:solidFill>
              </a:rPr>
              <a:t> </a:t>
            </a:r>
            <a:r>
              <a:rPr lang="pl-PL" b="1" i="1" dirty="0">
                <a:solidFill>
                  <a:srgbClr val="FF0000"/>
                </a:solidFill>
              </a:rPr>
              <a:t>dziecko rozwijające się w brzuchu matki jest w większym stopniu narażone na powikłania związane z ekspozycją na smog</a:t>
            </a:r>
            <a:r>
              <a:rPr lang="pl-PL" i="1" dirty="0"/>
              <a:t> niż w innych okresach swojego </a:t>
            </a:r>
            <a:r>
              <a:rPr lang="pl-PL" i="1" dirty="0" smtClean="0"/>
              <a:t>życia.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808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Kraków: narażenie matek na PM</a:t>
            </a:r>
            <a:r>
              <a:rPr lang="pl-PL" baseline="-25000" dirty="0"/>
              <a:t>2,5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pl-PL" i="1" dirty="0"/>
              <a:t>dzieci z zauważalnie </a:t>
            </a:r>
            <a:r>
              <a:rPr lang="pl-PL" b="1" i="1" dirty="0"/>
              <a:t>niższą masą urodzeniową</a:t>
            </a:r>
            <a:r>
              <a:rPr lang="pl-PL" i="1" dirty="0"/>
              <a:t> (średnio o 128 g), </a:t>
            </a:r>
          </a:p>
          <a:p>
            <a:r>
              <a:rPr lang="pl-PL" b="1" i="1" dirty="0"/>
              <a:t>mniejszy obwód główki</a:t>
            </a:r>
            <a:r>
              <a:rPr lang="pl-PL" i="1" dirty="0"/>
              <a:t> (śr. o 0,3 cm)  </a:t>
            </a:r>
          </a:p>
          <a:p>
            <a:r>
              <a:rPr lang="pl-PL" b="1" i="1" dirty="0"/>
              <a:t>mniejsza długość ciała</a:t>
            </a:r>
            <a:r>
              <a:rPr lang="pl-PL" i="1" dirty="0"/>
              <a:t> (śr. o 0,9 cm). Wyniki obserwacji z Krakowa zgadzają się z wynikami badań prowadzonych na matkach w Nowym Yorku</a:t>
            </a:r>
          </a:p>
          <a:p>
            <a:r>
              <a:rPr lang="pl-PL" b="1" i="1" dirty="0"/>
              <a:t>niższa całkowita objętość płuc</a:t>
            </a:r>
            <a:r>
              <a:rPr lang="pl-PL" i="1" dirty="0"/>
              <a:t> </a:t>
            </a:r>
          </a:p>
          <a:p>
            <a:r>
              <a:rPr lang="pl-PL" b="1" i="1" dirty="0"/>
              <a:t>częstsze zapalenia górnych i dolnych dróg oddechowych</a:t>
            </a:r>
          </a:p>
          <a:p>
            <a:r>
              <a:rPr lang="pl-PL" i="1" dirty="0"/>
              <a:t>u 5-7 latków obserwowano </a:t>
            </a:r>
            <a:r>
              <a:rPr lang="pl-PL" b="1" i="1" dirty="0"/>
              <a:t>gorsze wyniki w nauce w porównaniu do rówieśników</a:t>
            </a:r>
            <a:r>
              <a:rPr lang="pl-PL" i="1" dirty="0"/>
              <a:t> z innych miast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09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593518A-0468-4083-B9C9-D468F4924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Przyczyny powstawania nowotworów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1063FA1-CFBE-4018-A7B0-C24F35F065A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AutoNum type="arabicPeriod"/>
            </a:pPr>
            <a:r>
              <a:rPr lang="pl-PL" sz="2300" b="1" dirty="0"/>
              <a:t>Czynniki genetyczne</a:t>
            </a:r>
          </a:p>
          <a:p>
            <a:pPr marL="457200" indent="-457200">
              <a:buAutoNum type="arabicPeriod"/>
            </a:pPr>
            <a:r>
              <a:rPr lang="pl-PL" dirty="0"/>
              <a:t>Zakażenia wirusowe i bakteryjne</a:t>
            </a:r>
          </a:p>
          <a:p>
            <a:pPr marL="457200" indent="-457200">
              <a:buAutoNum type="arabicPeriod"/>
            </a:pPr>
            <a:r>
              <a:rPr lang="pl-PL" dirty="0"/>
              <a:t>Narażenie na dym tytoniowy</a:t>
            </a:r>
          </a:p>
          <a:p>
            <a:pPr marL="457200" indent="-457200">
              <a:buAutoNum type="arabicPeriod"/>
            </a:pPr>
            <a:r>
              <a:rPr lang="pl-PL" dirty="0"/>
              <a:t>Nadużywanie alkoholu</a:t>
            </a:r>
          </a:p>
          <a:p>
            <a:pPr marL="457200" indent="-457200">
              <a:buAutoNum type="arabicPeriod"/>
            </a:pPr>
            <a:r>
              <a:rPr lang="pl-PL" dirty="0"/>
              <a:t>Niezdrowa dieta</a:t>
            </a:r>
          </a:p>
          <a:p>
            <a:pPr marL="457200" indent="-457200">
              <a:buAutoNum type="arabicPeriod"/>
            </a:pPr>
            <a:r>
              <a:rPr lang="pl-PL" dirty="0"/>
              <a:t>Ekspozycja na słońce</a:t>
            </a:r>
          </a:p>
          <a:p>
            <a:pPr marL="457200" indent="-457200">
              <a:buAutoNum type="arabicPeriod"/>
            </a:pPr>
            <a:r>
              <a:rPr lang="pl-PL" dirty="0">
                <a:solidFill>
                  <a:srgbClr val="FF0000"/>
                </a:solidFill>
              </a:rPr>
              <a:t>Zanieczyszczone środowisko </a:t>
            </a:r>
          </a:p>
          <a:p>
            <a:pPr marL="457200" indent="-457200">
              <a:buAutoNum type="arabicPeriod"/>
            </a:pPr>
            <a:r>
              <a:rPr lang="pl-PL" dirty="0"/>
              <a:t>Szkodliwe warunki pracy</a:t>
            </a:r>
          </a:p>
          <a:p>
            <a:pPr marL="0" indent="0">
              <a:buNone/>
            </a:pPr>
            <a:r>
              <a:rPr lang="pl-PL" dirty="0"/>
              <a:t>	(spawanie, azbest, chemikalia).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F5D8C0EC-9834-4F5E-BA17-4194DBECD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005" y="4415919"/>
            <a:ext cx="2783150" cy="204882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AFA6D04B-8927-45E6-BCFF-BCD96E9C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953" y="2214694"/>
            <a:ext cx="2598512" cy="204882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56947D62-A630-4206-91AA-F7C0686DFA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2254" y="4415919"/>
            <a:ext cx="2735346" cy="182356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74CE71D2-9B69-4EBC-83D4-34039DAF67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6975" y="2299047"/>
            <a:ext cx="2820180" cy="18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9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FF0A77E-BC99-402E-9A98-55D5DE5D8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zgony z powodu raka płuca w 2017r. przypisane poszczególnym czynnikom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9B7F1F6F-F7B3-46E1-993E-ED516EEB9AF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AutoNum type="arabicPeriod"/>
            </a:pPr>
            <a:r>
              <a:rPr lang="pl-PL" dirty="0"/>
              <a:t>Palenie papierosów			1.190    (w tysiącach)</a:t>
            </a:r>
          </a:p>
          <a:p>
            <a:pPr marL="457200" indent="-457200">
              <a:buAutoNum type="arabicPeriod"/>
            </a:pPr>
            <a:r>
              <a:rPr lang="pl-PL" dirty="0">
                <a:solidFill>
                  <a:srgbClr val="FF0000"/>
                </a:solidFill>
              </a:rPr>
              <a:t>Zanieczyszczenie zewnętrzne PM                 265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pl-PL" dirty="0"/>
              <a:t>Narażenie na azbest			    191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pl-PL" dirty="0"/>
              <a:t>Dieta uboga w warzywa i owoce	    185	 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pl-PL" dirty="0"/>
              <a:t>Palenie bierne tytoniu	                                  100</a:t>
            </a:r>
          </a:p>
          <a:p>
            <a:pPr marL="457200" indent="-457200">
              <a:buAutoNum type="arabicPeriod"/>
            </a:pPr>
            <a:r>
              <a:rPr lang="pl-PL" dirty="0"/>
              <a:t>Narażenie na radon		                     88</a:t>
            </a:r>
          </a:p>
          <a:p>
            <a:pPr marL="457200" indent="-457200">
              <a:buAutoNum type="arabicPeriod"/>
            </a:pPr>
            <a:r>
              <a:rPr lang="pl-PL" dirty="0">
                <a:solidFill>
                  <a:srgbClr val="FF0000"/>
                </a:solidFill>
              </a:rPr>
              <a:t>zanieczyszczenia powietrza w domu           85</a:t>
            </a:r>
          </a:p>
          <a:p>
            <a:pPr marL="0" indent="0">
              <a:buNone/>
            </a:pPr>
            <a:r>
              <a:rPr lang="pl-PL" dirty="0"/>
              <a:t>					</a:t>
            </a:r>
            <a:r>
              <a:rPr lang="pl-PL" sz="1700" i="1" dirty="0"/>
              <a:t>		nt. </a:t>
            </a:r>
            <a:r>
              <a:rPr lang="pl-PL" sz="1700" i="1" dirty="0" err="1"/>
              <a:t>Agency</a:t>
            </a:r>
            <a:r>
              <a:rPr lang="pl-PL" sz="1700" i="1" dirty="0"/>
              <a:t> for </a:t>
            </a:r>
            <a:r>
              <a:rPr lang="pl-PL" sz="1700" i="1" dirty="0" err="1"/>
              <a:t>research</a:t>
            </a:r>
            <a:r>
              <a:rPr lang="pl-PL" sz="1700" i="1" dirty="0"/>
              <a:t> on </a:t>
            </a:r>
            <a:r>
              <a:rPr lang="pl-PL" sz="1700" i="1" dirty="0" err="1"/>
              <a:t>cancer</a:t>
            </a:r>
            <a:r>
              <a:rPr lang="pl-PL" sz="1700" i="1" dirty="0"/>
              <a:t>; 2016</a:t>
            </a:r>
          </a:p>
          <a:p>
            <a:pPr marL="0" indent="0">
              <a:buNone/>
            </a:pP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06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75D3CA9-C0B0-4BF3-9F88-19A9C219D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Air</a:t>
            </a:r>
            <a:r>
              <a:rPr lang="pl-PL" dirty="0"/>
              <a:t> </a:t>
            </a:r>
            <a:r>
              <a:rPr lang="pl-PL" dirty="0" err="1"/>
              <a:t>pollution</a:t>
            </a:r>
            <a:r>
              <a:rPr lang="pl-PL" dirty="0"/>
              <a:t> </a:t>
            </a:r>
            <a:r>
              <a:rPr lang="pl-PL" dirty="0" err="1"/>
              <a:t>affects</a:t>
            </a:r>
            <a:r>
              <a:rPr lang="pl-PL" dirty="0"/>
              <a:t> </a:t>
            </a:r>
            <a:r>
              <a:rPr lang="pl-PL" dirty="0" err="1"/>
              <a:t>lung</a:t>
            </a:r>
            <a:r>
              <a:rPr lang="pl-PL" dirty="0"/>
              <a:t> </a:t>
            </a:r>
            <a:r>
              <a:rPr lang="pl-PL" dirty="0" err="1"/>
              <a:t>cancer</a:t>
            </a:r>
            <a:r>
              <a:rPr lang="pl-PL" dirty="0"/>
              <a:t> </a:t>
            </a:r>
            <a:r>
              <a:rPr lang="pl-PL" dirty="0" err="1"/>
              <a:t>survival</a:t>
            </a:r>
            <a:r>
              <a:rPr lang="pl-PL" dirty="0"/>
              <a:t/>
            </a:r>
            <a:br>
              <a:rPr lang="pl-PL" dirty="0"/>
            </a:br>
            <a:r>
              <a:rPr lang="pl-PL" sz="2000" dirty="0" err="1">
                <a:solidFill>
                  <a:srgbClr val="FF0000"/>
                </a:solidFill>
              </a:rPr>
              <a:t>Thorax</a:t>
            </a:r>
            <a:r>
              <a:rPr lang="pl-PL" sz="2000" dirty="0">
                <a:solidFill>
                  <a:srgbClr val="FF0000"/>
                </a:solidFill>
              </a:rPr>
              <a:t> 2016; </a:t>
            </a:r>
            <a:r>
              <a:rPr lang="pl-PL" sz="2000" dirty="0" err="1">
                <a:solidFill>
                  <a:srgbClr val="FF0000"/>
                </a:solidFill>
              </a:rPr>
              <a:t>Oct</a:t>
            </a:r>
            <a:r>
              <a:rPr lang="pl-PL" sz="2000" dirty="0">
                <a:solidFill>
                  <a:srgbClr val="FF0000"/>
                </a:solidFill>
              </a:rPr>
              <a:t>. 71/10; 891-898.</a:t>
            </a:r>
            <a:br>
              <a:rPr lang="pl-PL" sz="2000" dirty="0">
                <a:solidFill>
                  <a:srgbClr val="FF0000"/>
                </a:solidFill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AD7D227-5D4F-47A0-BDD8-3C86FA104E6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pl-PL" dirty="0"/>
              <a:t>Jak czystość powietrza wpływa na przeżycia chorych po leczeniu raka płuca?</a:t>
            </a:r>
          </a:p>
          <a:p>
            <a:r>
              <a:rPr lang="pl-PL" dirty="0"/>
              <a:t>352.053 chorych; lata 1988-2009; Kalifornia.</a:t>
            </a:r>
          </a:p>
          <a:p>
            <a:r>
              <a:rPr lang="pl-PL" dirty="0"/>
              <a:t>Uwzględniono uśredniony poziom zanieczyszczeń na danym terenie w poszczególnych latach, całkowitą umieralność, typ raka płuca i jego zaawansowanie.</a:t>
            </a:r>
          </a:p>
          <a:p>
            <a:r>
              <a:rPr lang="pl-PL" dirty="0"/>
              <a:t>Pm ≥ 16ug/m3 = 2,4 r</a:t>
            </a:r>
          </a:p>
          <a:p>
            <a:r>
              <a:rPr lang="pl-PL" dirty="0"/>
              <a:t>Pm &lt; </a:t>
            </a:r>
            <a:r>
              <a:rPr lang="pl-PL" dirty="0" smtClean="0"/>
              <a:t>10ug/m3 </a:t>
            </a:r>
            <a:r>
              <a:rPr lang="pl-PL" dirty="0"/>
              <a:t>= 5,7 r</a:t>
            </a:r>
          </a:p>
          <a:p>
            <a:r>
              <a:rPr lang="pl-PL" dirty="0"/>
              <a:t>Zależność statystyczna: NO</a:t>
            </a:r>
            <a:r>
              <a:rPr lang="pl-PL" baseline="-25000" dirty="0"/>
              <a:t>2</a:t>
            </a:r>
            <a:r>
              <a:rPr lang="pl-PL" dirty="0"/>
              <a:t>, O</a:t>
            </a:r>
            <a:r>
              <a:rPr lang="pl-PL" baseline="-25000" dirty="0"/>
              <a:t>3</a:t>
            </a:r>
            <a:r>
              <a:rPr lang="pl-PL" dirty="0"/>
              <a:t>, PM</a:t>
            </a:r>
            <a:r>
              <a:rPr lang="pl-PL" baseline="-25000" dirty="0"/>
              <a:t>10</a:t>
            </a:r>
            <a:r>
              <a:rPr lang="pl-PL" dirty="0"/>
              <a:t>, PM</a:t>
            </a:r>
            <a:r>
              <a:rPr lang="pl-PL" baseline="-25000" dirty="0"/>
              <a:t>2,5</a:t>
            </a:r>
            <a:r>
              <a:rPr lang="pl-PL" dirty="0"/>
              <a:t> – </a:t>
            </a:r>
          </a:p>
          <a:p>
            <a:pPr marL="0" indent="0">
              <a:buNone/>
            </a:pPr>
            <a:r>
              <a:rPr lang="pl-PL" dirty="0"/>
              <a:t>wczesna faza raka gruczołowego</a:t>
            </a:r>
            <a:endParaRPr lang="pl-PL" baseline="-25000" dirty="0"/>
          </a:p>
          <a:p>
            <a:endParaRPr lang="pl-PL" dirty="0"/>
          </a:p>
        </p:txBody>
      </p:sp>
      <p:pic>
        <p:nvPicPr>
          <p:cNvPr id="4" name="Picture 2" descr="Image result for operacja raka pÅuca">
            <a:extLst>
              <a:ext uri="{FF2B5EF4-FFF2-40B4-BE49-F238E27FC236}">
                <a16:creationId xmlns="" xmlns:a16="http://schemas.microsoft.com/office/drawing/2014/main" id="{90BEA562-D1F6-4F9E-AAAC-9DD4089B5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119" y="3873060"/>
            <a:ext cx="3344142" cy="223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0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529E2BB-252D-4C5D-9B2E-2967B0A103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Czy jakość powietrza jest obojętna dla zdrowia mieszkańców kujaw i pomorza?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52A501BA-069A-4C03-A6D2-828ECABD02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pl-PL" dirty="0"/>
          </a:p>
          <a:p>
            <a:r>
              <a:rPr lang="pl-PL" sz="3800" b="1" dirty="0"/>
              <a:t>Janusz Kowalewski</a:t>
            </a:r>
          </a:p>
          <a:p>
            <a:r>
              <a:rPr lang="pl-PL" b="1" dirty="0"/>
              <a:t>Sejmik województwa kujawsko pomorskiego</a:t>
            </a:r>
          </a:p>
          <a:p>
            <a:r>
              <a:rPr lang="pl-PL" b="1" dirty="0"/>
              <a:t>18 marca 2024 r.</a:t>
            </a:r>
          </a:p>
        </p:txBody>
      </p:sp>
      <p:pic>
        <p:nvPicPr>
          <p:cNvPr id="2054" name="Picture 6" descr="Image result for dy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765" y="3954943"/>
            <a:ext cx="3968817" cy="264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44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2309C4C-9B91-43A7-A5E5-18AC2A267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Wpływ zanieczyszczenia powietrza na powstanie nowotworów.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0835FA4-578A-4DC4-9514-0954B76F75E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err="1"/>
              <a:t>Outdoor</a:t>
            </a:r>
            <a:r>
              <a:rPr lang="pl-PL" dirty="0"/>
              <a:t> </a:t>
            </a:r>
            <a:r>
              <a:rPr lang="pl-PL" dirty="0" err="1"/>
              <a:t>air</a:t>
            </a:r>
            <a:r>
              <a:rPr lang="pl-PL" dirty="0"/>
              <a:t> </a:t>
            </a:r>
            <a:r>
              <a:rPr lang="pl-PL" dirty="0" err="1"/>
              <a:t>pollution</a:t>
            </a:r>
            <a:r>
              <a:rPr lang="pl-PL" dirty="0"/>
              <a:t>, </a:t>
            </a:r>
            <a:r>
              <a:rPr lang="pl-PL" dirty="0" err="1"/>
              <a:t>green</a:t>
            </a:r>
            <a:r>
              <a:rPr lang="pl-PL" dirty="0"/>
              <a:t> </a:t>
            </a:r>
            <a:r>
              <a:rPr lang="pl-PL" dirty="0" err="1"/>
              <a:t>space</a:t>
            </a:r>
            <a:r>
              <a:rPr lang="pl-PL" dirty="0"/>
              <a:t>, and </a:t>
            </a:r>
            <a:r>
              <a:rPr lang="pl-PL" dirty="0" err="1"/>
              <a:t>cancer</a:t>
            </a:r>
            <a:r>
              <a:rPr lang="pl-PL" dirty="0"/>
              <a:t> </a:t>
            </a:r>
            <a:r>
              <a:rPr lang="pl-PL" dirty="0" err="1"/>
              <a:t>incidence</a:t>
            </a:r>
            <a:r>
              <a:rPr lang="pl-PL" dirty="0"/>
              <a:t> in </a:t>
            </a:r>
            <a:r>
              <a:rPr lang="pl-PL" dirty="0" err="1"/>
              <a:t>Saxony</a:t>
            </a:r>
            <a:r>
              <a:rPr lang="pl-PL" dirty="0"/>
              <a:t>; a </a:t>
            </a:r>
            <a:r>
              <a:rPr lang="pl-PL" dirty="0" err="1"/>
              <a:t>semi-individual</a:t>
            </a:r>
            <a:r>
              <a:rPr lang="pl-PL" dirty="0"/>
              <a:t> </a:t>
            </a:r>
            <a:r>
              <a:rPr lang="pl-PL" dirty="0" err="1"/>
              <a:t>cohort</a:t>
            </a:r>
            <a:r>
              <a:rPr lang="pl-PL" dirty="0"/>
              <a:t> </a:t>
            </a:r>
            <a:r>
              <a:rPr lang="pl-PL" dirty="0" err="1"/>
              <a:t>study</a:t>
            </a:r>
            <a:r>
              <a:rPr lang="pl-PL" dirty="0"/>
              <a:t>. </a:t>
            </a:r>
            <a:r>
              <a:rPr lang="pl-PL" dirty="0">
                <a:solidFill>
                  <a:srgbClr val="FF0000"/>
                </a:solidFill>
              </a:rPr>
              <a:t>BMC Public </a:t>
            </a:r>
            <a:r>
              <a:rPr lang="pl-PL" dirty="0" err="1">
                <a:solidFill>
                  <a:srgbClr val="FF0000"/>
                </a:solidFill>
              </a:rPr>
              <a:t>Health</a:t>
            </a:r>
            <a:r>
              <a:rPr lang="pl-PL" dirty="0">
                <a:solidFill>
                  <a:srgbClr val="FF0000"/>
                </a:solidFill>
              </a:rPr>
              <a:t>; 2018; 18: 715-720.</a:t>
            </a:r>
          </a:p>
          <a:p>
            <a:pPr marL="457200" lvl="1" indent="0">
              <a:buNone/>
            </a:pPr>
            <a:endParaRPr lang="pl-PL" dirty="0"/>
          </a:p>
          <a:p>
            <a:r>
              <a:rPr lang="pl-PL" dirty="0"/>
              <a:t>Wzrost PM</a:t>
            </a:r>
            <a:r>
              <a:rPr lang="pl-PL" baseline="-25000" dirty="0"/>
              <a:t>10 </a:t>
            </a:r>
            <a:r>
              <a:rPr lang="pl-PL" dirty="0"/>
              <a:t>o 10ug/m</a:t>
            </a:r>
            <a:r>
              <a:rPr lang="pl-PL" baseline="30000" dirty="0"/>
              <a:t>3</a:t>
            </a:r>
            <a:r>
              <a:rPr lang="pl-PL" dirty="0"/>
              <a:t> –</a:t>
            </a:r>
          </a:p>
          <a:p>
            <a:pPr lvl="1"/>
            <a:r>
              <a:rPr lang="pl-PL" dirty="0"/>
              <a:t>53% wzrost ryzyka raka jamy ustnej i gardła. </a:t>
            </a:r>
          </a:p>
          <a:p>
            <a:pPr lvl="1"/>
            <a:r>
              <a:rPr lang="pl-PL" dirty="0"/>
              <a:t>52% raka skóry (NMM).</a:t>
            </a:r>
          </a:p>
          <a:p>
            <a:pPr lvl="1"/>
            <a:r>
              <a:rPr lang="pl-PL" dirty="0"/>
              <a:t>20% rak piersi i prostaty.  </a:t>
            </a:r>
          </a:p>
          <a:p>
            <a:pPr marL="228600" lvl="1">
              <a:spcBef>
                <a:spcPts val="1000"/>
              </a:spcBef>
            </a:pPr>
            <a:r>
              <a:rPr lang="pl-PL" sz="2800" dirty="0"/>
              <a:t>Wzrost NO</a:t>
            </a:r>
            <a:r>
              <a:rPr lang="pl-PL" sz="2800" baseline="-25000" dirty="0"/>
              <a:t>2</a:t>
            </a:r>
            <a:r>
              <a:rPr lang="pl-PL" sz="2800" dirty="0"/>
              <a:t>.</a:t>
            </a:r>
          </a:p>
          <a:p>
            <a:pPr lvl="1"/>
            <a:r>
              <a:rPr lang="pl-PL" dirty="0"/>
              <a:t>Podobne trendy lecz mniejsza zależność (7-14%).</a:t>
            </a:r>
          </a:p>
          <a:p>
            <a:pPr marL="457200" lvl="1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6D7F0941-C867-458E-88F9-C0E1679C1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955" y="3577701"/>
            <a:ext cx="2413740" cy="1809526"/>
          </a:xfrm>
          <a:prstGeom prst="rect">
            <a:avLst/>
          </a:prstGeom>
        </p:spPr>
      </p:pic>
      <p:pic>
        <p:nvPicPr>
          <p:cNvPr id="5" name="Picture 2" descr="Image result for rak jamy ustnej">
            <a:extLst>
              <a:ext uri="{FF2B5EF4-FFF2-40B4-BE49-F238E27FC236}">
                <a16:creationId xmlns="" xmlns:a16="http://schemas.microsoft.com/office/drawing/2014/main" id="{F86AE5C9-AAA9-42B3-AEAA-FC5BEB8FB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735" y="3705239"/>
            <a:ext cx="2413740" cy="155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35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Smutna statystyka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b="1" dirty="0"/>
              <a:t>prawie </a:t>
            </a:r>
            <a:r>
              <a:rPr lang="pl-PL" b="1" dirty="0">
                <a:solidFill>
                  <a:srgbClr val="FF0000"/>
                </a:solidFill>
              </a:rPr>
              <a:t>500.000</a:t>
            </a:r>
            <a:r>
              <a:rPr lang="pl-PL" b="1" dirty="0"/>
              <a:t> osób umiera przedwcześnie w Europie z powodu oddychania zanieczyszczonym powietrzem. </a:t>
            </a:r>
          </a:p>
          <a:p>
            <a:r>
              <a:rPr lang="pl-PL" b="1" dirty="0"/>
              <a:t>W Polsce ta liczba to </a:t>
            </a:r>
            <a:r>
              <a:rPr lang="pl-PL" b="1" dirty="0">
                <a:solidFill>
                  <a:srgbClr val="FF0000"/>
                </a:solidFill>
              </a:rPr>
              <a:t>44 764 </a:t>
            </a:r>
            <a:r>
              <a:rPr lang="pl-PL" b="1" dirty="0"/>
              <a:t>osób, co stanowi około </a:t>
            </a:r>
            <a:r>
              <a:rPr lang="pl-PL" b="1" dirty="0">
                <a:solidFill>
                  <a:srgbClr val="FF0000"/>
                </a:solidFill>
              </a:rPr>
              <a:t>10% wszystkich </a:t>
            </a:r>
            <a:r>
              <a:rPr lang="pl-PL" b="1" dirty="0"/>
              <a:t>przyczyn zgonów w Polsce. </a:t>
            </a:r>
          </a:p>
          <a:p>
            <a:r>
              <a:rPr lang="pl-PL" b="1" dirty="0"/>
              <a:t>Liczba zgonów z powodu ekspozycji na zanieczyszczenia powietrza jest ok. </a:t>
            </a:r>
            <a:r>
              <a:rPr lang="pl-PL" b="1" dirty="0">
                <a:solidFill>
                  <a:srgbClr val="FF0000"/>
                </a:solidFill>
              </a:rPr>
              <a:t>10 razy </a:t>
            </a:r>
            <a:r>
              <a:rPr lang="pl-PL" b="1" dirty="0"/>
              <a:t>wyższa niż liczba zgonów w wyniku wypadków drogowych.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872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/>
              <a:t>Rekomendacje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Obniżenie emisji:</a:t>
            </a:r>
          </a:p>
          <a:p>
            <a:pPr marL="0" indent="0">
              <a:buNone/>
            </a:pPr>
            <a:r>
              <a:rPr lang="pl-PL" dirty="0"/>
              <a:t>	1. Modernizacja systemów ogrzewania</a:t>
            </a:r>
          </a:p>
          <a:p>
            <a:pPr marL="0" indent="0">
              <a:buNone/>
            </a:pPr>
            <a:r>
              <a:rPr lang="pl-PL" dirty="0"/>
              <a:t>	2. Tramwaj/rower zamiast samochodu</a:t>
            </a:r>
          </a:p>
          <a:p>
            <a:r>
              <a:rPr lang="pl-PL" dirty="0"/>
              <a:t>Obniżenie narażenia:</a:t>
            </a:r>
          </a:p>
          <a:p>
            <a:pPr marL="0" indent="0">
              <a:buNone/>
            </a:pPr>
            <a:r>
              <a:rPr lang="pl-PL" dirty="0"/>
              <a:t>	1. świadomość o zagrożeniach</a:t>
            </a:r>
          </a:p>
          <a:p>
            <a:pPr marL="0" indent="0">
              <a:buNone/>
            </a:pPr>
            <a:r>
              <a:rPr lang="pl-PL" dirty="0"/>
              <a:t>	2. unikanie aktywności fizycznej w godzinach szczytu</a:t>
            </a:r>
          </a:p>
          <a:p>
            <a:pPr marL="0" indent="0">
              <a:buNone/>
            </a:pPr>
            <a:r>
              <a:rPr lang="pl-PL" dirty="0"/>
              <a:t>	3. rekreacja w parkach – „daleko od szosy”</a:t>
            </a:r>
          </a:p>
          <a:p>
            <a:pPr marL="0" indent="0">
              <a:buNone/>
            </a:pPr>
            <a:r>
              <a:rPr lang="pl-PL" dirty="0"/>
              <a:t>	4. Unikanie ekspozycji przez osoby starsze, chore i dzieci !</a:t>
            </a: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!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C08481B0-143A-491E-B6BA-16D87179DD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054"/>
          <a:stretch/>
        </p:blipFill>
        <p:spPr>
          <a:xfrm>
            <a:off x="7682412" y="3214152"/>
            <a:ext cx="4140644" cy="272944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95C91DD8-9139-4B27-B6A7-DB97C3881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3806" y="288920"/>
            <a:ext cx="4159250" cy="277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95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 warto coś zmienić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b="1" dirty="0"/>
              <a:t>W </a:t>
            </a:r>
            <a:r>
              <a:rPr lang="pl-PL" b="1" dirty="0" err="1"/>
              <a:t>Launceston</a:t>
            </a:r>
            <a:r>
              <a:rPr lang="pl-PL" b="1" dirty="0"/>
              <a:t> na </a:t>
            </a:r>
            <a:r>
              <a:rPr lang="pl-PL" b="1" dirty="0" err="1"/>
              <a:t>tasmanii</a:t>
            </a:r>
            <a:r>
              <a:rPr lang="pl-PL" b="1" dirty="0"/>
              <a:t> w 2001r. wprowadzono nowe przepisy o poprawie jakości powietrza. Wskutek tego, w kolejnych 5 latach nastąpiła:</a:t>
            </a:r>
          </a:p>
          <a:p>
            <a:r>
              <a:rPr lang="pl-PL" b="1" dirty="0"/>
              <a:t>redukcja pyłu PM</a:t>
            </a:r>
            <a:r>
              <a:rPr lang="pl-PL" b="1" baseline="-25000" dirty="0"/>
              <a:t>10</a:t>
            </a:r>
            <a:r>
              <a:rPr lang="pl-PL" b="1" dirty="0"/>
              <a:t> o 38%, PM</a:t>
            </a:r>
            <a:r>
              <a:rPr lang="pl-PL" b="1" baseline="-25000" dirty="0"/>
              <a:t>2,5</a:t>
            </a:r>
            <a:r>
              <a:rPr lang="pl-PL" b="1" dirty="0"/>
              <a:t> o 40% co spowodowało </a:t>
            </a:r>
          </a:p>
          <a:p>
            <a:pPr marL="0" indent="0">
              <a:buNone/>
            </a:pPr>
            <a:r>
              <a:rPr lang="pl-PL" b="1" dirty="0"/>
              <a:t> 	1. spadek ogólnej umieralności o 11,4%, </a:t>
            </a:r>
          </a:p>
          <a:p>
            <a:pPr marL="0" indent="0">
              <a:buNone/>
            </a:pPr>
            <a:r>
              <a:rPr lang="pl-PL" b="1" dirty="0"/>
              <a:t>	2. w tym chorób układu krążenia o 17,9% oraz </a:t>
            </a:r>
          </a:p>
          <a:p>
            <a:pPr marL="0" indent="0">
              <a:buNone/>
            </a:pPr>
            <a:r>
              <a:rPr lang="pl-PL" b="1" dirty="0"/>
              <a:t>	3. chorób układu oddechowego o 22,8%.</a:t>
            </a:r>
          </a:p>
          <a:p>
            <a:pPr marL="0" indent="0">
              <a:buNone/>
            </a:pPr>
            <a:r>
              <a:rPr lang="pl-PL" sz="1400" b="1" i="1" dirty="0"/>
              <a:t>                                                                            </a:t>
            </a:r>
            <a:r>
              <a:rPr lang="en-US" sz="1400" b="1" i="1" dirty="0"/>
              <a:t>J Am Heart Assoc 2018; May 30.</a:t>
            </a:r>
            <a:endParaRPr lang="pl-PL" sz="1400" b="1" i="1" dirty="0"/>
          </a:p>
        </p:txBody>
      </p:sp>
      <p:pic>
        <p:nvPicPr>
          <p:cNvPr id="4" name="Picture 2" descr="https://encrypted-tbn0.gstatic.com/licensed-image?q=tbn:ANd9GcSSvt-HVp8y4DS1_04HurmV6rY8KNCZZrsey0kN-0w8u45Ds00lkTs4DltWbr74Y8K2kkmL8QNCAUbnfq0_QO1Lp4zH8I7GELUUuMvI5g">
            <a:extLst>
              <a:ext uri="{FF2B5EF4-FFF2-40B4-BE49-F238E27FC236}">
                <a16:creationId xmlns="" xmlns:a16="http://schemas.microsoft.com/office/drawing/2014/main" id="{98C3FF51-4EF9-4194-A8B4-1C2B3E8AA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74" y="5130942"/>
            <a:ext cx="2965388" cy="171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aunceston | Historic Buildings, Cataract Gorge &amp; Tamar River | Britannica">
            <a:extLst>
              <a:ext uri="{FF2B5EF4-FFF2-40B4-BE49-F238E27FC236}">
                <a16:creationId xmlns="" xmlns:a16="http://schemas.microsoft.com/office/drawing/2014/main" id="{C7FE665A-D89B-4275-BB2B-765E13BDC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927" y="3420171"/>
            <a:ext cx="3358215" cy="335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63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027448A-E7E0-42AF-8BA4-69F415F7C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Modyfikowalne czynniki zgonu wg WHO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6CED586-6164-4E32-84AE-476A95D4C07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/>
              <a:t>Nadciśnienie tętnicze</a:t>
            </a:r>
          </a:p>
          <a:p>
            <a:r>
              <a:rPr lang="pl-PL" dirty="0"/>
              <a:t>Palenie tytoniu</a:t>
            </a:r>
          </a:p>
          <a:p>
            <a:r>
              <a:rPr lang="pl-PL" dirty="0"/>
              <a:t>Poziom cholesterolu we krwi</a:t>
            </a:r>
          </a:p>
          <a:p>
            <a:r>
              <a:rPr lang="pl-PL" dirty="0"/>
              <a:t>Poziom glukozy we krwi</a:t>
            </a:r>
          </a:p>
          <a:p>
            <a:r>
              <a:rPr lang="pl-PL" sz="2800" dirty="0">
                <a:solidFill>
                  <a:srgbClr val="FF0000"/>
                </a:solidFill>
              </a:rPr>
              <a:t>Narażenie na pyły  PM</a:t>
            </a:r>
            <a:r>
              <a:rPr lang="pl-PL" sz="2800" baseline="-25000" dirty="0">
                <a:solidFill>
                  <a:srgbClr val="FF0000"/>
                </a:solidFill>
              </a:rPr>
              <a:t>2,5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B606ADBC-94B6-4C43-B11B-4A66FCAB0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819" y="2214694"/>
            <a:ext cx="5886156" cy="415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6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D6A22EE-F5AE-4D4A-81ED-7F1071336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Skład Podstawowych zanieczyszczeń powietrza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78765A19-B88D-466A-ACA9-3902BE7501E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>
                <a:solidFill>
                  <a:srgbClr val="0070C0"/>
                </a:solidFill>
              </a:rPr>
              <a:t>Cząstki stałe – pyły     PM  (</a:t>
            </a:r>
            <a:r>
              <a:rPr lang="pl-PL" dirty="0" err="1">
                <a:solidFill>
                  <a:srgbClr val="0070C0"/>
                </a:solidFill>
              </a:rPr>
              <a:t>particulate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matter</a:t>
            </a:r>
            <a:r>
              <a:rPr lang="pl-PL" dirty="0">
                <a:solidFill>
                  <a:srgbClr val="0070C0"/>
                </a:solidFill>
              </a:rPr>
              <a:t>) </a:t>
            </a:r>
          </a:p>
          <a:p>
            <a:pPr marL="0" indent="0">
              <a:buNone/>
            </a:pPr>
            <a:r>
              <a:rPr lang="pl-PL" dirty="0">
                <a:solidFill>
                  <a:srgbClr val="0070C0"/>
                </a:solidFill>
              </a:rPr>
              <a:t>	- PM</a:t>
            </a:r>
            <a:r>
              <a:rPr lang="pl-PL" baseline="-25000" dirty="0">
                <a:solidFill>
                  <a:srgbClr val="0070C0"/>
                </a:solidFill>
              </a:rPr>
              <a:t>10</a:t>
            </a:r>
            <a:r>
              <a:rPr lang="pl-PL" dirty="0">
                <a:solidFill>
                  <a:srgbClr val="0070C0"/>
                </a:solidFill>
              </a:rPr>
              <a:t>  ,  </a:t>
            </a:r>
            <a:r>
              <a:rPr lang="pl-PL" dirty="0">
                <a:solidFill>
                  <a:srgbClr val="FF0000"/>
                </a:solidFill>
              </a:rPr>
              <a:t>PM</a:t>
            </a:r>
            <a:r>
              <a:rPr lang="pl-PL" baseline="-25000" dirty="0">
                <a:solidFill>
                  <a:srgbClr val="FF0000"/>
                </a:solidFill>
              </a:rPr>
              <a:t>2,5</a:t>
            </a:r>
            <a:r>
              <a:rPr lang="pl-PL" baseline="-25000" dirty="0">
                <a:solidFill>
                  <a:srgbClr val="0070C0"/>
                </a:solidFill>
              </a:rPr>
              <a:t> </a:t>
            </a:r>
            <a:r>
              <a:rPr lang="pl-PL" sz="1400" u="sng" dirty="0">
                <a:solidFill>
                  <a:srgbClr val="FF0000"/>
                </a:solidFill>
              </a:rPr>
              <a:t>Produkty spalania (</a:t>
            </a:r>
            <a:r>
              <a:rPr lang="pl-PL" sz="1400" u="sng" dirty="0" err="1">
                <a:solidFill>
                  <a:srgbClr val="FF0000"/>
                </a:solidFill>
              </a:rPr>
              <a:t>Nitrozaminy</a:t>
            </a:r>
            <a:r>
              <a:rPr lang="pl-PL" sz="1400" u="sng" dirty="0">
                <a:solidFill>
                  <a:srgbClr val="FF0000"/>
                </a:solidFill>
              </a:rPr>
              <a:t>, </a:t>
            </a:r>
            <a:r>
              <a:rPr lang="pl-PL" sz="1400" u="sng" dirty="0" err="1">
                <a:solidFill>
                  <a:srgbClr val="FF0000"/>
                </a:solidFill>
              </a:rPr>
              <a:t>pash</a:t>
            </a:r>
            <a:r>
              <a:rPr lang="pl-PL" sz="1400" u="sng" dirty="0">
                <a:solidFill>
                  <a:srgbClr val="FF0000"/>
                </a:solidFill>
              </a:rPr>
              <a:t>, metale ciężkie i </a:t>
            </a:r>
            <a:r>
              <a:rPr lang="pl-PL" sz="1400" u="sng" dirty="0" err="1">
                <a:solidFill>
                  <a:srgbClr val="FF0000"/>
                </a:solidFill>
              </a:rPr>
              <a:t>inn</a:t>
            </a:r>
            <a:r>
              <a:rPr lang="pl-PL" sz="1400" u="sng" dirty="0">
                <a:solidFill>
                  <a:srgbClr val="FF0000"/>
                </a:solidFill>
              </a:rPr>
              <a:t>).</a:t>
            </a:r>
            <a:endParaRPr lang="pl-PL" sz="1400" baseline="-25000" dirty="0">
              <a:solidFill>
                <a:srgbClr val="0070C0"/>
              </a:solidFill>
            </a:endParaRPr>
          </a:p>
          <a:p>
            <a:r>
              <a:rPr lang="pl-PL" dirty="0"/>
              <a:t>Gazy – so</a:t>
            </a:r>
            <a:r>
              <a:rPr lang="pl-PL" baseline="-25000" dirty="0"/>
              <a:t>2</a:t>
            </a:r>
            <a:r>
              <a:rPr lang="pl-PL" dirty="0"/>
              <a:t>,  No</a:t>
            </a:r>
            <a:r>
              <a:rPr lang="pl-PL" baseline="-25000" dirty="0"/>
              <a:t>2</a:t>
            </a:r>
            <a:r>
              <a:rPr lang="pl-PL" dirty="0"/>
              <a:t>, Co , 0</a:t>
            </a:r>
            <a:r>
              <a:rPr lang="pl-PL" baseline="-25000" dirty="0"/>
              <a:t>3</a:t>
            </a:r>
            <a:r>
              <a:rPr lang="pl-PL" dirty="0"/>
              <a:t> ,  benzopireny, metale ciężkie        </a:t>
            </a:r>
          </a:p>
          <a:p>
            <a:r>
              <a:rPr lang="pl-PL" dirty="0"/>
              <a:t>Aerozole !!!</a:t>
            </a:r>
          </a:p>
          <a:p>
            <a:r>
              <a:rPr lang="pl-PL" dirty="0">
                <a:solidFill>
                  <a:srgbClr val="FF0000"/>
                </a:solidFill>
              </a:rPr>
              <a:t>Indywidualne spalanie paliw stałych w sektorze </a:t>
            </a:r>
            <a:r>
              <a:rPr lang="pl-PL" dirty="0" smtClean="0">
                <a:solidFill>
                  <a:srgbClr val="FF0000"/>
                </a:solidFill>
              </a:rPr>
              <a:t>komunalno-bytowym </a:t>
            </a:r>
            <a:r>
              <a:rPr lang="pl-PL" dirty="0">
                <a:solidFill>
                  <a:srgbClr val="FF0000"/>
                </a:solidFill>
              </a:rPr>
              <a:t>– </a:t>
            </a:r>
            <a:r>
              <a:rPr lang="pl-PL" sz="3000" dirty="0">
                <a:solidFill>
                  <a:srgbClr val="FF0000"/>
                </a:solidFill>
              </a:rPr>
              <a:t>polska</a:t>
            </a:r>
          </a:p>
          <a:p>
            <a:pPr marL="0" indent="0">
              <a:buNone/>
            </a:pPr>
            <a:r>
              <a:rPr lang="pl-PL" dirty="0"/>
              <a:t>	&gt; 51% PM</a:t>
            </a:r>
            <a:r>
              <a:rPr lang="pl-PL" baseline="-25000" dirty="0"/>
              <a:t>10</a:t>
            </a:r>
          </a:p>
          <a:p>
            <a:pPr marL="0" indent="0">
              <a:buNone/>
            </a:pPr>
            <a:r>
              <a:rPr lang="pl-PL" dirty="0"/>
              <a:t>	&gt; 44% PM</a:t>
            </a:r>
            <a:r>
              <a:rPr lang="pl-PL" baseline="-25000" dirty="0"/>
              <a:t>2,5</a:t>
            </a:r>
          </a:p>
          <a:p>
            <a:pPr marL="0" indent="0">
              <a:buNone/>
            </a:pPr>
            <a:r>
              <a:rPr lang="pl-PL" dirty="0"/>
              <a:t>	&gt; 94% benzopirenu</a:t>
            </a:r>
          </a:p>
        </p:txBody>
      </p:sp>
      <p:pic>
        <p:nvPicPr>
          <p:cNvPr id="3074" name="Picture 2" descr="Image result for mikrosk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980" y="1555019"/>
            <a:ext cx="180975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06D00BD0-D241-4512-9353-BD48E1B89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7106" y="1515315"/>
            <a:ext cx="1723523" cy="256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0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ył zawieszony PM10 i PM2,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6" y="498765"/>
            <a:ext cx="12015866" cy="62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32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kąd się bierze smog? - Polski Alarm Smogowy - Razem o czyste powietr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319" y="-166385"/>
            <a:ext cx="7097064" cy="718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61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ężenia PM10 w krajach Europy w 2014 r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994" y="0"/>
            <a:ext cx="6762459" cy="675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3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Cząstki stałe </a:t>
            </a:r>
            <a:r>
              <a:rPr lang="pl-PL" dirty="0" err="1"/>
              <a:t>pm</a:t>
            </a:r>
            <a:r>
              <a:rPr lang="pl-PL" dirty="0"/>
              <a:t> 2,5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098" name="Picture 2" descr="Smog - pomiar, normy, zagrożenie dla zdrowia - Benetech Poland K.  Śledziński, A. Rosa S.C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5" y="251522"/>
            <a:ext cx="9440137" cy="660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5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pÅy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" t="9149" r="385" b="39098"/>
          <a:stretch/>
        </p:blipFill>
        <p:spPr bwMode="auto">
          <a:xfrm>
            <a:off x="2351941" y="376756"/>
            <a:ext cx="8372408" cy="637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04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opl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TM04033925[[fn=Kropla]]</Template>
  <TotalTime>1267</TotalTime>
  <Words>635</Words>
  <Application>Microsoft Office PowerPoint</Application>
  <PresentationFormat>Panoramiczny</PresentationFormat>
  <Paragraphs>125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6" baseType="lpstr">
      <vt:lpstr>Arial</vt:lpstr>
      <vt:lpstr>Tw Cen MT</vt:lpstr>
      <vt:lpstr>Kropla</vt:lpstr>
      <vt:lpstr>Wielki smog londyński 1952</vt:lpstr>
      <vt:lpstr>Czy jakość powietrza jest obojętna dla zdrowia mieszkańców kujaw i pomorza?</vt:lpstr>
      <vt:lpstr>Modyfikowalne czynniki zgonu wg WHO</vt:lpstr>
      <vt:lpstr>Skład Podstawowych zanieczyszczeń powietrza</vt:lpstr>
      <vt:lpstr>Prezentacja programu PowerPoint</vt:lpstr>
      <vt:lpstr>Prezentacja programu PowerPoint</vt:lpstr>
      <vt:lpstr>Prezentacja programu PowerPoint</vt:lpstr>
      <vt:lpstr>Cząstki stałe pm 2,5</vt:lpstr>
      <vt:lpstr>Prezentacja programu PowerPoint</vt:lpstr>
      <vt:lpstr>Zagrożenia zdrowotne związane z zanieczyszczeniem powietrza</vt:lpstr>
      <vt:lpstr>Alergie i układ oddechowy</vt:lpstr>
      <vt:lpstr>Mechanizm działania na układ krążenia</vt:lpstr>
      <vt:lpstr>Efekt kliniczny zanieczyszczeń</vt:lpstr>
      <vt:lpstr>OdDziaływanie zanieczyszczeń na płód</vt:lpstr>
      <vt:lpstr>ODdziaływanie zanieczyszczeń na płód</vt:lpstr>
      <vt:lpstr>Kraków: narażenie matek na PM2,5</vt:lpstr>
      <vt:lpstr>Przyczyny powstawania nowotworów</vt:lpstr>
      <vt:lpstr> zgony z powodu raka płuca w 2017r. przypisane poszczególnym czynnikom  </vt:lpstr>
      <vt:lpstr>Air pollution affects lung cancer survival Thorax 2016; Oct. 71/10; 891-898. </vt:lpstr>
      <vt:lpstr>Wpływ zanieczyszczenia powietrza na powstanie nowotworów.</vt:lpstr>
      <vt:lpstr>Smutna statystyka </vt:lpstr>
      <vt:lpstr>Rekomendacje </vt:lpstr>
      <vt:lpstr>Czy warto coś zmienić 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Zanieczyszczenie powietrza a nowotwory</dc:title>
  <dc:creator>Janusz Kowalewski</dc:creator>
  <cp:lastModifiedBy>Wiktoria Trafara</cp:lastModifiedBy>
  <cp:revision>80</cp:revision>
  <dcterms:created xsi:type="dcterms:W3CDTF">2019-03-05T12:26:09Z</dcterms:created>
  <dcterms:modified xsi:type="dcterms:W3CDTF">2024-03-14T10:18:35Z</dcterms:modified>
</cp:coreProperties>
</file>