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4" r:id="rId9"/>
    <p:sldId id="266" r:id="rId10"/>
    <p:sldId id="265" r:id="rId11"/>
    <p:sldId id="267" r:id="rId12"/>
    <p:sldId id="263" r:id="rId13"/>
    <p:sldId id="273" r:id="rId14"/>
    <p:sldId id="274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826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58FB7-E492-4576-939C-D4D436A5A27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E7541-976C-4A6D-A575-D68FFC6DE8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9030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0226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8927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9806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9934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3134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7063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83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86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11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45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398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205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54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7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74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502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5DB32-161D-4BD9-875A-7D96213F38AF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FE76EF-2B2F-4B71-945B-5A80E5483D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54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4000" dirty="0"/>
              <a:t>Profilaktyka i promocja zdrowia psychicznego dzieci i młodzieży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Lek Katarzyna Wojciechowska</a:t>
            </a:r>
          </a:p>
          <a:p>
            <a:r>
              <a:rPr lang="pl-PL" dirty="0"/>
              <a:t>Konsultant Wojewódzki psychiatrii dzieci i młodzieży</a:t>
            </a:r>
          </a:p>
          <a:p>
            <a:r>
              <a:rPr lang="pl-PL" dirty="0"/>
              <a:t>Województwa kujawsko-pomorskiego</a:t>
            </a:r>
          </a:p>
        </p:txBody>
      </p:sp>
    </p:spTree>
    <p:extLst>
      <p:ext uri="{BB962C8B-B14F-4D97-AF65-F5344CB8AC3E}">
        <p14:creationId xmlns:p14="http://schemas.microsoft.com/office/powerpoint/2010/main" val="1938839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CELE NOWEGO MODELU OPIEKI PSYCHIATRYCZNEJ DLA DZIECI I MŁODZIEŻY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73" y="1930400"/>
            <a:ext cx="6811589" cy="3917576"/>
          </a:xfrm>
        </p:spPr>
      </p:pic>
    </p:spTree>
    <p:extLst>
      <p:ext uri="{BB962C8B-B14F-4D97-AF65-F5344CB8AC3E}">
        <p14:creationId xmlns:p14="http://schemas.microsoft.com/office/powerpoint/2010/main" val="1788163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/>
              <a:t>MINISTERSTWO ZDROWIA WPROWADZIŁO REGULAJE DOTYCZĄCE NOWYCH ZAWODÓW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pl-PL" b="1" dirty="0"/>
              <a:t>specjalizacja psychoterapia dzieci i młodzieży</a:t>
            </a:r>
            <a:r>
              <a:rPr lang="pl-PL" dirty="0"/>
              <a:t> (wprowadzona rozporządzeniem Ministra Zdrowia z dnia 31 stycznia 2019 r., program specjalizacji został ogłoszony w czerwcu 2019 r.);</a:t>
            </a:r>
          </a:p>
          <a:p>
            <a:pPr fontAlgn="base"/>
            <a:r>
              <a:rPr lang="pl-PL" b="1" dirty="0"/>
              <a:t>kwalifikacja rynkowa „Prowadzenie terapii środowiskowej dzieci i młodzieży”</a:t>
            </a:r>
            <a:r>
              <a:rPr lang="pl-PL" dirty="0"/>
              <a:t> (włączona do Zintegrowanego Systemu Kwalifikacji obwieszczeniem Ministra Zdrowia z dnia 19 grudnia 2018 r. );</a:t>
            </a:r>
          </a:p>
          <a:p>
            <a:pPr fontAlgn="base"/>
            <a:r>
              <a:rPr lang="pl-PL" b="1" dirty="0"/>
              <a:t>nowy program specjalizacji z psychologii klinicznej w zakresie psychologii klinicznej dzieci i młodzieży</a:t>
            </a:r>
            <a:r>
              <a:rPr lang="pl-PL" dirty="0"/>
              <a:t> (kwiecień 2018 r.).</a:t>
            </a:r>
          </a:p>
        </p:txBody>
      </p:sp>
    </p:spTree>
    <p:extLst>
      <p:ext uri="{BB962C8B-B14F-4D97-AF65-F5344CB8AC3E}">
        <p14:creationId xmlns:p14="http://schemas.microsoft.com/office/powerpoint/2010/main" val="1536525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 „DLACZEGO MIAŁO BYĆ LEPIEJ, ŁATWIEJ A JEST PO STAREMU”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Nowy model opieki psychologiczno-psychoterapeutyczno-psychiatrycznej wymaga czasu</a:t>
            </a:r>
          </a:p>
          <a:p>
            <a:r>
              <a:rPr lang="pl-PL" dirty="0"/>
              <a:t>Nowy model opieki </a:t>
            </a:r>
            <a:r>
              <a:rPr lang="pl-PL" dirty="0" err="1"/>
              <a:t>p.p.p</a:t>
            </a:r>
            <a:r>
              <a:rPr lang="pl-PL" dirty="0"/>
              <a:t> wymaga wprowadzenia zmian, z koniecznością większej elastyczności procedur, dostosowanych do potrzeb rejonu,</a:t>
            </a:r>
          </a:p>
          <a:p>
            <a:r>
              <a:rPr lang="pl-PL" dirty="0"/>
              <a:t>Konieczność większego nacisku na środowiskową pomoc specjalistyczną</a:t>
            </a:r>
          </a:p>
          <a:p>
            <a:r>
              <a:rPr lang="pl-PL" dirty="0"/>
              <a:t>Konieczność </a:t>
            </a:r>
            <a:r>
              <a:rPr lang="pl-PL" dirty="0" err="1"/>
              <a:t>deistytucjonalizacji</a:t>
            </a:r>
            <a:r>
              <a:rPr lang="pl-PL" dirty="0"/>
              <a:t> pomocy- większa współpraca, podział odpowiedzialności pomiędzy poszczególne ośrodki pomocowe, koordynacja opieki, wypracowanie zasad kontaktu i wymiany informacji o kliencie,</a:t>
            </a:r>
          </a:p>
          <a:p>
            <a:r>
              <a:rPr lang="pl-PL" dirty="0"/>
              <a:t>Konieczność reform we wszystkich resortach odpowiedzialnych za działania na rzecz dobrostanu psychicznego dzieci i młodzieży (do 19 </a:t>
            </a:r>
            <a:r>
              <a:rPr lang="pl-PL" dirty="0" err="1"/>
              <a:t>r.ż</a:t>
            </a:r>
            <a:r>
              <a:rPr lang="pl-PL" dirty="0"/>
              <a:t>, oraz dla osób niepełnosprawnych w trakcie kontynuowania nauki do 26r,ż)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7759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KONIECZNE ZMIANY ogólnie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Poprawa dostępności oraz równomierność dostępu do świadczeń </a:t>
            </a:r>
            <a:r>
              <a:rPr lang="pl-PL" dirty="0" err="1">
                <a:solidFill>
                  <a:schemeClr val="tx1"/>
                </a:solidFill>
              </a:rPr>
              <a:t>psychologiczno</a:t>
            </a:r>
            <a:r>
              <a:rPr lang="pl-PL" dirty="0">
                <a:solidFill>
                  <a:schemeClr val="tx1"/>
                </a:solidFill>
              </a:rPr>
              <a:t>/</a:t>
            </a:r>
            <a:r>
              <a:rPr lang="pl-PL" dirty="0" err="1">
                <a:solidFill>
                  <a:schemeClr val="tx1"/>
                </a:solidFill>
              </a:rPr>
              <a:t>psychoterapeutyczno</a:t>
            </a:r>
            <a:r>
              <a:rPr lang="pl-PL" dirty="0">
                <a:solidFill>
                  <a:schemeClr val="tx1"/>
                </a:solidFill>
              </a:rPr>
              <a:t>/psychiatrycznych w poszczególnych regionach kraju.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Równowaga w tworzeniu, organizowaniu trzech poziomów referencyjności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Zwiększenie zasobów kadr medycznych i niemedycznych (aktualnie koncentracja na zatrudnienie minimum i w niepełnym wymiarze godzin) </a:t>
            </a:r>
          </a:p>
          <a:p>
            <a:pPr lvl="0">
              <a:buClr>
                <a:srgbClr val="353535"/>
              </a:buCl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Szkolenie kadr jednostek opieki zdrowotnej,  systemu oświaty, pomocy społecznej, sądownictwa jak również innych osób zaangażowanych w interdyscyplinarną pomoc dzieciom w kryzysach psychicznych, z zakresu zdrowia psychicznego dzieci i młodzieży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Uelastycznienie świadczeń, celem projektowania ścieżki pomocowej pacjenta zgodnie z potrzebami i oczekiwaniami pacjenta, jego środowiska społecznego, regionu.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solidFill>
                  <a:schemeClr val="tx1"/>
                </a:solidFill>
              </a:rPr>
              <a:t>Zmiana sposobu finansowania 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87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KONIECZNE ZMIANY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>
                <a:solidFill>
                  <a:schemeClr val="tx1"/>
                </a:solidFill>
              </a:rPr>
              <a:t>Zintensyfikowanie działań na rzecz promocji higieny życia psychicznego z wykorzystaniem rzetelnej oceny efektywności kampanii społecznych mających na celu upowszechnienie wiedzy o możliwości korzystania ze wsparcia placówek nowego modelu oraz wzrost świadomości zagadnień dotyczących zdrowia psychicznego dzieci i młodzieży, pod kątem ich realnego wpływu na postawy społeczne.</a:t>
            </a:r>
          </a:p>
          <a:p>
            <a:r>
              <a:rPr lang="pl-PL" dirty="0">
                <a:solidFill>
                  <a:schemeClr val="tx1"/>
                </a:solidFill>
              </a:rPr>
              <a:t>Regulacje prawne dotyczące monitoringu na oddziałach psychiatrycznych w przypadku stosowania przymusu bezpośredniego w postaci unieruchomienia pacjenta,</a:t>
            </a:r>
          </a:p>
          <a:p>
            <a:r>
              <a:rPr lang="pl-PL" dirty="0">
                <a:solidFill>
                  <a:schemeClr val="tx1"/>
                </a:solidFill>
              </a:rPr>
              <a:t>Regulacje prawne w zakresie uprawnień pracowników szpitali dotyczących przeszukiwania rzeczy osobistych pacjentów szpitali psychiatrycznych</a:t>
            </a:r>
          </a:p>
          <a:p>
            <a:r>
              <a:rPr lang="pl-PL" dirty="0">
                <a:solidFill>
                  <a:schemeClr val="tx1"/>
                </a:solidFill>
              </a:rPr>
              <a:t>wypracowania zasad sprawnego ustalania sytuacji prawnej hospitalizowanych dzieci i młodzieży w sposób zapobiegający przedłużaniu ich hospitalizacji ze względów innych niż wskazania medyczne z wypracowaniem zakresu odpowiedzialności. 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111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Konieczne zmiany ogólnie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Większa sprawczość, możliwość wpływu na wprowadzane oddziaływania dla klientów powyżej 16 </a:t>
            </a:r>
            <a:r>
              <a:rPr lang="pl-PL" dirty="0" err="1"/>
              <a:t>r.ż</a:t>
            </a:r>
            <a:r>
              <a:rPr lang="pl-PL" dirty="0"/>
              <a:t> czyli większa uważność na potrzeby osoby małoletniej, której rozwój możliwości poznawczych i intelektualnych umożliwia podejmowanie samodzielnej decyzji,</a:t>
            </a:r>
          </a:p>
          <a:p>
            <a:r>
              <a:rPr lang="pl-PL" dirty="0"/>
              <a:t>Psycholodzy szkolni, pedagodzy, pedagodzy specjalni dla potrzeb dzieci i młodzieży, a nie szkoły, przyjmujący osoby małoletnie w dyskretnych miejscach, w dyskretnych godzinach, zatrudnianych przez gminy, finansowanych przez samorządy,</a:t>
            </a:r>
          </a:p>
          <a:p>
            <a:r>
              <a:rPr lang="pl-PL" dirty="0"/>
              <a:t>Wykorzystanie, stworzenie w szkołach systemów komunikacji za pomocą mediów, celem poprawy komunikacji z „</a:t>
            </a:r>
            <a:r>
              <a:rPr lang="pl-PL" dirty="0" err="1"/>
              <a:t>pomagaczem</a:t>
            </a:r>
            <a:r>
              <a:rPr lang="pl-PL" dirty="0"/>
              <a:t>” w szkole, również celem anonimowego zgłaszania osób w kryzysie. Wprowadzenie w szkole telefonów zaufania dla dzieci i młodzieży danej szkoły,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6609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Profilaktyka zdrowia psychicznego oraz zorganizowanie skutecznej pomocy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Zorganizowanie długoterminowego dostosowania wymagań szkolnych form edukacyjnych dla osób małoletnich w kryzysach psychicznych, celem umożliwienia rehabilitacji stanu zdrowia psychicznego,</a:t>
            </a:r>
          </a:p>
          <a:p>
            <a:r>
              <a:rPr lang="pl-PL" dirty="0"/>
              <a:t>Praca z nauczycielami </a:t>
            </a:r>
            <a:r>
              <a:rPr lang="pl-PL" dirty="0" err="1"/>
              <a:t>przemocowymi</a:t>
            </a:r>
            <a:r>
              <a:rPr lang="pl-PL" dirty="0"/>
              <a:t>, z niskimi kompetencjami społecznymi, (nie karanie tylko współpraca i pomoc)</a:t>
            </a:r>
          </a:p>
          <a:p>
            <a:r>
              <a:rPr lang="pl-PL" dirty="0"/>
              <a:t>Tworzenie miejsc wyciszenia dla uczniów, nadzorowanych, kreowanych przez psychologów/psychoterapeutów (w tym emerytowanych)</a:t>
            </a:r>
          </a:p>
          <a:p>
            <a:r>
              <a:rPr lang="pl-PL" dirty="0"/>
              <a:t>Utworzenie funkcji nadrzędnego powiatowego psychologa - psychoterapeuty przy Urzędzie Marszałkowskim (z doświadczeniem klinicznym) którego zadaniem byłaby comiesięczna pomoc zgłaszających problemy psychologów szkolnych </a:t>
            </a:r>
          </a:p>
          <a:p>
            <a:r>
              <a:rPr lang="pl-PL" dirty="0"/>
              <a:t>Utworzenie przy Urzędzie Marszałkowskim Zespołu Koordynacji pomocy, wsparcia dla osób małoletnich szkół województwa kuj-pom, koordynowanego przez nadrzędnego psychologa-psychoterapeutę, do którego zgłaszane są sytuacje problemowe ze  szkół województwa przez koordynujących psychologów powiatowych, z którymi szkoła nie może sobie poradzić lub nie ma współpracy rodziców/opiekunów prawnych. i/lub instytucji</a:t>
            </a:r>
          </a:p>
        </p:txBody>
      </p:sp>
    </p:spTree>
    <p:extLst>
      <p:ext uri="{BB962C8B-B14F-4D97-AF65-F5344CB8AC3E}">
        <p14:creationId xmlns:p14="http://schemas.microsoft.com/office/powerpoint/2010/main" val="2858996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ZAPRZESTANIE TENDENCJI DO ROZMYWANIA ODPOWIEDZIALNOŚCI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/>
              <a:t>Spotkania Marszałkowskiego Zespołu Wspierającego przynajmniej raz w miesiącu, z możliwością wezwania na zespół wszystkich osób niezbędnych do udzielenia osobie małoletniej wsparcia, ( w tym wychowawcy, nauczyciela, dyrektora szkoły)</a:t>
            </a:r>
          </a:p>
          <a:p>
            <a:r>
              <a:rPr lang="pl-PL" dirty="0"/>
              <a:t>W skład MZW mogliby wchodzić konsultanci wojewódzcy lub inni wyznaczeni psychiatrzy dzieci i młodzieży oraz psychoterapeuci w tym uzależnień z doświadczeniem klinicznym, oraz osoby z innych instytucji zaangażowanych w sprawy małoletnich.</a:t>
            </a:r>
          </a:p>
          <a:p>
            <a:r>
              <a:rPr lang="pl-PL" dirty="0"/>
              <a:t>Zespół mógłby oceniać wprowadzane oddziaływania pomocowe, analizować trudności, wskazywać cele do poprawy, pomagać tworzyć szkołom modele pomocowe</a:t>
            </a:r>
          </a:p>
          <a:p>
            <a:r>
              <a:rPr lang="pl-PL" dirty="0"/>
              <a:t> WAŻNE : CEL: Zaprzestanie przerzucania odpowiedzialności na inne instytucje głównie szpitale, motywowanie do aktywnego, sprawnego współdziałania, nagradzanie podmiotów szczególnie zaangażowanych i skutecznych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4010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ZAPRZESTANIE TENDENCJI DO ROZMYWANIA ODPOWIEDZIALNOŚCI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/>
              <a:t>Konieczność zaangażowania do pomocy w zespole jak również w szkołach studentów 5 roku psychologii, podlegających nadzorowi psychologów szkolnych, nadrzędnego  psychologa: „</a:t>
            </a:r>
            <a:r>
              <a:rPr lang="pl-PL" dirty="0" err="1"/>
              <a:t>Wsparciowego</a:t>
            </a:r>
            <a:r>
              <a:rPr lang="pl-PL" dirty="0"/>
              <a:t> Zespołu Marszałkowskiego”</a:t>
            </a:r>
          </a:p>
          <a:p>
            <a:r>
              <a:rPr lang="pl-PL" dirty="0"/>
              <a:t>Do zespołu mogłyby być zgłaszane propozycje promocji zdrowia psychicznego różnych podmiotów, celem zintegrowanej promocji działań promocyjnych i pomocowych, </a:t>
            </a:r>
          </a:p>
          <a:p>
            <a:r>
              <a:rPr lang="pl-PL" dirty="0"/>
              <a:t>Systematyczne promowanie działań pomocowych, promocyjnych na stronie urzędu marszałkowskiego, w dostępnych mediach, z koniecznością włączenia szkół województwa</a:t>
            </a:r>
          </a:p>
          <a:p>
            <a:r>
              <a:rPr lang="pl-PL" dirty="0"/>
              <a:t>Rozważyć telebimy w przestrzeni publicznej, głównie przy szkołach jak również w strategicznych miejscach w miastach, informujących o możliwych działaniach pomocowych, wydarzeniach służących promocji zdrowia psychicznego,</a:t>
            </a:r>
          </a:p>
        </p:txBody>
      </p:sp>
    </p:spTree>
    <p:extLst>
      <p:ext uri="{BB962C8B-B14F-4D97-AF65-F5344CB8AC3E}">
        <p14:creationId xmlns:p14="http://schemas.microsoft.com/office/powerpoint/2010/main" val="216444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ZAPRZESTANIE TENDENCJI DO ROZMYWANIA ODPOWIEDZIALNOŚCI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BARDZO WAŻNE: Zorganizować wsparcie prawne jak również psychoterapeutyczne przy Urzędzie Marszałkowskim, dla  psychiatrów, psychoterapeutów, psychologów, w kryzysach psychicznych głównie po śmierci samobójczej klienta. </a:t>
            </a:r>
          </a:p>
          <a:p>
            <a:r>
              <a:rPr lang="pl-PL" dirty="0"/>
              <a:t>Włączać wszystkie możliwe instytucje do wspólnych działań promocyjnych typu dzień zdrowia psychicznego, dzień depresji, bieg zdrowia psychicznego, dzień relacji, dzień kolorów, dzień tolerancji itp.</a:t>
            </a:r>
          </a:p>
          <a:p>
            <a:r>
              <a:rPr lang="pl-PL" dirty="0"/>
              <a:t>Włączyć w promocję zdrowia psychicznego CSW, Młyn Wiedzy. Itp. W innych miejscowościach innych podmiotów typu biblioteki, PPP, szkoły i inne możliwe</a:t>
            </a:r>
          </a:p>
          <a:p>
            <a:r>
              <a:rPr lang="pl-PL" dirty="0"/>
              <a:t>Zorganizować Kawiarnie Pozytywnego Myślenia i Rozwoju dla Młodzieży, prowadzoną przez osoby z orzeczeniami, w której można byłoby organizować spotkania z ludźmi po kryzysach psychicznych, Kawiarnia wspierana byłaby przez psychologów/psychoterapeutów woluntariuszy, którzy nawiązywaliby relacji z młodzieżą</a:t>
            </a:r>
          </a:p>
          <a:p>
            <a:r>
              <a:rPr lang="pl-PL" dirty="0"/>
              <a:t>Kawiarnie działałaby w </a:t>
            </a:r>
            <a:r>
              <a:rPr lang="pl-PL"/>
              <a:t>ramach Fundacji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5103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/>
              <a:t>Samobójstwa na przełomie lat 2020-2024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828" y="2160588"/>
            <a:ext cx="6260382" cy="3881437"/>
          </a:xfrm>
        </p:spPr>
      </p:pic>
    </p:spTree>
    <p:extLst>
      <p:ext uri="{BB962C8B-B14F-4D97-AF65-F5344CB8AC3E}">
        <p14:creationId xmlns:p14="http://schemas.microsoft.com/office/powerpoint/2010/main" val="2395791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Porównanie procentowe samobójstw rok 2024</a:t>
            </a:r>
            <a:br>
              <a:rPr lang="pl-PL" dirty="0"/>
            </a:br>
            <a:r>
              <a:rPr lang="pl-PL" sz="2700" dirty="0"/>
              <a:t>łącznie=127 (2023=145), chłopcy=72(78), dziewczęta=55(67)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608" y="2160588"/>
            <a:ext cx="6290821" cy="3881437"/>
          </a:xfrm>
        </p:spPr>
      </p:pic>
    </p:spTree>
    <p:extLst>
      <p:ext uri="{BB962C8B-B14F-4D97-AF65-F5344CB8AC3E}">
        <p14:creationId xmlns:p14="http://schemas.microsoft.com/office/powerpoint/2010/main" val="1433123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Samobójstwa w 2024r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/>
              <a:t>Mamy pierwszy od 10 lat tak duży spadek liczby samobójstw w skali roku - Jest ich mniej aż 7,4 proc.</a:t>
            </a:r>
          </a:p>
          <a:p>
            <a:r>
              <a:rPr lang="pl-PL" sz="2400" dirty="0"/>
              <a:t>Ich liczba w 2024 roku wyniosła 4845</a:t>
            </a:r>
          </a:p>
          <a:p>
            <a:r>
              <a:rPr lang="pl-PL" sz="2400" dirty="0"/>
              <a:t>Wciąż samobójstwa popełniają głównie mężczyźni</a:t>
            </a:r>
          </a:p>
          <a:p>
            <a:r>
              <a:rPr lang="pl-PL" sz="2400" b="1" dirty="0"/>
              <a:t>Jeżeli chodzi o samobójstwa w grupie do 19. roku życia, tu był największy spadek - o 12,4 proc.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5685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Próby samobójcze niedokonane w 2024r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W populacji ogólnej mamy wzrost o niecałe 6 proc. Było 10 154 takich prób.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 mimo większej liczby prób samobójczych nie ma tu już skokowych wzrostów.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1" dirty="0"/>
              <a:t>niestety niewielki wzrost odnotowanych prób samobójczych, bo 3 proc  jest w grupie wiekowej poniżej 19 lat. (wcześniej były odnotowywane skokowe wzrosty).</a:t>
            </a:r>
          </a:p>
        </p:txBody>
      </p:sp>
    </p:spTree>
    <p:extLst>
      <p:ext uri="{BB962C8B-B14F-4D97-AF65-F5344CB8AC3E}">
        <p14:creationId xmlns:p14="http://schemas.microsoft.com/office/powerpoint/2010/main" val="338264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dirty="0"/>
              <a:t>PRÓBY SAMOBÓJCZE PONIŻEJ 19R.Ż 2024</a:t>
            </a:r>
            <a:br>
              <a:rPr lang="pl-PL" sz="2800" dirty="0"/>
            </a:br>
            <a:r>
              <a:rPr lang="pl-PL" sz="2800" dirty="0"/>
              <a:t>łącznie=2054 (2023=1994), chłopcy= 455 (428), dziewczęta=1599(1566)</a:t>
            </a:r>
          </a:p>
        </p:txBody>
      </p:sp>
      <p:pic>
        <p:nvPicPr>
          <p:cNvPr id="4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608" y="2160588"/>
            <a:ext cx="6290821" cy="3881437"/>
          </a:xfrm>
        </p:spPr>
      </p:pic>
    </p:spTree>
    <p:extLst>
      <p:ext uri="{BB962C8B-B14F-4D97-AF65-F5344CB8AC3E}">
        <p14:creationId xmlns:p14="http://schemas.microsoft.com/office/powerpoint/2010/main" val="118233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Samobójstwa dokonane u osób poniżej 19r.ż</a:t>
            </a:r>
            <a:br>
              <a:rPr lang="pl-PL" dirty="0"/>
            </a:br>
            <a:r>
              <a:rPr lang="pl-PL" dirty="0"/>
              <a:t>PODSUMOWANIE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pl-PL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pl-PL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pl-PL" sz="2800" b="1" dirty="0">
                <a:solidFill>
                  <a:srgbClr val="C00000"/>
                </a:solidFill>
              </a:rPr>
              <a:t>Nie ma epidemii samobójstw, a największy spadek był w grupie dzieci i młodzieży</a:t>
            </a:r>
            <a:r>
              <a:rPr lang="pl-PL" sz="2800" dirty="0">
                <a:solidFill>
                  <a:srgbClr val="C00000"/>
                </a:solidFill>
              </a:rPr>
              <a:t> do 19. roku życia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0766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NOWY MODEL OCHRONY ZDROWIA PSYCHICZNEGO DZIECI I MŁODZIEŻY 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936" y="2102140"/>
            <a:ext cx="6391647" cy="3566384"/>
          </a:xfrm>
        </p:spPr>
      </p:pic>
    </p:spTree>
    <p:extLst>
      <p:ext uri="{BB962C8B-B14F-4D97-AF65-F5344CB8AC3E}">
        <p14:creationId xmlns:p14="http://schemas.microsoft.com/office/powerpoint/2010/main" val="102001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/>
              <a:t>ZAŁOŻENIE- INTERDYSCYPLINARNY MODEL OPIEKI NAD OSOBĄ MAŁOLETNIĄ W KRYZYSIE PSYCHICZNYM</a:t>
            </a:r>
            <a:br>
              <a:rPr lang="pl-PL" sz="2400" dirty="0"/>
            </a:br>
            <a:r>
              <a:rPr lang="pl-PL" sz="2400" dirty="0"/>
              <a:t>WSPÓŁPRACA MIĘDZYRESORTOWA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823" y="1930400"/>
            <a:ext cx="6350964" cy="4684059"/>
          </a:xfrm>
        </p:spPr>
      </p:pic>
    </p:spTree>
    <p:extLst>
      <p:ext uri="{BB962C8B-B14F-4D97-AF65-F5344CB8AC3E}">
        <p14:creationId xmlns:p14="http://schemas.microsoft.com/office/powerpoint/2010/main" val="412655181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</TotalTime>
  <Words>977</Words>
  <Application>Microsoft Office PowerPoint</Application>
  <PresentationFormat>Panoramiczny</PresentationFormat>
  <Paragraphs>72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5" baseType="lpstr">
      <vt:lpstr>Arial</vt:lpstr>
      <vt:lpstr>Calibri</vt:lpstr>
      <vt:lpstr>Trebuchet MS</vt:lpstr>
      <vt:lpstr>Wingdings</vt:lpstr>
      <vt:lpstr>Wingdings 3</vt:lpstr>
      <vt:lpstr>Faseta</vt:lpstr>
      <vt:lpstr>Profilaktyka i promocja zdrowia psychicznego dzieci i młodzieży</vt:lpstr>
      <vt:lpstr>Samobójstwa na przełomie lat 2020-2024</vt:lpstr>
      <vt:lpstr>Porównanie procentowe samobójstw rok 2024 łącznie=127 (2023=145), chłopcy=72(78), dziewczęta=55(67)</vt:lpstr>
      <vt:lpstr>Samobójstwa w 2024r</vt:lpstr>
      <vt:lpstr>Próby samobójcze niedokonane w 2024r</vt:lpstr>
      <vt:lpstr>PRÓBY SAMOBÓJCZE PONIŻEJ 19R.Ż 2024 łącznie=2054 (2023=1994), chłopcy= 455 (428), dziewczęta=1599(1566)</vt:lpstr>
      <vt:lpstr>Samobójstwa dokonane u osób poniżej 19r.ż PODSUMOWANIE</vt:lpstr>
      <vt:lpstr>NOWY MODEL OCHRONY ZDROWIA PSYCHICZNEGO DZIECI I MŁODZIEŻY </vt:lpstr>
      <vt:lpstr>ZAŁOŻENIE- INTERDYSCYPLINARNY MODEL OPIEKI NAD OSOBĄ MAŁOLETNIĄ W KRYZYSIE PSYCHICZNYM WSPÓŁPRACA MIĘDZYRESORTOWA</vt:lpstr>
      <vt:lpstr>CELE NOWEGO MODELU OPIEKI PSYCHIATRYCZNEJ DLA DZIECI I MŁODZIEŻY</vt:lpstr>
      <vt:lpstr>MINISTERSTWO ZDROWIA WPROWADZIŁO REGULAJE DOTYCZĄCE NOWYCH ZAWODÓW</vt:lpstr>
      <vt:lpstr> „DLACZEGO MIAŁO BYĆ LEPIEJ, ŁATWIEJ A JEST PO STAREMU”</vt:lpstr>
      <vt:lpstr>KONIECZNE ZMIANY ogólnie</vt:lpstr>
      <vt:lpstr>KONIECZNE ZMIANY</vt:lpstr>
      <vt:lpstr>Konieczne zmiany ogólnie</vt:lpstr>
      <vt:lpstr>Profilaktyka zdrowia psychicznego oraz zorganizowanie skutecznej pomocy</vt:lpstr>
      <vt:lpstr>ZAPRZESTANIE TENDENCJI DO ROZMYWANIA ODPOWIEDZIALNOŚCI</vt:lpstr>
      <vt:lpstr>ZAPRZESTANIE TENDENCJI DO ROZMYWANIA ODPOWIEDZIALNOŚCI</vt:lpstr>
      <vt:lpstr>ZAPRZESTANIE TENDENCJI DO ROZMYWANIA ODPOWIEDZIALNOŚCI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Profilaktyka i promocja zdrowia psychicznego dzieci i młodzieży</dc:title>
  <dc:creator>DELL</dc:creator>
  <cp:lastModifiedBy>Magdalena Balcerak</cp:lastModifiedBy>
  <cp:revision>36</cp:revision>
  <dcterms:created xsi:type="dcterms:W3CDTF">2025-10-22T16:05:25Z</dcterms:created>
  <dcterms:modified xsi:type="dcterms:W3CDTF">2025-10-23T11:34:35Z</dcterms:modified>
</cp:coreProperties>
</file>