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6.xml" ContentType="application/vnd.openxmlformats-officedocument.drawingml.chart+xml"/>
  <Override PartName="/ppt/notesSlides/notesSlide23.xml" ContentType="application/vnd.openxmlformats-officedocument.presentationml.notesSlide+xml"/>
  <Override PartName="/ppt/charts/chart7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8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4.xml" ContentType="application/vnd.openxmlformats-officedocument.presentationml.notesSlide+xml"/>
  <Override PartName="/ppt/charts/chart9.xml" ContentType="application/vnd.openxmlformats-officedocument.drawingml.chart+xml"/>
  <Override PartName="/ppt/notesSlides/notesSlide25.xml" ContentType="application/vnd.openxmlformats-officedocument.presentationml.notesSlide+xml"/>
  <Override PartName="/ppt/charts/chart10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1.xml" ContentType="application/vnd.openxmlformats-officedocument.themeOverride+xml"/>
  <Override PartName="/ppt/notesSlides/notesSlide26.xml" ContentType="application/vnd.openxmlformats-officedocument.presentationml.notesSlide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13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2.xml" ContentType="application/vnd.openxmlformats-officedocument.themeOverride+xml"/>
  <Override PartName="/ppt/charts/chart14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3.xml" ContentType="application/vnd.openxmlformats-officedocument.themeOverride+xml"/>
  <Override PartName="/ppt/charts/chart15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9" r:id="rId1"/>
  </p:sldMasterIdLst>
  <p:notesMasterIdLst>
    <p:notesMasterId r:id="rId64"/>
  </p:notesMasterIdLst>
  <p:handoutMasterIdLst>
    <p:handoutMasterId r:id="rId65"/>
  </p:handoutMasterIdLst>
  <p:sldIdLst>
    <p:sldId id="3534" r:id="rId2"/>
    <p:sldId id="314" r:id="rId3"/>
    <p:sldId id="3613" r:id="rId4"/>
    <p:sldId id="1122" r:id="rId5"/>
    <p:sldId id="3614" r:id="rId6"/>
    <p:sldId id="1118" r:id="rId7"/>
    <p:sldId id="3670" r:id="rId8"/>
    <p:sldId id="278" r:id="rId9"/>
    <p:sldId id="1072" r:id="rId10"/>
    <p:sldId id="320" r:id="rId11"/>
    <p:sldId id="339" r:id="rId12"/>
    <p:sldId id="3531" r:id="rId13"/>
    <p:sldId id="282" r:id="rId14"/>
    <p:sldId id="281" r:id="rId15"/>
    <p:sldId id="3586" r:id="rId16"/>
    <p:sldId id="3598" r:id="rId17"/>
    <p:sldId id="3600" r:id="rId18"/>
    <p:sldId id="3592" r:id="rId19"/>
    <p:sldId id="3558" r:id="rId20"/>
    <p:sldId id="598" r:id="rId21"/>
    <p:sldId id="3667" r:id="rId22"/>
    <p:sldId id="1094" r:id="rId23"/>
    <p:sldId id="913" r:id="rId24"/>
    <p:sldId id="914" r:id="rId25"/>
    <p:sldId id="3664" r:id="rId26"/>
    <p:sldId id="3665" r:id="rId27"/>
    <p:sldId id="3666" r:id="rId28"/>
    <p:sldId id="3653" r:id="rId29"/>
    <p:sldId id="3629" r:id="rId30"/>
    <p:sldId id="3628" r:id="rId31"/>
    <p:sldId id="3621" r:id="rId32"/>
    <p:sldId id="3644" r:id="rId33"/>
    <p:sldId id="3645" r:id="rId34"/>
    <p:sldId id="3646" r:id="rId35"/>
    <p:sldId id="3647" r:id="rId36"/>
    <p:sldId id="3662" r:id="rId37"/>
    <p:sldId id="3618" r:id="rId38"/>
    <p:sldId id="3630" r:id="rId39"/>
    <p:sldId id="3559" r:id="rId40"/>
    <p:sldId id="3561" r:id="rId41"/>
    <p:sldId id="3658" r:id="rId42"/>
    <p:sldId id="3659" r:id="rId43"/>
    <p:sldId id="3610" r:id="rId44"/>
    <p:sldId id="3640" r:id="rId45"/>
    <p:sldId id="3668" r:id="rId46"/>
    <p:sldId id="3669" r:id="rId47"/>
    <p:sldId id="3651" r:id="rId48"/>
    <p:sldId id="3654" r:id="rId49"/>
    <p:sldId id="3656" r:id="rId50"/>
    <p:sldId id="3655" r:id="rId51"/>
    <p:sldId id="3657" r:id="rId52"/>
    <p:sldId id="412" r:id="rId53"/>
    <p:sldId id="3643" r:id="rId54"/>
    <p:sldId id="3574" r:id="rId55"/>
    <p:sldId id="3572" r:id="rId56"/>
    <p:sldId id="3652" r:id="rId57"/>
    <p:sldId id="3632" r:id="rId58"/>
    <p:sldId id="3660" r:id="rId59"/>
    <p:sldId id="3609" r:id="rId60"/>
    <p:sldId id="3611" r:id="rId61"/>
    <p:sldId id="3619" r:id="rId62"/>
    <p:sldId id="1096" r:id="rId63"/>
  </p:sldIdLst>
  <p:sldSz cx="9144000" cy="6858000" type="screen4x3"/>
  <p:notesSz cx="6761163" cy="9942513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156"/>
    <a:srgbClr val="FF6600"/>
    <a:srgbClr val="0000FF"/>
    <a:srgbClr val="0066FF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Styl pośredni 1 — Ak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295" autoAdjust="0"/>
    <p:restoredTop sz="93979" autoAdjust="0"/>
  </p:normalViewPr>
  <p:slideViewPr>
    <p:cSldViewPr snapToGrid="0">
      <p:cViewPr varScale="1">
        <p:scale>
          <a:sx n="69" d="100"/>
          <a:sy n="69" d="100"/>
        </p:scale>
        <p:origin x="868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Arkusz_programu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Arkusz_programu_Microsoft_Excel9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Arkusz_programu_Microsoft_Excel10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Zeszyt1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oleObject" Target="file:///C:\Users\668636\Desktop\2025%20OBCOKRAJOWCY\prezentacja\dane%20z%20wwk%20za%202025.xlsx" TargetMode="Externa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oleObject" Target="file:///C:\Users\668636\Desktop\2025%20OBCOKRAJOWCY\prezentacja\dane%20z%20wwk%20za%202025.xlsx" TargetMode="Externa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Zeszyt1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Arkusz_programu_Microsoft_Excel1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Arkusz_programu_Microsoft_Excel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Arkusz_programu_Microsoft_Excel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Arkusz_programu_Microsoft_Excel4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Arkusz_programu_Microsoft_Excel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Arkusz_programu_Microsoft_Excel6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Arkusz_programu_Microsoft_Excel7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Arkusz_programu_Microsoft_Excel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Stan zatrudnienia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76000"/>
                      <a:tint val="94000"/>
                      <a:satMod val="100000"/>
                      <a:lumMod val="108000"/>
                    </a:schemeClr>
                  </a:gs>
                  <a:gs pos="50000">
                    <a:schemeClr val="accent1">
                      <a:shade val="76000"/>
                      <a:tint val="98000"/>
                      <a:shade val="100000"/>
                      <a:satMod val="100000"/>
                      <a:lumMod val="100000"/>
                    </a:schemeClr>
                  </a:gs>
                  <a:gs pos="100000">
                    <a:schemeClr val="accent1">
                      <a:shade val="76000"/>
                      <a:shade val="72000"/>
                      <a:satMod val="120000"/>
                      <a:lumMod val="100000"/>
                    </a:schemeClr>
                  </a:gs>
                </a:gsLst>
                <a:lin ang="16200000" scaled="0"/>
              </a:gradFill>
              <a:ln>
                <a:solidFill>
                  <a:schemeClr val="tx2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0336-466C-B93F-80C1FC9BFFE7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1">
                      <a:tint val="77000"/>
                      <a:tint val="94000"/>
                      <a:satMod val="100000"/>
                      <a:lumMod val="108000"/>
                    </a:schemeClr>
                  </a:gs>
                  <a:gs pos="50000">
                    <a:schemeClr val="accent1">
                      <a:tint val="77000"/>
                      <a:tint val="98000"/>
                      <a:shade val="100000"/>
                      <a:satMod val="100000"/>
                      <a:lumMod val="100000"/>
                    </a:schemeClr>
                  </a:gs>
                  <a:gs pos="100000">
                    <a:schemeClr val="accent1">
                      <a:tint val="77000"/>
                      <a:shade val="72000"/>
                      <a:satMod val="120000"/>
                      <a:lumMod val="100000"/>
                    </a:schemeClr>
                  </a:gs>
                </a:gsLst>
                <a:lin ang="16200000" scaled="0"/>
              </a:gradFill>
              <a:ln>
                <a:solidFill>
                  <a:schemeClr val="tx2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0336-466C-B93F-80C1FC9BFFE7}"/>
              </c:ext>
            </c:extLst>
          </c:dPt>
          <c:dLbls>
            <c:dLbl>
              <c:idx val="0"/>
              <c:layout>
                <c:manualLayout>
                  <c:x val="-0.16048940934298214"/>
                  <c:y val="0.1792370557435224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0336-466C-B93F-80C1FC9BFFE7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0336-466C-B93F-80C1FC9BFFE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Arkusz1!$A$2:$A$3</c:f>
              <c:strCache>
                <c:ptCount val="2"/>
                <c:pt idx="0">
                  <c:v>kobiety</c:v>
                </c:pt>
                <c:pt idx="1">
                  <c:v>mężczyźni</c:v>
                </c:pt>
              </c:strCache>
            </c:strRef>
          </c:cat>
          <c:val>
            <c:numRef>
              <c:f>Arkusz1!$B$2:$B$3</c:f>
              <c:numCache>
                <c:formatCode>0.00%</c:formatCode>
                <c:ptCount val="2"/>
                <c:pt idx="0">
                  <c:v>0.18590000000000001</c:v>
                </c:pt>
                <c:pt idx="1">
                  <c:v>0.81410000000000005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336-466C-B93F-80C1FC9BFFE7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249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1423230206460414"/>
          <c:y val="9.0096618048957369E-2"/>
          <c:w val="0.78209317378634746"/>
          <c:h val="0.71111971576422128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solidFill>
                  <a:sysClr val="windowText" lastClr="000000"/>
                </a:solidFill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  <a:contourClr>
                  <a:sysClr val="windowText" lastClr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F392-4579-84B8-D340A8C000EE}"/>
              </c:ext>
            </c:extLst>
          </c:dPt>
          <c:dPt>
            <c:idx val="1"/>
            <c:bubble3D val="0"/>
            <c:spPr>
              <a:solidFill>
                <a:srgbClr val="1F497D">
                  <a:lumMod val="75000"/>
                </a:srgb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F392-4579-84B8-D340A8C000EE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F392-4579-84B8-D340A8C000EE}"/>
              </c:ext>
            </c:extLst>
          </c:dPt>
          <c:dPt>
            <c:idx val="3"/>
            <c:bubble3D val="0"/>
            <c:spPr>
              <a:solidFill>
                <a:sysClr val="window" lastClr="FFFFFF">
                  <a:lumMod val="65000"/>
                </a:sys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F392-4579-84B8-D340A8C000E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F392-4579-84B8-D340A8C000E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B-F392-4579-84B8-D340A8C000EE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D-F392-4579-84B8-D340A8C000EE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F-F392-4579-84B8-D340A8C000EE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1-F392-4579-84B8-D340A8C000EE}"/>
              </c:ext>
            </c:extLst>
          </c:dPt>
          <c:dLbls>
            <c:dLbl>
              <c:idx val="0"/>
              <c:layout>
                <c:manualLayout>
                  <c:x val="0.3322031668684971"/>
                  <c:y val="0.1019536659864000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AB907C0-7936-4EA9-8202-93E99E1F311B}" type="CATEGORYNAME">
                      <a:rPr lang="en-US" smtClean="0"/>
                      <a:pPr>
                        <a:defRPr sz="1600"/>
                      </a:pPr>
                      <a:t>[NAZWA KATEGORII]</a:t>
                    </a:fld>
                    <a:r>
                      <a:rPr lang="en-US" baseline="0" dirty="0" smtClean="0"/>
                      <a:t> </a:t>
                    </a:r>
                    <a:fld id="{1DF6F384-6969-4D98-B0B6-2CE4E200FB94}" type="PERCENTAGE">
                      <a:rPr lang="en-US" baseline="0" smtClean="0"/>
                      <a:pPr>
                        <a:defRPr sz="1600"/>
                      </a:pPr>
                      <a:t>[PROCENTOWE]</a:t>
                    </a:fld>
                    <a:endParaRPr lang="en-US" baseline="0" dirty="0" smtClean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6688411940015925"/>
                      <c:h val="0.2015923973053682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F392-4579-84B8-D340A8C000EE}"/>
                </c:ext>
              </c:extLst>
            </c:dLbl>
            <c:dLbl>
              <c:idx val="1"/>
              <c:layout>
                <c:manualLayout>
                  <c:x val="3.91028213616632E-4"/>
                  <c:y val="-6.539773912996343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124DB7A-40E7-47EE-BB2F-13DEB65034ED}" type="CATEGORYNAME">
                      <a:rPr lang="en-US" sz="1600" smtClean="0">
                        <a:solidFill>
                          <a:schemeClr val="tx2"/>
                        </a:solidFill>
                      </a:rPr>
                      <a:pPr>
                        <a:defRPr sz="1600">
                          <a:solidFill>
                            <a:schemeClr val="accent1"/>
                          </a:solidFill>
                        </a:defRPr>
                      </a:pPr>
                      <a:t>[NAZWA KATEGORII]</a:t>
                    </a:fld>
                    <a:r>
                      <a:rPr lang="en-US" sz="1600" dirty="0" smtClean="0">
                        <a:solidFill>
                          <a:schemeClr val="tx2"/>
                        </a:solidFill>
                      </a:rPr>
                      <a:t> </a:t>
                    </a:r>
                    <a:fld id="{58A55F65-4A43-44D6-896E-A35472F3E669}" type="PERCENTAGE">
                      <a:rPr lang="en-US" sz="1600" baseline="0" smtClean="0">
                        <a:solidFill>
                          <a:schemeClr val="tx2"/>
                        </a:solidFill>
                      </a:rPr>
                      <a:pPr>
                        <a:defRPr sz="1600">
                          <a:solidFill>
                            <a:schemeClr val="accent1"/>
                          </a:solidFill>
                        </a:defRPr>
                      </a:pPr>
                      <a:t>[PROCENTOWE]</a:t>
                    </a:fld>
                    <a:endParaRPr lang="en-US" sz="1600" dirty="0" smtClean="0">
                      <a:solidFill>
                        <a:schemeClr val="tx2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340986241064403"/>
                      <c:h val="0.130244760456727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F392-4579-84B8-D340A8C000EE}"/>
                </c:ext>
              </c:extLst>
            </c:dLbl>
            <c:dLbl>
              <c:idx val="2"/>
              <c:layout>
                <c:manualLayout>
                  <c:x val="-6.1873697667938404E-2"/>
                  <c:y val="-0.1095715675672746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ECC6A01-14AB-49F3-B985-B23547DAD722}" type="CATEGORYNAME">
                      <a:rPr lang="en-US" sz="1600" smtClean="0">
                        <a:solidFill>
                          <a:srgbClr val="00B050"/>
                        </a:solidFill>
                      </a:rPr>
                      <a:pPr>
                        <a:defRPr sz="1600">
                          <a:solidFill>
                            <a:schemeClr val="accent1"/>
                          </a:solidFill>
                        </a:defRPr>
                      </a:pPr>
                      <a:t>[NAZWA KATEGORII]</a:t>
                    </a:fld>
                    <a:r>
                      <a:rPr lang="en-US" sz="1600" dirty="0" smtClean="0">
                        <a:solidFill>
                          <a:srgbClr val="00B050"/>
                        </a:solidFill>
                      </a:rPr>
                      <a:t> </a:t>
                    </a:r>
                    <a:fld id="{E4A74D36-2BEA-4131-AD36-FFD37CB850D4}" type="PERCENTAGE">
                      <a:rPr lang="en-US" sz="1600" baseline="0" smtClean="0">
                        <a:solidFill>
                          <a:srgbClr val="00B050"/>
                        </a:solidFill>
                      </a:rPr>
                      <a:pPr>
                        <a:defRPr sz="1600">
                          <a:solidFill>
                            <a:schemeClr val="accent1"/>
                          </a:solidFill>
                        </a:defRPr>
                      </a:pPr>
                      <a:t>[PROCENTOWE]</a:t>
                    </a:fld>
                    <a:endParaRPr lang="en-US" sz="1600" dirty="0" smtClean="0">
                      <a:solidFill>
                        <a:srgbClr val="00B05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5430060213061604"/>
                      <c:h val="0.201592528450591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F392-4579-84B8-D340A8C000EE}"/>
                </c:ext>
              </c:extLst>
            </c:dLbl>
            <c:dLbl>
              <c:idx val="3"/>
              <c:layout>
                <c:manualLayout>
                  <c:x val="-6.3554407030358737E-2"/>
                  <c:y val="-3.687668203364474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7168FCB5-BAC4-4546-939C-FC1D613D8DCE}" type="CATEGORYNAME">
                      <a:rPr lang="en-US" smtClean="0">
                        <a:solidFill>
                          <a:schemeClr val="bg1">
                            <a:lumMod val="50000"/>
                          </a:schemeClr>
                        </a:solidFill>
                      </a:rPr>
                      <a:pPr>
                        <a:defRPr sz="1600">
                          <a:solidFill>
                            <a:schemeClr val="accent1"/>
                          </a:solidFill>
                        </a:defRPr>
                      </a:pPr>
                      <a:t>[NAZWA KATEGORII]</a:t>
                    </a:fld>
                    <a:r>
                      <a:rPr lang="en-US" baseline="0" dirty="0" smtClean="0">
                        <a:solidFill>
                          <a:schemeClr val="bg1">
                            <a:lumMod val="50000"/>
                          </a:schemeClr>
                        </a:solidFill>
                      </a:rPr>
                      <a:t> </a:t>
                    </a:r>
                    <a:fld id="{8C406983-F8FE-4BD6-957F-B3467F573D09}" type="PERCENTAGE">
                      <a:rPr lang="en-US" baseline="0" smtClean="0">
                        <a:solidFill>
                          <a:schemeClr val="bg1">
                            <a:lumMod val="50000"/>
                          </a:schemeClr>
                        </a:solidFill>
                      </a:rPr>
                      <a:pPr>
                        <a:defRPr sz="1600">
                          <a:solidFill>
                            <a:schemeClr val="accent1"/>
                          </a:solidFill>
                        </a:defRPr>
                      </a:pPr>
                      <a:t>[PROCENTOWE]</a:t>
                    </a:fld>
                    <a:endParaRPr lang="en-US" baseline="0" dirty="0" smtClean="0">
                      <a:solidFill>
                        <a:schemeClr val="bg1">
                          <a:lumMod val="50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54260209201790943"/>
                      <c:h val="0.1203231672778224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F392-4579-84B8-D340A8C000EE}"/>
                </c:ext>
              </c:extLst>
            </c:dLbl>
            <c:dLbl>
              <c:idx val="4"/>
              <c:layout>
                <c:manualLayout>
                  <c:x val="2.8698403991510345E-3"/>
                  <c:y val="-3.391819997669206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F392-4579-84B8-D340A8C000EE}"/>
                </c:ext>
              </c:extLst>
            </c:dLbl>
            <c:dLbl>
              <c:idx val="5"/>
              <c:layout>
                <c:manualLayout>
                  <c:x val="-2.7885678684778249E-3"/>
                  <c:y val="-1.643968528862545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3A31AA2-8F03-4606-894D-2C71194B2665}" type="CATEGORYNAME">
                      <a:rPr lang="en-US" smtClean="0"/>
                      <a:pPr>
                        <a:defRPr sz="1600">
                          <a:solidFill>
                            <a:schemeClr val="accent1"/>
                          </a:solidFill>
                        </a:defRPr>
                      </a:pPr>
                      <a:t>[NAZWA KATEGORII]</a:t>
                    </a:fld>
                    <a:r>
                      <a:rPr lang="en-US" dirty="0" smtClean="0"/>
                      <a:t> </a:t>
                    </a:r>
                    <a:fld id="{2405A24A-14B7-4072-AF33-327D5B11391E}" type="PERCENTAGE">
                      <a:rPr lang="en-US" baseline="0" smtClean="0"/>
                      <a:pPr>
                        <a:defRPr sz="1600">
                          <a:solidFill>
                            <a:schemeClr val="accent1"/>
                          </a:solidFill>
                        </a:defRPr>
                      </a:pPr>
                      <a:t>[PROCENTOWE]</a:t>
                    </a:fld>
                    <a:endParaRPr lang="en-US" dirty="0" smtClean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497217894502559"/>
                      <c:h val="0.130244760456727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F392-4579-84B8-D340A8C000EE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D-F392-4579-84B8-D340A8C000EE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F-F392-4579-84B8-D340A8C000EE}"/>
                </c:ext>
              </c:extLst>
            </c:dLbl>
            <c:dLbl>
              <c:idx val="8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600" b="1"/>
                      <a:t>KRYMINALNE
</a:t>
                    </a:r>
                    <a:fld id="{096FAD00-28A4-4005-99FF-919A85125876}" type="PERCENTAGE">
                      <a:rPr lang="en-US" sz="1600" b="1"/>
                      <a:pPr>
                        <a:defRPr sz="1600">
                          <a:solidFill>
                            <a:schemeClr val="accent1"/>
                          </a:solidFill>
                        </a:defRPr>
                      </a:pPr>
                      <a:t>[PROCENTOWE]</a:t>
                    </a:fld>
                    <a:endParaRPr lang="en-US" sz="1600" b="1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1-F392-4579-84B8-D340A8C000E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Arkusz1!$D$7:$I$7</c:f>
              <c:strCache>
                <c:ptCount val="6"/>
                <c:pt idx="0">
                  <c:v>KRYMINALNE</c:v>
                </c:pt>
                <c:pt idx="1">
                  <c:v>GOSPODARCZE</c:v>
                </c:pt>
                <c:pt idx="2">
                  <c:v>KORUPCYJNE</c:v>
                </c:pt>
                <c:pt idx="3">
                  <c:v>CYBERPRZESTĘPCZOŚĆ</c:v>
                </c:pt>
                <c:pt idx="4">
                  <c:v>DROGOWE</c:v>
                </c:pt>
                <c:pt idx="5">
                  <c:v>INNE</c:v>
                </c:pt>
              </c:strCache>
            </c:strRef>
          </c:cat>
          <c:val>
            <c:numRef>
              <c:f>Arkusz1!$D$8:$I$8</c:f>
              <c:numCache>
                <c:formatCode>0</c:formatCode>
                <c:ptCount val="6"/>
                <c:pt idx="0">
                  <c:v>22604</c:v>
                </c:pt>
                <c:pt idx="1">
                  <c:v>4023</c:v>
                </c:pt>
                <c:pt idx="2">
                  <c:v>500</c:v>
                </c:pt>
                <c:pt idx="3">
                  <c:v>2616</c:v>
                </c:pt>
                <c:pt idx="4">
                  <c:v>3421</c:v>
                </c:pt>
                <c:pt idx="5">
                  <c:v>3856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F392-4579-84B8-D340A8C000EE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44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6482447506561679"/>
          <c:y val="0.2405833761374184"/>
          <c:w val="0.4929307742782153"/>
          <c:h val="0.44781966492863856"/>
        </c:manualLayout>
      </c:layout>
      <c:pie3DChart>
        <c:varyColors val="1"/>
        <c:ser>
          <c:idx val="0"/>
          <c:order val="0"/>
          <c:tx>
            <c:strRef>
              <c:f>'Arkusz2 (2)'!$A$2</c:f>
              <c:strCache>
                <c:ptCount val="1"/>
                <c:pt idx="0">
                  <c:v>woj. kujawsko-pomorskie 17 x 7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0-2D55-4055-B57E-FF6972B860B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2D55-4055-B57E-FF6972B860B4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4-2D55-4055-B57E-FF6972B860B4}"/>
              </c:ext>
            </c:extLst>
          </c:dPt>
          <c:dPt>
            <c:idx val="3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2D55-4055-B57E-FF6972B860B4}"/>
              </c:ext>
            </c:extLst>
          </c:dPt>
          <c:dPt>
            <c:idx val="4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6-2D55-4055-B57E-FF6972B860B4}"/>
              </c:ext>
            </c:extLst>
          </c:dPt>
          <c:dLbls>
            <c:dLbl>
              <c:idx val="0"/>
              <c:layout>
                <c:manualLayout>
                  <c:x val="-3.9927464721132067E-2"/>
                  <c:y val="-0.2005065862370860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4A556AD-3FB7-439B-9E5A-A1044FBC6B35}" type="CATEGORYNAME">
                      <a:rPr lang="en-US" sz="1800" dirty="0"/>
                      <a:pPr>
                        <a:defRPr sz="1600" b="1" i="0" u="none" strike="noStrike" kern="1200" spc="0" baseline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[NAZWA KATEGORII]</a:t>
                    </a:fld>
                    <a:r>
                      <a:rPr lang="en-US" sz="1800" baseline="0" dirty="0"/>
                      <a:t>
</a:t>
                    </a:r>
                    <a:fld id="{EEEDD75A-F4DB-41B6-965D-8F09C445B47F}" type="PERCENTAGE">
                      <a:rPr lang="en-US" sz="1800" baseline="0" dirty="0"/>
                      <a:pPr>
                        <a:defRPr sz="1600" b="1" i="0" u="none" strike="noStrike" kern="1200" spc="0" baseline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[PROCENTOWE]</a:t>
                    </a:fld>
                    <a:endParaRPr lang="en-US" sz="1800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029049300601185"/>
                      <c:h val="0.2030622325676661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2D55-4055-B57E-FF6972B860B4}"/>
                </c:ext>
              </c:extLst>
            </c:dLbl>
            <c:dLbl>
              <c:idx val="1"/>
              <c:layout>
                <c:manualLayout>
                  <c:x val="-6.950108222708086E-2"/>
                  <c:y val="-0.1832540484933698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2D55-4055-B57E-FF6972B860B4}"/>
                </c:ext>
              </c:extLst>
            </c:dLbl>
            <c:dLbl>
              <c:idx val="2"/>
              <c:layout>
                <c:manualLayout>
                  <c:x val="6.3079980055171528E-2"/>
                  <c:y val="-0.16635301799578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926824034844038"/>
                      <c:h val="0.2709778215482797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2D55-4055-B57E-FF6972B860B4}"/>
                </c:ext>
              </c:extLst>
            </c:dLbl>
            <c:dLbl>
              <c:idx val="3"/>
              <c:layout>
                <c:manualLayout>
                  <c:x val="3.4564816559870537E-2"/>
                  <c:y val="9.721331369307449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88" b="1" i="0" u="none" strike="noStrike" kern="1200" spc="0" baseline="0">
                        <a:solidFill>
                          <a:schemeClr val="accent6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CD7A4AA-F37A-4DE9-BA4F-6AB1AB34D4D2}" type="CATEGORYNAME">
                      <a:rPr lang="pl-PL" sz="1800"/>
                      <a:pPr>
                        <a:defRPr sz="1088" b="1" i="0" u="none" strike="noStrike" kern="1200" spc="0" baseline="0">
                          <a:solidFill>
                            <a:schemeClr val="accent6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[NAZWA KATEGORII]</a:t>
                    </a:fld>
                    <a:r>
                      <a:rPr lang="pl-PL" sz="1800" baseline="0" dirty="0"/>
                      <a:t>
</a:t>
                    </a:r>
                    <a:fld id="{42F40835-047C-434B-A72A-1490A4D65F07}" type="PERCENTAGE">
                      <a:rPr lang="pl-PL" sz="1800" baseline="0"/>
                      <a:pPr>
                        <a:defRPr sz="1088" b="1" i="0" u="none" strike="noStrike" kern="1200" spc="0" baseline="0">
                          <a:solidFill>
                            <a:schemeClr val="accent6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[PROCENTOWE]</a:t>
                    </a:fld>
                    <a:endParaRPr lang="pl-PL" sz="1800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2D55-4055-B57E-FF6972B860B4}"/>
                </c:ext>
              </c:extLst>
            </c:dLbl>
            <c:dLbl>
              <c:idx val="4"/>
              <c:layout>
                <c:manualLayout>
                  <c:x val="-0.14025145770656247"/>
                  <c:y val="0.1996713233997565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2D55-4055-B57E-FF6972B860B4}"/>
                </c:ext>
              </c:extLst>
            </c:dLbl>
            <c:dLbl>
              <c:idx val="7"/>
              <c:layout>
                <c:manualLayout>
                  <c:x val="0.13472222222222222"/>
                  <c:y val="-0.1932191732906675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88" b="1" i="0" u="none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D55-4055-B57E-FF6972B860B4}"/>
                </c:ext>
              </c:extLst>
            </c:dLbl>
            <c:dLbl>
              <c:idx val="8"/>
              <c:layout>
                <c:manualLayout>
                  <c:x val="0.23194444444444445"/>
                  <c:y val="-0.1437826683120562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88" b="1" i="0" u="none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D55-4055-B57E-FF6972B860B4}"/>
                </c:ext>
              </c:extLst>
            </c:dLbl>
            <c:dLbl>
              <c:idx val="9"/>
              <c:layout>
                <c:manualLayout>
                  <c:x val="0.16527777777777777"/>
                  <c:y val="-3.805307752836743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88" b="1" i="0" u="none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D55-4055-B57E-FF6972B860B4}"/>
                </c:ext>
              </c:extLst>
            </c:dLbl>
            <c:dLbl>
              <c:idx val="10"/>
              <c:layout>
                <c:manualLayout>
                  <c:x val="8.6111111111111013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88" b="1" i="0" u="none" strike="noStrike" kern="1200" spc="0" baseline="0">
                      <a:solidFill>
                        <a:schemeClr val="accent5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2D55-4055-B57E-FF6972B860B4}"/>
                </c:ext>
              </c:extLst>
            </c:dLbl>
            <c:dLbl>
              <c:idx val="11"/>
              <c:layout>
                <c:manualLayout>
                  <c:x val="2.5701334208223871E-2"/>
                  <c:y val="-6.040044256878611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88" b="1" i="0" u="none" strike="noStrike" kern="1200" spc="0" baseline="0">
                      <a:solidFill>
                        <a:schemeClr val="accent6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D55-4055-B57E-FF6972B860B4}"/>
                </c:ext>
              </c:extLst>
            </c:dLbl>
            <c:dLbl>
              <c:idx val="12"/>
              <c:layout>
                <c:manualLayout>
                  <c:x val="4.2141335328522926E-2"/>
                  <c:y val="6.764849567704045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88" b="1" i="0" u="none" strike="noStrike" kern="1200" spc="0" baseline="0">
                      <a:solidFill>
                        <a:schemeClr val="accent1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2D55-4055-B57E-FF6972B860B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88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8633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'Arkusz2 (2)'!$B$1:$F$1</c:f>
              <c:strCache>
                <c:ptCount val="5"/>
                <c:pt idx="0">
                  <c:v>KRADZIEŻ CUDZEJ RZECZY</c:v>
                </c:pt>
                <c:pt idx="1">
                  <c:v>KRADZIEŻ Z WŁAMANIEM</c:v>
                </c:pt>
                <c:pt idx="2">
                  <c:v>ROZBÓJ, KRADZIEŻ I WYMUSZENIE ROZBÓJNICZE</c:v>
                </c:pt>
                <c:pt idx="3">
                  <c:v>KRADZIEŻ SAMOCHODU I POPRZEZ WŁAMANIE</c:v>
                </c:pt>
                <c:pt idx="4">
                  <c:v>BÓJKA I POBICIE</c:v>
                </c:pt>
              </c:strCache>
            </c:strRef>
          </c:cat>
          <c:val>
            <c:numRef>
              <c:f>'Arkusz2 (2)'!$B$2:$F$2</c:f>
              <c:numCache>
                <c:formatCode>General</c:formatCode>
                <c:ptCount val="5"/>
                <c:pt idx="0">
                  <c:v>4482</c:v>
                </c:pt>
                <c:pt idx="1">
                  <c:v>2515</c:v>
                </c:pt>
                <c:pt idx="2">
                  <c:v>251</c:v>
                </c:pt>
                <c:pt idx="3">
                  <c:v>155</c:v>
                </c:pt>
                <c:pt idx="4">
                  <c:v>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2D55-4055-B57E-FF6972B860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3021">
          <a:noFill/>
        </a:ln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ilość postępowań wszczętych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Arkusz1!$B$2:$B$7</c:f>
              <c:numCache>
                <c:formatCode>0</c:formatCode>
                <c:ptCount val="6"/>
                <c:pt idx="0">
                  <c:v>295</c:v>
                </c:pt>
                <c:pt idx="1">
                  <c:v>191</c:v>
                </c:pt>
                <c:pt idx="2">
                  <c:v>180</c:v>
                </c:pt>
                <c:pt idx="3">
                  <c:v>144</c:v>
                </c:pt>
                <c:pt idx="4">
                  <c:v>137</c:v>
                </c:pt>
                <c:pt idx="5">
                  <c:v>155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579-447B-B372-50911A4F1466}"/>
            </c:ext>
          </c:extLst>
        </c:ser>
        <c:ser>
          <c:idx val="1"/>
          <c:order val="1"/>
          <c:tx>
            <c:strRef>
              <c:f>Arkusz1!$D$1</c:f>
              <c:strCache>
                <c:ptCount val="1"/>
                <c:pt idx="0">
                  <c:v>%wykrywalności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/>
                      <a:t>16,35%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B579-447B-B372-50911A4F1466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45,07%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B579-447B-B372-50911A4F1466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53,52%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B579-447B-B372-50911A4F1466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44,85%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B579-447B-B372-50911A4F1466}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/>
                      <a:t>40,63%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B579-447B-B372-50911A4F1466}"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/>
                      <a:t>43,21%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B579-447B-B372-50911A4F146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Arkusz1!$D$2:$D$7</c:f>
              <c:numCache>
                <c:formatCode>General</c:formatCode>
                <c:ptCount val="6"/>
                <c:pt idx="0">
                  <c:v>49.050000000000004</c:v>
                </c:pt>
                <c:pt idx="1">
                  <c:v>135.21</c:v>
                </c:pt>
                <c:pt idx="2">
                  <c:v>160.56</c:v>
                </c:pt>
                <c:pt idx="3">
                  <c:v>134.55000000000001</c:v>
                </c:pt>
                <c:pt idx="4">
                  <c:v>121.89000000000001</c:v>
                </c:pt>
                <c:pt idx="5">
                  <c:v>129.63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B579-447B-B372-50911A4F146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7"/>
        <c:overlap val="-30"/>
        <c:axId val="997458912"/>
        <c:axId val="1002261888"/>
      </c:barChart>
      <c:catAx>
        <c:axId val="997458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002261888"/>
        <c:crosses val="autoZero"/>
        <c:auto val="1"/>
        <c:lblAlgn val="ctr"/>
        <c:lblOffset val="100"/>
        <c:noMultiLvlLbl val="0"/>
      </c:catAx>
      <c:valAx>
        <c:axId val="10022618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9974589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>
                <a:solidFill>
                  <a:schemeClr val="tx1"/>
                </a:solidFill>
              </a:rPr>
              <a:t>P</a:t>
            </a:r>
            <a:r>
              <a:rPr lang="pl-PL" b="1">
                <a:solidFill>
                  <a:schemeClr val="tx1"/>
                </a:solidFill>
              </a:rPr>
              <a:t>OLSKA</a:t>
            </a:r>
            <a:r>
              <a:rPr lang="pl-PL" b="1" baseline="0">
                <a:solidFill>
                  <a:schemeClr val="tx1"/>
                </a:solidFill>
              </a:rPr>
              <a:t> - pełny katalog przestępstw</a:t>
            </a:r>
            <a:r>
              <a:rPr lang="pl-PL" baseline="0">
                <a:solidFill>
                  <a:schemeClr val="tx1"/>
                </a:solidFill>
              </a:rPr>
              <a:t>, </a:t>
            </a:r>
            <a:r>
              <a:rPr lang="pl-PL" sz="1200" baseline="0">
                <a:solidFill>
                  <a:schemeClr val="tx1"/>
                </a:solidFill>
              </a:rPr>
              <a:t>dane za okres od 1 stycznia 2025 do 31 grudnia 2025</a:t>
            </a:r>
            <a:endParaRPr lang="en-US" sz="1200">
              <a:solidFill>
                <a:schemeClr val="tx1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9FF3-4749-8C89-0DA86171C14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9FF3-4749-8C89-0DA86171C14D}"/>
              </c:ext>
            </c:extLst>
          </c:dPt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9FF3-4749-8C89-0DA86171C14D}"/>
                </c:ext>
              </c:extLst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9FF3-4749-8C89-0DA86171C14D}"/>
                </c:ext>
              </c:extLst>
            </c:dLbl>
            <c:numFmt formatCode="General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Arkusz1!$E$4:$F$4</c:f>
              <c:strCache>
                <c:ptCount val="2"/>
                <c:pt idx="0">
                  <c:v>ilość przestępstw popełnionych przez Polaków</c:v>
                </c:pt>
                <c:pt idx="1">
                  <c:v>Ilość przestępstw popełnionych przez przestępstwa cudzoziemców</c:v>
                </c:pt>
              </c:strCache>
            </c:strRef>
          </c:cat>
          <c:val>
            <c:numRef>
              <c:f>Arkusz1!$E$5:$F$5</c:f>
              <c:numCache>
                <c:formatCode>General</c:formatCode>
                <c:ptCount val="2"/>
                <c:pt idx="0">
                  <c:v>772060</c:v>
                </c:pt>
                <c:pt idx="1">
                  <c:v>28386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FF3-4749-8C89-0DA86171C1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1277944100506327E-2"/>
          <c:y val="0.81861395630227463"/>
          <c:w val="0.91619697574253411"/>
          <c:h val="0.1632506522909973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b="1" dirty="0">
                <a:solidFill>
                  <a:schemeClr val="tx1"/>
                </a:solidFill>
              </a:rPr>
              <a:t>Woj. kujawsko-pomorskie  - pełny katalog przestępstw</a:t>
            </a:r>
            <a:r>
              <a:rPr lang="pl-PL" dirty="0">
                <a:solidFill>
                  <a:schemeClr val="tx1"/>
                </a:solidFill>
              </a:rPr>
              <a:t>, </a:t>
            </a:r>
            <a:r>
              <a:rPr lang="pl-PL" sz="1200" dirty="0"/>
              <a:t>dane za okres od</a:t>
            </a:r>
            <a:r>
              <a:rPr lang="pl-PL" sz="1200" baseline="0" dirty="0"/>
              <a:t> 1 stycznia 2025 do 31 grudnia 2025</a:t>
            </a:r>
            <a:endParaRPr lang="pl-PL" sz="1200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C11D-4A04-9231-FC81DCE469D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C11D-4A04-9231-FC81DCE469D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Arkusz1!$E$12:$F$12</c:f>
              <c:strCache>
                <c:ptCount val="2"/>
                <c:pt idx="0">
                  <c:v>ilość przestępstw popełnionych przez Polaków</c:v>
                </c:pt>
                <c:pt idx="1">
                  <c:v>Ilość przestępstw popełnionych przez przestępstwa cudzoziemców</c:v>
                </c:pt>
              </c:strCache>
            </c:strRef>
          </c:cat>
          <c:val>
            <c:numRef>
              <c:f>Arkusz1!$E$13:$F$13</c:f>
              <c:numCache>
                <c:formatCode>General</c:formatCode>
                <c:ptCount val="2"/>
                <c:pt idx="0">
                  <c:v>36595</c:v>
                </c:pt>
                <c:pt idx="1">
                  <c:v>585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11D-4A04-9231-FC81DCE469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7.902038560969353E-2"/>
          <c:y val="1.7180992165043929E-2"/>
          <c:w val="0.9009294890770233"/>
          <c:h val="0.8101204184226147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Arkusz1!$C$28</c:f>
              <c:strCache>
                <c:ptCount val="1"/>
                <c:pt idx="0">
                  <c:v>Ilość samobójstw zakończonych zgonem</c:v>
                </c:pt>
              </c:strCache>
            </c:strRef>
          </c:tx>
          <c:spPr>
            <a:solidFill>
              <a:schemeClr val="accent1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Arkusz1!$B$29:$B$34</c:f>
              <c:numCache>
                <c:formatCode>0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Arkusz1!$C$29:$C$34</c:f>
              <c:numCache>
                <c:formatCode>0</c:formatCode>
                <c:ptCount val="6"/>
                <c:pt idx="0">
                  <c:v>255</c:v>
                </c:pt>
                <c:pt idx="1">
                  <c:v>278</c:v>
                </c:pt>
                <c:pt idx="2">
                  <c:v>274</c:v>
                </c:pt>
                <c:pt idx="3">
                  <c:v>271</c:v>
                </c:pt>
                <c:pt idx="4">
                  <c:v>261</c:v>
                </c:pt>
                <c:pt idx="5">
                  <c:v>238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415-4E41-880C-14D77D107C65}"/>
            </c:ext>
          </c:extLst>
        </c:ser>
        <c:ser>
          <c:idx val="1"/>
          <c:order val="1"/>
          <c:tx>
            <c:strRef>
              <c:f>Arkusz1!$D$28</c:f>
              <c:strCache>
                <c:ptCount val="1"/>
                <c:pt idx="0">
                  <c:v>ilość prób samobójczych</c:v>
                </c:pt>
              </c:strCache>
            </c:strRef>
          </c:tx>
          <c:spPr>
            <a:solidFill>
              <a:schemeClr val="accent1">
                <a:tint val="77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fixedVal"/>
            <c:noEndCap val="0"/>
            <c:val val="0.1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Arkusz1!$B$29:$B$34</c:f>
              <c:numCache>
                <c:formatCode>0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Arkusz1!$D$29:$D$34</c:f>
              <c:numCache>
                <c:formatCode>0</c:formatCode>
                <c:ptCount val="6"/>
                <c:pt idx="0">
                  <c:v>141</c:v>
                </c:pt>
                <c:pt idx="1">
                  <c:v>170</c:v>
                </c:pt>
                <c:pt idx="2">
                  <c:v>236</c:v>
                </c:pt>
                <c:pt idx="3">
                  <c:v>266</c:v>
                </c:pt>
                <c:pt idx="4">
                  <c:v>281</c:v>
                </c:pt>
                <c:pt idx="5">
                  <c:v>329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415-4E41-880C-14D77D107C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5"/>
        <c:overlap val="100"/>
        <c:axId val="749426960"/>
        <c:axId val="1002171632"/>
      </c:barChart>
      <c:catAx>
        <c:axId val="749426960"/>
        <c:scaling>
          <c:orientation val="minMax"/>
        </c:scaling>
        <c:delete val="0"/>
        <c:axPos val="b"/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002171632"/>
        <c:crosses val="autoZero"/>
        <c:auto val="1"/>
        <c:lblAlgn val="ctr"/>
        <c:lblOffset val="100"/>
        <c:noMultiLvlLbl val="0"/>
      </c:catAx>
      <c:valAx>
        <c:axId val="10021716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7494269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skargi i wnioski KWP Bydgoszcz</c:v>
                </c:pt>
              </c:strCache>
            </c:strRef>
          </c:tx>
          <c:spPr>
            <a:ln w="20102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accent1">
                  <a:shade val="76000"/>
                </a:schemeClr>
              </a:solidFill>
              <a:ln w="20102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75CD-478A-9986-5283AB736304}"/>
              </c:ext>
            </c:extLst>
          </c:dPt>
          <c:dPt>
            <c:idx val="1"/>
            <c:bubble3D val="0"/>
            <c:spPr>
              <a:solidFill>
                <a:schemeClr val="accent1">
                  <a:tint val="77000"/>
                </a:schemeClr>
              </a:solidFill>
              <a:ln w="20102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5CD-478A-9986-5283AB73630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9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8615" cap="flat" cmpd="sng" algn="ctr">
                  <a:solidFill>
                    <a:schemeClr val="tx1">
                      <a:shade val="95000"/>
                      <a:satMod val="105000"/>
                    </a:schemeClr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Arkusz1!$A$2:$A$3</c:f>
              <c:strCache>
                <c:ptCount val="2"/>
                <c:pt idx="0">
                  <c:v>2024 r.</c:v>
                </c:pt>
                <c:pt idx="1">
                  <c:v>2025 r.</c:v>
                </c:pt>
              </c:strCache>
            </c:strRef>
          </c:cat>
          <c:val>
            <c:numRef>
              <c:f>Arkusz1!$B$2:$B$3</c:f>
              <c:numCache>
                <c:formatCode>General</c:formatCode>
                <c:ptCount val="2"/>
                <c:pt idx="0">
                  <c:v>335</c:v>
                </c:pt>
                <c:pt idx="1">
                  <c:v>450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5CD-478A-9986-5283AB7363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2974">
          <a:noFill/>
        </a:ln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9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9"/>
      </a:pPr>
      <a:endParaRPr lang="pl-PL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informacje pozaskargowe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</c:spPr>
            <c:extLst>
              <c:ext xmlns:c16="http://schemas.microsoft.com/office/drawing/2014/chart" uri="{C3380CC4-5D6E-409C-BE32-E72D297353CC}">
                <c16:uniqueId val="{00000001-DD4D-45B8-9E6C-2F17EEFE637C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</c:spPr>
            <c:extLst>
              <c:ext xmlns:c16="http://schemas.microsoft.com/office/drawing/2014/chart" uri="{C3380CC4-5D6E-409C-BE32-E72D297353CC}">
                <c16:uniqueId val="{00000003-DD4D-45B8-9E6C-2F17EEFE637C}"/>
              </c:ext>
            </c:extLst>
          </c:dPt>
          <c:cat>
            <c:strRef>
              <c:f>Arkusz1!$A$2:$A$3</c:f>
              <c:strCache>
                <c:ptCount val="2"/>
                <c:pt idx="0">
                  <c:v>2024 r.</c:v>
                </c:pt>
                <c:pt idx="1">
                  <c:v>2025 r.</c:v>
                </c:pt>
              </c:strCache>
            </c:strRef>
          </c:cat>
          <c:val>
            <c:numRef>
              <c:f>Arkusz1!$B$2:$B$3</c:f>
              <c:numCache>
                <c:formatCode>General</c:formatCode>
                <c:ptCount val="2"/>
                <c:pt idx="0">
                  <c:v>79</c:v>
                </c:pt>
                <c:pt idx="1">
                  <c:v>120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D4D-45B8-9E6C-2F17EEFE63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93189928"/>
        <c:axId val="393191496"/>
      </c:barChart>
      <c:catAx>
        <c:axId val="3931899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0">
                <a:solidFill>
                  <a:schemeClr val="tx2"/>
                </a:solidFill>
              </a:defRPr>
            </a:pPr>
            <a:endParaRPr lang="pl-PL"/>
          </a:p>
        </c:txPr>
        <c:crossAx val="393191496"/>
        <c:crosses val="autoZero"/>
        <c:auto val="1"/>
        <c:lblAlgn val="ctr"/>
        <c:lblOffset val="100"/>
        <c:noMultiLvlLbl val="0"/>
      </c:catAx>
      <c:valAx>
        <c:axId val="39319149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39318992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9264095783093575E-2"/>
          <c:y val="5.4742460317460398E-2"/>
          <c:w val="0.96163993256012814"/>
          <c:h val="0.7449654761904777"/>
        </c:manualLayout>
      </c:layout>
      <c:lineChart>
        <c:grouping val="standar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wypadki</c:v>
                </c:pt>
              </c:strCache>
            </c:strRef>
          </c:tx>
          <c:spPr>
            <a:ln w="22217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4"/>
            <c:spPr>
              <a:solidFill>
                <a:schemeClr val="accent1"/>
              </a:solidFill>
              <a:ln w="9521">
                <a:solidFill>
                  <a:schemeClr val="accent1"/>
                </a:solidFill>
                <a:round/>
              </a:ln>
              <a:effectLst/>
            </c:spPr>
          </c:marker>
          <c:dLbls>
            <c:dLbl>
              <c:idx val="0"/>
              <c:layout>
                <c:manualLayout>
                  <c:x val="-3.4559156378600832E-2"/>
                  <c:y val="5.008809523809536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D4D0-449E-ACB8-1B8DF68C1E6D}"/>
                </c:ext>
              </c:extLst>
            </c:dLbl>
            <c:dLbl>
              <c:idx val="1"/>
              <c:layout>
                <c:manualLayout>
                  <c:x val="-3.0325823045267479E-2"/>
                  <c:y val="4.783293650793664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D4D0-449E-ACB8-1B8DF68C1E6D}"/>
                </c:ext>
              </c:extLst>
            </c:dLbl>
            <c:dLbl>
              <c:idx val="2"/>
              <c:layout>
                <c:manualLayout>
                  <c:x val="-3.0325823045267541E-2"/>
                  <c:y val="4.02734126984126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D4D0-449E-ACB8-1B8DF68C1E6D}"/>
                </c:ext>
              </c:extLst>
            </c:dLbl>
            <c:dLbl>
              <c:idx val="3"/>
              <c:layout>
                <c:manualLayout>
                  <c:x val="-2.9019238683127675E-2"/>
                  <c:y val="4.027341269841260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D4D0-449E-ACB8-1B8DF68C1E6D}"/>
                </c:ext>
              </c:extLst>
            </c:dLbl>
            <c:dLbl>
              <c:idx val="4"/>
              <c:layout>
                <c:manualLayout>
                  <c:x val="-2.4704218106995961E-2"/>
                  <c:y val="2.767420634920638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D4D0-449E-ACB8-1B8DF68C1E6D}"/>
                </c:ext>
              </c:extLst>
            </c:dLbl>
            <c:dLbl>
              <c:idx val="5"/>
              <c:layout>
                <c:manualLayout>
                  <c:x val="-2.4704218106995891E-2"/>
                  <c:y val="4.02734126984126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D4D0-449E-ACB8-1B8DF68C1E6D}"/>
                </c:ext>
              </c:extLst>
            </c:dLbl>
            <c:dLbl>
              <c:idx val="6"/>
              <c:layout>
                <c:manualLayout>
                  <c:x val="-2.4704218106995891E-2"/>
                  <c:y val="3.019404761904765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D4D0-449E-ACB8-1B8DF68C1E6D}"/>
                </c:ext>
              </c:extLst>
            </c:dLbl>
            <c:dLbl>
              <c:idx val="7"/>
              <c:layout>
                <c:manualLayout>
                  <c:x val="-2.4704218106995891E-2"/>
                  <c:y val="3.019404761904765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D4D0-449E-ACB8-1B8DF68C1E6D}"/>
                </c:ext>
              </c:extLst>
            </c:dLbl>
            <c:dLbl>
              <c:idx val="8"/>
              <c:layout>
                <c:manualLayout>
                  <c:x val="-2.4704218106995891E-2"/>
                  <c:y val="3.523373015873020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D4D0-449E-ACB8-1B8DF68C1E6D}"/>
                </c:ext>
              </c:extLst>
            </c:dLbl>
            <c:dLbl>
              <c:idx val="9"/>
              <c:layout>
                <c:manualLayout>
                  <c:x val="-2.4704218106995891E-2"/>
                  <c:y val="3.77535714285714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D4D0-449E-ACB8-1B8DF68C1E6D}"/>
                </c:ext>
              </c:extLst>
            </c:dLbl>
            <c:dLbl>
              <c:idx val="10"/>
              <c:layout>
                <c:manualLayout>
                  <c:x val="-2.6010802469135851E-2"/>
                  <c:y val="3.77535714285714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D4D0-449E-ACB8-1B8DF68C1E6D}"/>
                </c:ext>
              </c:extLst>
            </c:dLbl>
            <c:dLbl>
              <c:idx val="11"/>
              <c:layout>
                <c:manualLayout>
                  <c:x val="-2.4139023438396731E-2"/>
                  <c:y val="5.716031822729161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D4D0-449E-ACB8-1B8DF68C1E6D}"/>
                </c:ext>
              </c:extLst>
            </c:dLbl>
            <c:dLbl>
              <c:idx val="12"/>
              <c:layout>
                <c:manualLayout>
                  <c:x val="-2.0544294208122049E-2"/>
                  <c:y val="5.688864086457639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D4D0-449E-ACB8-1B8DF68C1E6D}"/>
                </c:ext>
              </c:extLst>
            </c:dLbl>
            <c:spPr>
              <a:noFill/>
              <a:ln w="25390">
                <a:noFill/>
              </a:ln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Arkusz1!$A$2:$A$14</c:f>
              <c:numCache>
                <c:formatCode>General</c:formatCode>
                <c:ptCount val="13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  <c:pt idx="10">
                  <c:v>2023</c:v>
                </c:pt>
                <c:pt idx="11">
                  <c:v>2024</c:v>
                </c:pt>
                <c:pt idx="12">
                  <c:v>2025</c:v>
                </c:pt>
              </c:numCache>
            </c:numRef>
          </c:cat>
          <c:val>
            <c:numRef>
              <c:f>Arkusz1!$B$2:$B$14</c:f>
              <c:numCache>
                <c:formatCode>General</c:formatCode>
                <c:ptCount val="13"/>
                <c:pt idx="0">
                  <c:v>1188</c:v>
                </c:pt>
                <c:pt idx="1">
                  <c:v>1046</c:v>
                </c:pt>
                <c:pt idx="2">
                  <c:v>1022</c:v>
                </c:pt>
                <c:pt idx="3">
                  <c:v>1021</c:v>
                </c:pt>
                <c:pt idx="4">
                  <c:v>950</c:v>
                </c:pt>
                <c:pt idx="5">
                  <c:v>967</c:v>
                </c:pt>
                <c:pt idx="6">
                  <c:v>948</c:v>
                </c:pt>
                <c:pt idx="7">
                  <c:v>834</c:v>
                </c:pt>
                <c:pt idx="8">
                  <c:v>800</c:v>
                </c:pt>
                <c:pt idx="9">
                  <c:v>760</c:v>
                </c:pt>
                <c:pt idx="10">
                  <c:v>792</c:v>
                </c:pt>
                <c:pt idx="11">
                  <c:v>789</c:v>
                </c:pt>
                <c:pt idx="12">
                  <c:v>792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D4D0-449E-ACB8-1B8DF68C1E6D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ofiary śmiertelne</c:v>
                </c:pt>
              </c:strCache>
            </c:strRef>
          </c:tx>
          <c:spPr>
            <a:ln w="12694">
              <a:solidFill>
                <a:srgbClr val="FF0000"/>
              </a:solidFill>
              <a:prstDash val="solid"/>
            </a:ln>
          </c:spPr>
          <c:marker>
            <c:symbol val="square"/>
            <c:size val="4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dLbls>
            <c:spPr>
              <a:noFill/>
              <a:ln w="25390">
                <a:noFill/>
              </a:ln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Arkusz1!$A$2:$A$14</c:f>
              <c:numCache>
                <c:formatCode>General</c:formatCode>
                <c:ptCount val="13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  <c:pt idx="10">
                  <c:v>2023</c:v>
                </c:pt>
                <c:pt idx="11">
                  <c:v>2024</c:v>
                </c:pt>
                <c:pt idx="12">
                  <c:v>2025</c:v>
                </c:pt>
              </c:numCache>
            </c:numRef>
          </c:cat>
          <c:val>
            <c:numRef>
              <c:f>Arkusz1!$C$2:$C$14</c:f>
              <c:numCache>
                <c:formatCode>General</c:formatCode>
                <c:ptCount val="13"/>
                <c:pt idx="0">
                  <c:v>179</c:v>
                </c:pt>
                <c:pt idx="1">
                  <c:v>179</c:v>
                </c:pt>
                <c:pt idx="2">
                  <c:v>154</c:v>
                </c:pt>
                <c:pt idx="3">
                  <c:v>178</c:v>
                </c:pt>
                <c:pt idx="4">
                  <c:v>151</c:v>
                </c:pt>
                <c:pt idx="5">
                  <c:v>172</c:v>
                </c:pt>
                <c:pt idx="6">
                  <c:v>211</c:v>
                </c:pt>
                <c:pt idx="7">
                  <c:v>133</c:v>
                </c:pt>
                <c:pt idx="8">
                  <c:v>122</c:v>
                </c:pt>
                <c:pt idx="9">
                  <c:v>103</c:v>
                </c:pt>
                <c:pt idx="10">
                  <c:v>108</c:v>
                </c:pt>
                <c:pt idx="11">
                  <c:v>124</c:v>
                </c:pt>
                <c:pt idx="12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E-D4D0-449E-ACB8-1B8DF68C1E6D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ranni</c:v>
                </c:pt>
              </c:strCache>
            </c:strRef>
          </c:tx>
          <c:spPr>
            <a:ln w="22217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4"/>
            <c:spPr>
              <a:solidFill>
                <a:schemeClr val="accent3"/>
              </a:solidFill>
              <a:ln w="9521">
                <a:solidFill>
                  <a:schemeClr val="accent3"/>
                </a:solidFill>
                <a:round/>
              </a:ln>
              <a:effectLst/>
            </c:spPr>
          </c:marker>
          <c:dLbls>
            <c:spPr>
              <a:noFill/>
              <a:ln w="25390">
                <a:noFill/>
              </a:ln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Arkusz1!$A$2:$A$14</c:f>
              <c:numCache>
                <c:formatCode>General</c:formatCode>
                <c:ptCount val="13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  <c:pt idx="10">
                  <c:v>2023</c:v>
                </c:pt>
                <c:pt idx="11">
                  <c:v>2024</c:v>
                </c:pt>
                <c:pt idx="12">
                  <c:v>2025</c:v>
                </c:pt>
              </c:numCache>
            </c:numRef>
          </c:cat>
          <c:val>
            <c:numRef>
              <c:f>Arkusz1!$D$2:$D$14</c:f>
              <c:numCache>
                <c:formatCode>General</c:formatCode>
                <c:ptCount val="13"/>
                <c:pt idx="0">
                  <c:v>1373</c:v>
                </c:pt>
                <c:pt idx="1">
                  <c:v>1114</c:v>
                </c:pt>
                <c:pt idx="2">
                  <c:v>1154</c:v>
                </c:pt>
                <c:pt idx="3">
                  <c:v>1107</c:v>
                </c:pt>
                <c:pt idx="4">
                  <c:v>1094</c:v>
                </c:pt>
                <c:pt idx="5">
                  <c:v>1026</c:v>
                </c:pt>
                <c:pt idx="6">
                  <c:v>982</c:v>
                </c:pt>
                <c:pt idx="7">
                  <c:v>872</c:v>
                </c:pt>
                <c:pt idx="8">
                  <c:v>870</c:v>
                </c:pt>
                <c:pt idx="9">
                  <c:v>860</c:v>
                </c:pt>
                <c:pt idx="10">
                  <c:v>862</c:v>
                </c:pt>
                <c:pt idx="11">
                  <c:v>905</c:v>
                </c:pt>
                <c:pt idx="12">
                  <c:v>864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F-D4D0-449E-ACB8-1B8DF68C1E6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934892272"/>
        <c:axId val="1"/>
      </c:lineChart>
      <c:catAx>
        <c:axId val="934892272"/>
        <c:scaling>
          <c:orientation val="minMax"/>
        </c:scaling>
        <c:delete val="0"/>
        <c:axPos val="b"/>
        <c:majorGridlines>
          <c:spPr>
            <a:ln w="9521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1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400" b="0" i="0" u="none" strike="noStrike" kern="1200" cap="all" spc="120" normalizeH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1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934892272"/>
        <c:crosses val="autoZero"/>
        <c:crossBetween val="between"/>
      </c:valAx>
      <c:spPr>
        <a:noFill/>
        <a:ln w="25395">
          <a:noFill/>
        </a:ln>
      </c:spPr>
    </c:plotArea>
    <c:legend>
      <c:legendPos val="b"/>
      <c:layout>
        <c:manualLayout>
          <c:xMode val="edge"/>
          <c:yMode val="edge"/>
          <c:x val="0.58500734602052296"/>
          <c:y val="0.92281125322443902"/>
          <c:w val="0.379636217603947"/>
          <c:h val="4.7636571335318734E-2"/>
        </c:manualLayout>
      </c:layout>
      <c:overlay val="0"/>
      <c:spPr>
        <a:noFill/>
        <a:ln w="25390">
          <a:noFill/>
        </a:ln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400">
          <a:solidFill>
            <a:schemeClr val="tx1"/>
          </a:solidFill>
        </a:defRPr>
      </a:pPr>
      <a:endParaRPr lang="pl-PL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0"/>
    <c:plotArea>
      <c:layout>
        <c:manualLayout>
          <c:layoutTarget val="inner"/>
          <c:xMode val="edge"/>
          <c:yMode val="edge"/>
          <c:x val="6.7377956000246778E-2"/>
          <c:y val="0.13125228024819174"/>
          <c:w val="0.73846273103204241"/>
          <c:h val="0.6483766459237251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2024r.   </c:v>
                </c:pt>
              </c:strCache>
            </c:strRef>
          </c:tx>
          <c:spPr>
            <a:solidFill>
              <a:schemeClr val="accent1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Arkusz1!$A$2:$A$4</c:f>
              <c:strCache>
                <c:ptCount val="3"/>
                <c:pt idx="0">
                  <c:v>wypadki</c:v>
                </c:pt>
                <c:pt idx="1">
                  <c:v>zabici</c:v>
                </c:pt>
                <c:pt idx="2">
                  <c:v>ranni</c:v>
                </c:pt>
              </c:strCache>
            </c:strRef>
          </c:cat>
          <c:val>
            <c:numRef>
              <c:f>Arkusz1!$B$2:$B$4</c:f>
              <c:numCache>
                <c:formatCode>General</c:formatCode>
                <c:ptCount val="3"/>
                <c:pt idx="0">
                  <c:v>36</c:v>
                </c:pt>
                <c:pt idx="1">
                  <c:v>18</c:v>
                </c:pt>
                <c:pt idx="2">
                  <c:v>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277-42BB-8ABF-771DA07CD4D7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2025r.   </c:v>
                </c:pt>
              </c:strCache>
            </c:strRef>
          </c:tx>
          <c:spPr>
            <a:solidFill>
              <a:schemeClr val="accent1">
                <a:tint val="77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tint val="77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3277-42BB-8ABF-771DA07CD4D7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tint val="77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277-42BB-8ABF-771DA07CD4D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Arkusz1!$A$2:$A$4</c:f>
              <c:strCache>
                <c:ptCount val="3"/>
                <c:pt idx="0">
                  <c:v>wypadki</c:v>
                </c:pt>
                <c:pt idx="1">
                  <c:v>zabici</c:v>
                </c:pt>
                <c:pt idx="2">
                  <c:v>ranni</c:v>
                </c:pt>
              </c:strCache>
            </c:strRef>
          </c:cat>
          <c:val>
            <c:numRef>
              <c:f>Arkusz1!$C$2:$C$4</c:f>
              <c:numCache>
                <c:formatCode>General</c:formatCode>
                <c:ptCount val="3"/>
                <c:pt idx="0">
                  <c:v>31</c:v>
                </c:pt>
                <c:pt idx="1">
                  <c:v>12</c:v>
                </c:pt>
                <c:pt idx="2">
                  <c:v>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3277-42BB-8ABF-771DA07CD4D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62"/>
        <c:axId val="859419295"/>
        <c:axId val="1"/>
      </c:barChart>
      <c:catAx>
        <c:axId val="85941929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tint val="75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8594192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b="1"/>
      </a:pPr>
      <a:endParaRPr lang="pl-PL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060112202265581"/>
          <c:y val="3.286604119352636E-2"/>
          <c:w val="0.85055843470609593"/>
          <c:h val="0.769921626984127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'Ilość postepowań'!$B$1</c:f>
              <c:strCache>
                <c:ptCount val="1"/>
                <c:pt idx="0">
                  <c:v>Liczba interwencji ogółem</c:v>
                </c:pt>
              </c:strCache>
            </c:strRef>
          </c:tx>
          <c:spPr>
            <a:solidFill>
              <a:srgbClr val="4F81BD"/>
            </a:solidFill>
            <a:ln w="17264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spPr>
              <a:noFill/>
              <a:ln w="23018">
                <a:noFill/>
              </a:ln>
            </c:spPr>
            <c:txPr>
              <a:bodyPr/>
              <a:lstStyle/>
              <a:p>
                <a: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'Ilość postepowań'!$A$2:$A$7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'Ilość postepowań'!$B$2:$B$7</c:f>
              <c:numCache>
                <c:formatCode>0</c:formatCode>
                <c:ptCount val="6"/>
                <c:pt idx="0">
                  <c:v>226968</c:v>
                </c:pt>
                <c:pt idx="1">
                  <c:v>298737</c:v>
                </c:pt>
                <c:pt idx="2">
                  <c:v>275352</c:v>
                </c:pt>
                <c:pt idx="3">
                  <c:v>251081</c:v>
                </c:pt>
                <c:pt idx="4">
                  <c:v>244060</c:v>
                </c:pt>
                <c:pt idx="5">
                  <c:v>245528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A04-4AAC-984E-CD71831CEAC2}"/>
            </c:ext>
          </c:extLst>
        </c:ser>
        <c:ser>
          <c:idx val="1"/>
          <c:order val="1"/>
          <c:tx>
            <c:strRef>
              <c:f>'Ilość postepowań'!$C$1</c:f>
              <c:strCache>
                <c:ptCount val="1"/>
                <c:pt idx="0">
                  <c:v>Interwencje trudne</c:v>
                </c:pt>
              </c:strCache>
            </c:strRef>
          </c:tx>
          <c:spPr>
            <a:ln w="19050"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3.4872845636510191E-2"/>
                  <c:y val="4.8188018296340994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34,22%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2A04-4AAC-984E-CD71831CEAC2}"/>
                </c:ext>
              </c:extLst>
            </c:dLbl>
            <c:dLbl>
              <c:idx val="1"/>
              <c:layout>
                <c:manualLayout>
                  <c:x val="2.9988801309385318E-2"/>
                  <c:y val="-2.740653078206585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45,89%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2A04-4AAC-984E-CD71831CEAC2}"/>
                </c:ext>
              </c:extLst>
            </c:dLbl>
            <c:dLbl>
              <c:idx val="2"/>
              <c:layout>
                <c:manualLayout>
                  <c:x val="3.9756889963635023E-2"/>
                  <c:y val="-6.3645733256337093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16,35%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2A04-4AAC-984E-CD71831CEAC2}"/>
                </c:ext>
              </c:extLst>
            </c:dLbl>
            <c:dLbl>
              <c:idx val="3"/>
              <c:layout>
                <c:manualLayout>
                  <c:x val="3.6179423636620946E-2"/>
                  <c:y val="-7.3386920653993196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45,07%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2A04-4AAC-984E-CD71831CEAC2}"/>
                </c:ext>
              </c:extLst>
            </c:dLbl>
            <c:dLbl>
              <c:idx val="4"/>
              <c:layout>
                <c:manualLayout>
                  <c:x val="3.9756889963634932E-2"/>
                  <c:y val="-3.3771104107699568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53,52%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2A04-4AAC-984E-CD71831CEAC2}"/>
                </c:ext>
              </c:extLst>
            </c:dLbl>
            <c:dLbl>
              <c:idx val="5"/>
              <c:layout>
                <c:manualLayout>
                  <c:x val="3.9072354616998629E-2"/>
                  <c:y val="-1.3261739706150199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44,85%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2A04-4AAC-984E-CD71831CEAC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100" b="1"/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'Ilość postepowań'!$A$2:$A$7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'Ilość postepowań'!$C$2:$C$7</c:f>
              <c:numCache>
                <c:formatCode>General</c:formatCode>
                <c:ptCount val="6"/>
                <c:pt idx="0">
                  <c:v>77668.449599999993</c:v>
                </c:pt>
                <c:pt idx="1">
                  <c:v>137090.4093</c:v>
                </c:pt>
                <c:pt idx="2">
                  <c:v>45020.052000000003</c:v>
                </c:pt>
                <c:pt idx="3">
                  <c:v>113162.2067</c:v>
                </c:pt>
                <c:pt idx="4">
                  <c:v>130620.91200000001</c:v>
                </c:pt>
                <c:pt idx="5">
                  <c:v>110119.308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2A04-4AAC-984E-CD71831CEA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0"/>
        <c:axId val="365517328"/>
        <c:axId val="364266576"/>
      </c:barChart>
      <c:catAx>
        <c:axId val="3655173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31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pl-PL"/>
          </a:p>
        </c:txPr>
        <c:crossAx val="364266576"/>
        <c:crosses val="autoZero"/>
        <c:auto val="1"/>
        <c:lblAlgn val="ctr"/>
        <c:lblOffset val="100"/>
        <c:noMultiLvlLbl val="0"/>
      </c:catAx>
      <c:valAx>
        <c:axId val="364266576"/>
        <c:scaling>
          <c:orientation val="minMax"/>
          <c:min val="0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crossAx val="365517328"/>
        <c:crosses val="autoZero"/>
        <c:crossBetween val="between"/>
      </c:valAx>
      <c:spPr>
        <a:noFill/>
        <a:ln w="23018">
          <a:noFill/>
        </a:ln>
      </c:spPr>
    </c:plotArea>
    <c:legend>
      <c:legendPos val="r"/>
      <c:layout>
        <c:manualLayout>
          <c:xMode val="edge"/>
          <c:yMode val="edge"/>
          <c:x val="0.16501296296296294"/>
          <c:y val="0.89868670634920633"/>
          <c:w val="0.53839238683127577"/>
          <c:h val="8.4571031746031741E-2"/>
        </c:manualLayout>
      </c:layout>
      <c:overlay val="0"/>
      <c:txPr>
        <a:bodyPr/>
        <a:lstStyle/>
        <a:p>
          <a:pPr>
            <a:defRPr sz="1400"/>
          </a:pPr>
          <a:endParaRPr lang="pl-PL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Arkusz1!$N$1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1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Arkusz1!$M$2:$M$3</c:f>
              <c:strCache>
                <c:ptCount val="2"/>
                <c:pt idx="0">
                  <c:v>Postępowania wszczęte</c:v>
                </c:pt>
                <c:pt idx="1">
                  <c:v>Przestępstwa stwierdzone</c:v>
                </c:pt>
              </c:strCache>
            </c:strRef>
          </c:cat>
          <c:val>
            <c:numRef>
              <c:f>Arkusz1!$N$2:$N$3</c:f>
              <c:numCache>
                <c:formatCode>General</c:formatCode>
                <c:ptCount val="2"/>
                <c:pt idx="0">
                  <c:v>34844</c:v>
                </c:pt>
                <c:pt idx="1">
                  <c:v>38010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E0D-415A-BAC6-E2637D816393}"/>
            </c:ext>
          </c:extLst>
        </c:ser>
        <c:ser>
          <c:idx val="1"/>
          <c:order val="1"/>
          <c:tx>
            <c:strRef>
              <c:f>Arkusz1!$O$1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chemeClr val="accent1">
                <a:tint val="77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Arkusz1!$M$2:$M$3</c:f>
              <c:strCache>
                <c:ptCount val="2"/>
                <c:pt idx="0">
                  <c:v>Postępowania wszczęte</c:v>
                </c:pt>
                <c:pt idx="1">
                  <c:v>Przestępstwa stwierdzone</c:v>
                </c:pt>
              </c:strCache>
            </c:strRef>
          </c:cat>
          <c:val>
            <c:numRef>
              <c:f>Arkusz1!$O$2:$O$3</c:f>
              <c:numCache>
                <c:formatCode>General</c:formatCode>
                <c:ptCount val="2"/>
                <c:pt idx="0">
                  <c:v>34054</c:v>
                </c:pt>
                <c:pt idx="1">
                  <c:v>37178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E0D-415A-BAC6-E2637D81639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33031456"/>
        <c:axId val="533032112"/>
      </c:barChart>
      <c:catAx>
        <c:axId val="533031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533032112"/>
        <c:crosses val="autoZero"/>
        <c:auto val="1"/>
        <c:lblAlgn val="ctr"/>
        <c:lblOffset val="100"/>
        <c:noMultiLvlLbl val="0"/>
      </c:catAx>
      <c:valAx>
        <c:axId val="5330321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5330314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Arkusz1!$Q$2</c:f>
              <c:strCache>
                <c:ptCount val="1"/>
                <c:pt idx="0">
                  <c:v>Wskaźnik wykrywalności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057-499A-AE2C-D95A0E68078C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057-499A-AE2C-D95A0E68078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Arkusz1!$R$1:$S$1</c:f>
              <c:numCache>
                <c:formatCode>General</c:formatCode>
                <c:ptCount val="2"/>
                <c:pt idx="0">
                  <c:v>2024</c:v>
                </c:pt>
                <c:pt idx="1">
                  <c:v>2025</c:v>
                </c:pt>
              </c:numCache>
            </c:numRef>
          </c:cat>
          <c:val>
            <c:numRef>
              <c:f>Arkusz1!$R$2:$S$2</c:f>
              <c:numCache>
                <c:formatCode>0.00%</c:formatCode>
                <c:ptCount val="2"/>
                <c:pt idx="0">
                  <c:v>0.76739999999999997</c:v>
                </c:pt>
                <c:pt idx="1">
                  <c:v>0.76180000000000003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057-499A-AE2C-D95A0E68078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92"/>
        <c:overlap val="-1"/>
        <c:axId val="537433664"/>
        <c:axId val="537431696"/>
      </c:barChart>
      <c:catAx>
        <c:axId val="537433664"/>
        <c:scaling>
          <c:orientation val="minMax"/>
        </c:scaling>
        <c:delete val="1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l-PL" sz="1200" b="0" i="0" u="none" strike="noStrike" baseline="0" dirty="0">
                    <a:effectLst/>
                  </a:rPr>
                  <a:t>Wskaźnik wykrywalności</a:t>
                </a:r>
                <a:r>
                  <a:rPr lang="pl-PL" sz="1200" b="0" i="0" u="none" strike="noStrike" baseline="0" dirty="0"/>
                  <a:t> </a:t>
                </a:r>
                <a:endParaRPr lang="pl-PL" sz="1200" dirty="0"/>
              </a:p>
            </c:rich>
          </c:tx>
          <c:layout>
            <c:manualLayout>
              <c:xMode val="edge"/>
              <c:yMode val="edge"/>
              <c:x val="0.29118802846602837"/>
              <c:y val="0.8440492464636358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l-PL"/>
            </a:p>
          </c:txPr>
        </c:title>
        <c:numFmt formatCode="General" sourceLinked="1"/>
        <c:majorTickMark val="out"/>
        <c:minorTickMark val="none"/>
        <c:tickLblPos val="nextTo"/>
        <c:crossAx val="537431696"/>
        <c:crosses val="autoZero"/>
        <c:auto val="1"/>
        <c:lblAlgn val="ctr"/>
        <c:lblOffset val="100"/>
        <c:noMultiLvlLbl val="0"/>
      </c:catAx>
      <c:valAx>
        <c:axId val="537431696"/>
        <c:scaling>
          <c:orientation val="minMax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out"/>
        <c:minorTickMark val="none"/>
        <c:tickLblPos val="nextTo"/>
        <c:crossAx val="537433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8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1249999999999999"/>
          <c:y val="0.18509837775030927"/>
          <c:w val="0.56527777777777777"/>
          <c:h val="0.55083920135871911"/>
        </c:manualLayout>
      </c:layout>
      <c:pie3D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ilość przestępstw stwierdzonych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 prstMaterial="matte">
              <a:bevelT w="127000" h="127000" prst="angle"/>
              <a:bevelB w="127000" h="127000" prst="angle"/>
            </a:sp3d>
          </c:spPr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>
                <a:bevelT w="127000" h="127000" prst="angle"/>
                <a:bevelB w="127000" h="127000" prst="angle"/>
              </a:sp3d>
            </c:spPr>
            <c:extLst>
              <c:ext xmlns:c16="http://schemas.microsoft.com/office/drawing/2014/chart" uri="{C3380CC4-5D6E-409C-BE32-E72D297353CC}">
                <c16:uniqueId val="{00000001-FAC7-4E8B-A1EA-259A217F804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>
                <a:bevelT w="127000" h="127000" prst="angle"/>
                <a:bevelB w="127000" h="127000" prst="angle"/>
              </a:sp3d>
            </c:spPr>
            <c:extLst>
              <c:ext xmlns:c16="http://schemas.microsoft.com/office/drawing/2014/chart" uri="{C3380CC4-5D6E-409C-BE32-E72D297353CC}">
                <c16:uniqueId val="{00000003-FAC7-4E8B-A1EA-259A217F804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>
                <a:bevelT w="127000" h="127000" prst="angle"/>
                <a:bevelB w="127000" h="127000" prst="angle"/>
              </a:sp3d>
            </c:spPr>
            <c:extLst>
              <c:ext xmlns:c16="http://schemas.microsoft.com/office/drawing/2014/chart" uri="{C3380CC4-5D6E-409C-BE32-E72D297353CC}">
                <c16:uniqueId val="{00000005-FAC7-4E8B-A1EA-259A217F804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>
                <a:bevelT w="127000" h="127000" prst="angle"/>
                <a:bevelB w="127000" h="127000" prst="angle"/>
              </a:sp3d>
            </c:spPr>
            <c:extLst>
              <c:ext xmlns:c16="http://schemas.microsoft.com/office/drawing/2014/chart" uri="{C3380CC4-5D6E-409C-BE32-E72D297353CC}">
                <c16:uniqueId val="{00000007-FAC7-4E8B-A1EA-259A217F804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>
                <a:bevelT w="127000" h="127000" prst="angle"/>
                <a:bevelB w="127000" h="127000" prst="angle"/>
              </a:sp3d>
            </c:spPr>
            <c:extLst>
              <c:ext xmlns:c16="http://schemas.microsoft.com/office/drawing/2014/chart" uri="{C3380CC4-5D6E-409C-BE32-E72D297353CC}">
                <c16:uniqueId val="{00000009-FAC7-4E8B-A1EA-259A217F8040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>
                <a:bevelT w="127000" h="127000" prst="angle"/>
                <a:bevelB w="127000" h="127000" prst="angle"/>
              </a:sp3d>
            </c:spPr>
            <c:extLst>
              <c:ext xmlns:c16="http://schemas.microsoft.com/office/drawing/2014/chart" uri="{C3380CC4-5D6E-409C-BE32-E72D297353CC}">
                <c16:uniqueId val="{0000000B-FAC7-4E8B-A1EA-259A217F8040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>
                <a:bevelT w="127000" h="127000" prst="angle"/>
                <a:bevelB w="127000" h="127000" prst="angle"/>
              </a:sp3d>
            </c:spPr>
            <c:extLst>
              <c:ext xmlns:c16="http://schemas.microsoft.com/office/drawing/2014/chart" uri="{C3380CC4-5D6E-409C-BE32-E72D297353CC}">
                <c16:uniqueId val="{0000000D-FAC7-4E8B-A1EA-259A217F8040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>
                <a:bevelT w="127000" h="127000" prst="angle"/>
                <a:bevelB w="127000" h="127000" prst="angle"/>
              </a:sp3d>
            </c:spPr>
            <c:extLst>
              <c:ext xmlns:c16="http://schemas.microsoft.com/office/drawing/2014/chart" uri="{C3380CC4-5D6E-409C-BE32-E72D297353CC}">
                <c16:uniqueId val="{0000000F-FAC7-4E8B-A1EA-259A217F8040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>
                <a:bevelT w="127000" h="127000" prst="angle"/>
                <a:bevelB w="127000" h="127000" prst="angle"/>
              </a:sp3d>
            </c:spPr>
            <c:extLst>
              <c:ext xmlns:c16="http://schemas.microsoft.com/office/drawing/2014/chart" uri="{C3380CC4-5D6E-409C-BE32-E72D297353CC}">
                <c16:uniqueId val="{00000011-FAC7-4E8B-A1EA-259A217F8040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>
                <a:bevelT w="127000" h="127000" prst="angle"/>
                <a:bevelB w="127000" h="127000" prst="angle"/>
              </a:sp3d>
            </c:spPr>
            <c:extLst>
              <c:ext xmlns:c16="http://schemas.microsoft.com/office/drawing/2014/chart" uri="{C3380CC4-5D6E-409C-BE32-E72D297353CC}">
                <c16:uniqueId val="{00000013-FAC7-4E8B-A1EA-259A217F8040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>
                <a:bevelT w="127000" h="127000" prst="angle"/>
                <a:bevelB w="127000" h="127000" prst="angle"/>
              </a:sp3d>
            </c:spPr>
            <c:extLst>
              <c:ext xmlns:c16="http://schemas.microsoft.com/office/drawing/2014/chart" uri="{C3380CC4-5D6E-409C-BE32-E72D297353CC}">
                <c16:uniqueId val="{00000015-FAC7-4E8B-A1EA-259A217F8040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>
                <a:bevelT w="127000" h="127000" prst="angle"/>
                <a:bevelB w="127000" h="127000" prst="angle"/>
              </a:sp3d>
            </c:spPr>
            <c:extLst>
              <c:ext xmlns:c16="http://schemas.microsoft.com/office/drawing/2014/chart" uri="{C3380CC4-5D6E-409C-BE32-E72D297353CC}">
                <c16:uniqueId val="{00000017-FAC7-4E8B-A1EA-259A217F8040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>
                <a:bevelT w="127000" h="127000" prst="angle"/>
                <a:bevelB w="127000" h="127000" prst="angle"/>
              </a:sp3d>
            </c:spPr>
            <c:extLst>
              <c:ext xmlns:c16="http://schemas.microsoft.com/office/drawing/2014/chart" uri="{C3380CC4-5D6E-409C-BE32-E72D297353CC}">
                <c16:uniqueId val="{00000019-FAC7-4E8B-A1EA-259A217F8040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>
                <a:bevelT w="127000" h="127000" prst="angle"/>
                <a:bevelB w="127000" h="127000" prst="angle"/>
              </a:sp3d>
            </c:spPr>
            <c:extLst>
              <c:ext xmlns:c16="http://schemas.microsoft.com/office/drawing/2014/chart" uri="{C3380CC4-5D6E-409C-BE32-E72D297353CC}">
                <c16:uniqueId val="{0000001B-FAC7-4E8B-A1EA-259A217F8040}"/>
              </c:ext>
            </c:extLst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>
                <a:bevelT w="127000" h="127000" prst="angle"/>
                <a:bevelB w="127000" h="127000" prst="angle"/>
              </a:sp3d>
            </c:spPr>
            <c:extLst>
              <c:ext xmlns:c16="http://schemas.microsoft.com/office/drawing/2014/chart" uri="{C3380CC4-5D6E-409C-BE32-E72D297353CC}">
                <c16:uniqueId val="{0000001D-FAC7-4E8B-A1EA-259A217F8040}"/>
              </c:ext>
            </c:extLst>
          </c:dPt>
          <c:dPt>
            <c:idx val="15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>
                <a:bevelT w="127000" h="127000" prst="angle"/>
                <a:bevelB w="127000" h="127000" prst="angle"/>
              </a:sp3d>
            </c:spPr>
            <c:extLst>
              <c:ext xmlns:c16="http://schemas.microsoft.com/office/drawing/2014/chart" uri="{C3380CC4-5D6E-409C-BE32-E72D297353CC}">
                <c16:uniqueId val="{0000001F-FAC7-4E8B-A1EA-259A217F8040}"/>
              </c:ext>
            </c:extLst>
          </c:dPt>
          <c:dPt>
            <c:idx val="16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>
                <a:bevelT w="127000" h="127000" prst="angle"/>
                <a:bevelB w="127000" h="127000" prst="angle"/>
              </a:sp3d>
            </c:spPr>
            <c:extLst>
              <c:ext xmlns:c16="http://schemas.microsoft.com/office/drawing/2014/chart" uri="{C3380CC4-5D6E-409C-BE32-E72D297353CC}">
                <c16:uniqueId val="{00000021-FAC7-4E8B-A1EA-259A217F8040}"/>
              </c:ext>
            </c:extLst>
          </c:dPt>
          <c:dPt>
            <c:idx val="17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>
                <a:bevelT w="127000" h="127000" prst="angle"/>
                <a:bevelB w="127000" h="127000" prst="angle"/>
              </a:sp3d>
            </c:spPr>
            <c:extLst>
              <c:ext xmlns:c16="http://schemas.microsoft.com/office/drawing/2014/chart" uri="{C3380CC4-5D6E-409C-BE32-E72D297353CC}">
                <c16:uniqueId val="{00000023-FAC7-4E8B-A1EA-259A217F8040}"/>
              </c:ext>
            </c:extLst>
          </c:dPt>
          <c:dPt>
            <c:idx val="18"/>
            <c:bubble3D val="0"/>
            <c:spPr>
              <a:solidFill>
                <a:schemeClr val="accent1">
                  <a:lumMod val="8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>
                <a:bevelT w="127000" h="127000" prst="angle"/>
                <a:bevelB w="127000" h="127000" prst="angle"/>
              </a:sp3d>
            </c:spPr>
            <c:extLst>
              <c:ext xmlns:c16="http://schemas.microsoft.com/office/drawing/2014/chart" uri="{C3380CC4-5D6E-409C-BE32-E72D297353CC}">
                <c16:uniqueId val="{00000025-FAC7-4E8B-A1EA-259A217F8040}"/>
              </c:ext>
            </c:extLst>
          </c:dPt>
          <c:dPt>
            <c:idx val="19"/>
            <c:bubble3D val="0"/>
            <c:spPr>
              <a:solidFill>
                <a:schemeClr val="accent2">
                  <a:lumMod val="8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>
                <a:bevelT w="127000" h="127000" prst="angle"/>
                <a:bevelB w="127000" h="127000" prst="angle"/>
              </a:sp3d>
            </c:spPr>
            <c:extLst>
              <c:ext xmlns:c16="http://schemas.microsoft.com/office/drawing/2014/chart" uri="{C3380CC4-5D6E-409C-BE32-E72D297353CC}">
                <c16:uniqueId val="{00000027-FAC7-4E8B-A1EA-259A217F8040}"/>
              </c:ext>
            </c:extLst>
          </c:dPt>
          <c:dLbls>
            <c:dLbl>
              <c:idx val="0"/>
              <c:layout>
                <c:manualLayout>
                  <c:x val="0.27356531063640588"/>
                  <c:y val="-0.111088804196888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864436474949688"/>
                      <c:h val="7.060130971851388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FAC7-4E8B-A1EA-259A217F8040}"/>
                </c:ext>
              </c:extLst>
            </c:dLbl>
            <c:dLbl>
              <c:idx val="1"/>
              <c:layout>
                <c:manualLayout>
                  <c:x val="-8.3333333333333332E-3"/>
                  <c:y val="-2.597972456377844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FAC7-4E8B-A1EA-259A217F8040}"/>
                </c:ext>
              </c:extLst>
            </c:dLbl>
            <c:dLbl>
              <c:idx val="2"/>
              <c:layout>
                <c:manualLayout>
                  <c:x val="-1.1309153338778448E-16"/>
                  <c:y val="-0.1419937471856335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703971202754439"/>
                      <c:h val="7.060130971851388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FAC7-4E8B-A1EA-259A217F8040}"/>
                </c:ext>
              </c:extLst>
            </c:dLbl>
            <c:dLbl>
              <c:idx val="3"/>
              <c:layout>
                <c:manualLayout>
                  <c:x val="4.2191967526407019E-2"/>
                  <c:y val="-9.523668677046201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629654584642094"/>
                      <c:h val="8.635670935486457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FAC7-4E8B-A1EA-259A217F8040}"/>
                </c:ext>
              </c:extLst>
            </c:dLbl>
            <c:dLbl>
              <c:idx val="4"/>
              <c:layout>
                <c:manualLayout>
                  <c:x val="5.1184393916835387E-2"/>
                  <c:y val="-1.382715732305779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552565229202186"/>
                      <c:h val="8.635670935486457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FAC7-4E8B-A1EA-259A217F8040}"/>
                </c:ext>
              </c:extLst>
            </c:dLbl>
            <c:dLbl>
              <c:idx val="5"/>
              <c:layout>
                <c:manualLayout>
                  <c:x val="0.3"/>
                  <c:y val="5.131967985799475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spc="0" baseline="0">
                        <a:solidFill>
                          <a:schemeClr val="accent6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3E50E2F-B318-4CB7-ACCE-AA340BAF0C0D}" type="CATEGORYNAME">
                      <a:rPr lang="en-US" sz="1200"/>
                      <a:pPr>
                        <a:defRPr sz="1200" b="1" i="0" u="none" strike="noStrike" kern="1200" spc="0" baseline="0">
                          <a:solidFill>
                            <a:schemeClr val="accent6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[NAZWA KATEGORII]</a:t>
                    </a:fld>
                    <a:r>
                      <a:rPr lang="en-US" sz="1200" baseline="0" dirty="0"/>
                      <a:t>; </a:t>
                    </a:r>
                    <a:br>
                      <a:rPr lang="en-US" sz="1200" baseline="0" dirty="0"/>
                    </a:br>
                    <a:fld id="{4F89D69F-EBA3-4769-A556-FF29EA81E553}" type="VALUE">
                      <a:rPr lang="en-US" sz="1200" baseline="0" smtClean="0"/>
                      <a:pPr>
                        <a:defRPr sz="1200" b="1" i="0" u="none" strike="noStrike" kern="1200" spc="0" baseline="0">
                          <a:solidFill>
                            <a:schemeClr val="accent6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[WARTOŚĆ]</a:t>
                    </a:fld>
                    <a:r>
                      <a:rPr lang="en-US" sz="1200" baseline="0" dirty="0"/>
                      <a:t>; </a:t>
                    </a:r>
                    <a:fld id="{04A49707-0723-4EA7-9F3F-8BEC9A63A5E9}" type="PERCENTAGE">
                      <a:rPr lang="en-US" sz="1200" baseline="0"/>
                      <a:pPr>
                        <a:defRPr sz="1200" b="1" i="0" u="none" strike="noStrike" kern="1200" spc="0" baseline="0">
                          <a:solidFill>
                            <a:schemeClr val="accent6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[PROCENTOWE]</a:t>
                    </a:fld>
                    <a:endParaRPr lang="en-US" sz="1200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FAC7-4E8B-A1EA-259A217F8040}"/>
                </c:ext>
              </c:extLst>
            </c:dLbl>
            <c:dLbl>
              <c:idx val="6"/>
              <c:layout>
                <c:manualLayout>
                  <c:x val="0.29206913995931089"/>
                  <c:y val="0.1219326168834408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1" i="0" u="none" strike="noStrike" kern="1200" spc="0" baseline="0">
                        <a:solidFill>
                          <a:schemeClr val="accent1">
                            <a:lumMod val="6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7E3F6EB1-187A-4129-892A-08C5C2A6F164}" type="CATEGORYNAME">
                      <a:rPr lang="pl-PL" sz="1200"/>
                      <a:pPr>
                        <a:defRPr sz="1200" b="1" i="0" u="none" strike="noStrike" kern="1200" spc="0" baseline="0">
                          <a:solidFill>
                            <a:schemeClr val="accent1">
                              <a:lumMod val="6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[NAZWA KATEGORII]</a:t>
                    </a:fld>
                    <a:r>
                      <a:rPr lang="pl-PL" sz="1200" baseline="0" dirty="0"/>
                      <a:t>; </a:t>
                    </a:r>
                    <a:br>
                      <a:rPr lang="pl-PL" sz="1200" baseline="0" dirty="0"/>
                    </a:br>
                    <a:fld id="{3E42FF4B-C935-4FA7-9D27-3DE508960531}" type="VALUE">
                      <a:rPr lang="pl-PL" sz="1200" baseline="0" smtClean="0"/>
                      <a:pPr>
                        <a:defRPr sz="1200" b="1" i="0" u="none" strike="noStrike" kern="1200" spc="0" baseline="0">
                          <a:solidFill>
                            <a:schemeClr val="accent1">
                              <a:lumMod val="6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[WARTOŚĆ]</a:t>
                    </a:fld>
                    <a:r>
                      <a:rPr lang="pl-PL" sz="1200" baseline="0" dirty="0"/>
                      <a:t>; </a:t>
                    </a:r>
                    <a:fld id="{D6F2103C-DB83-490D-AA06-606E30C9E179}" type="PERCENTAGE">
                      <a:rPr lang="pl-PL" sz="1200" baseline="0"/>
                      <a:pPr>
                        <a:defRPr sz="1200" b="1" i="0" u="none" strike="noStrike" kern="1200" spc="0" baseline="0">
                          <a:solidFill>
                            <a:schemeClr val="accent1">
                              <a:lumMod val="6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[PROCENTOWE]</a:t>
                    </a:fld>
                    <a:endParaRPr lang="pl-PL" sz="1200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25750632473932988"/>
                      <c:h val="0.1240729563778727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FAC7-4E8B-A1EA-259A217F8040}"/>
                </c:ext>
              </c:extLst>
            </c:dLbl>
            <c:dLbl>
              <c:idx val="7"/>
              <c:layout>
                <c:manualLayout>
                  <c:x val="0.29186106775345877"/>
                  <c:y val="0.1702009881307680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1" i="0" u="none" strike="noStrike" kern="1200" spc="0" baseline="0">
                        <a:solidFill>
                          <a:schemeClr val="accent2">
                            <a:lumMod val="6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32F1247-352A-4970-B680-F19CBD4C0502}" type="CATEGORYNAME">
                      <a:rPr lang="pl-PL" sz="1200"/>
                      <a:pPr>
                        <a:defRPr sz="1200" b="1" i="0" u="none" strike="noStrike" kern="1200" spc="0" baseline="0">
                          <a:solidFill>
                            <a:schemeClr val="accent2">
                              <a:lumMod val="6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[NAZWA KATEGORII]</a:t>
                    </a:fld>
                    <a:r>
                      <a:rPr lang="pl-PL" sz="1200" baseline="0" dirty="0"/>
                      <a:t>;</a:t>
                    </a:r>
                    <a:br>
                      <a:rPr lang="pl-PL" sz="1200" baseline="0" dirty="0"/>
                    </a:br>
                    <a:fld id="{0838F1D3-374A-4ABE-B980-6BE46809E944}" type="VALUE">
                      <a:rPr lang="pl-PL" sz="1200" baseline="0" smtClean="0"/>
                      <a:pPr>
                        <a:defRPr sz="1200" b="1" i="0" u="none" strike="noStrike" kern="1200" spc="0" baseline="0">
                          <a:solidFill>
                            <a:schemeClr val="accent2">
                              <a:lumMod val="6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[WARTOŚĆ]</a:t>
                    </a:fld>
                    <a:r>
                      <a:rPr lang="pl-PL" sz="1200" baseline="0" dirty="0"/>
                      <a:t>; </a:t>
                    </a:r>
                    <a:fld id="{B4AF9548-C59F-430D-B7D4-8651502807E8}" type="PERCENTAGE">
                      <a:rPr lang="pl-PL" sz="1200" baseline="0"/>
                      <a:pPr>
                        <a:defRPr sz="1200" b="1" i="0" u="none" strike="noStrike" kern="1200" spc="0" baseline="0">
                          <a:solidFill>
                            <a:schemeClr val="accent2">
                              <a:lumMod val="6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[PROCENTOWE]</a:t>
                    </a:fld>
                    <a:endParaRPr lang="pl-PL" sz="1200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395955048892543"/>
                      <c:h val="0.1000107153811612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FAC7-4E8B-A1EA-259A217F8040}"/>
                </c:ext>
              </c:extLst>
            </c:dLbl>
            <c:dLbl>
              <c:idx val="8"/>
              <c:layout>
                <c:manualLayout>
                  <c:x val="8.6384916473652484E-2"/>
                  <c:y val="0.2124387470709010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850281964236098"/>
                      <c:h val="8.635670935486457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1-FAC7-4E8B-A1EA-259A217F8040}"/>
                </c:ext>
              </c:extLst>
            </c:dLbl>
            <c:dLbl>
              <c:idx val="9"/>
              <c:layout>
                <c:manualLayout>
                  <c:x val="-7.4726883220430737E-2"/>
                  <c:y val="0.2362044730506058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1" i="0" u="none" strike="noStrike" kern="1200" spc="0" baseline="0">
                        <a:solidFill>
                          <a:schemeClr val="accent4">
                            <a:lumMod val="6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057D0B7-0C98-4DA2-BD86-13E4FB6A5478}" type="CATEGORYNAME">
                      <a:rPr lang="pl-PL" sz="1200"/>
                      <a:pPr>
                        <a:defRPr sz="1200" b="1" i="0" u="none" strike="noStrike" kern="1200" spc="0" baseline="0">
                          <a:solidFill>
                            <a:schemeClr val="accent4">
                              <a:lumMod val="6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[NAZWA KATEGORII]</a:t>
                    </a:fld>
                    <a:r>
                      <a:rPr lang="pl-PL" sz="1200" baseline="0" dirty="0"/>
                      <a:t>; </a:t>
                    </a:r>
                    <a:br>
                      <a:rPr lang="pl-PL" sz="1200" baseline="0" dirty="0"/>
                    </a:br>
                    <a:fld id="{FD20A893-A7D6-4405-9973-DB07E80E9DEE}" type="VALUE">
                      <a:rPr lang="pl-PL" sz="1200" baseline="0" smtClean="0"/>
                      <a:pPr>
                        <a:defRPr sz="1200" b="1" i="0" u="none" strike="noStrike" kern="1200" spc="0" baseline="0">
                          <a:solidFill>
                            <a:schemeClr val="accent4">
                              <a:lumMod val="6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[WARTOŚĆ]</a:t>
                    </a:fld>
                    <a:r>
                      <a:rPr lang="pl-PL" sz="1200" baseline="0" dirty="0"/>
                      <a:t>; </a:t>
                    </a:r>
                    <a:fld id="{4CECC4D8-0169-4978-864F-257921CC7C0A}" type="PERCENTAGE">
                      <a:rPr lang="pl-PL" sz="1200" baseline="0"/>
                      <a:pPr>
                        <a:defRPr sz="1200" b="1" i="0" u="none" strike="noStrike" kern="1200" spc="0" baseline="0">
                          <a:solidFill>
                            <a:schemeClr val="accent4">
                              <a:lumMod val="6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[PROCENTOWE]</a:t>
                    </a:fld>
                    <a:endParaRPr lang="pl-PL" sz="1200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707930495747362"/>
                      <c:h val="0.1132306326853650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3-FAC7-4E8B-A1EA-259A217F8040}"/>
                </c:ext>
              </c:extLst>
            </c:dLbl>
            <c:dLbl>
              <c:idx val="10"/>
              <c:layout>
                <c:manualLayout>
                  <c:x val="-8.0038005802096426E-2"/>
                  <c:y val="0.1692137028130776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1" i="0" u="none" strike="noStrike" kern="1200" spc="0" baseline="0">
                        <a:solidFill>
                          <a:schemeClr val="accent5">
                            <a:lumMod val="6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07D1612-AC5E-4C98-AFEB-212BE7BCE3FC}" type="CATEGORYNAME">
                      <a:rPr lang="pl-PL" sz="1200"/>
                      <a:pPr>
                        <a:defRPr sz="1200" b="1" i="0" u="none" strike="noStrike" kern="1200" spc="0" baseline="0">
                          <a:solidFill>
                            <a:schemeClr val="accent5">
                              <a:lumMod val="6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[NAZWA KATEGORII]</a:t>
                    </a:fld>
                    <a:r>
                      <a:rPr lang="pl-PL" sz="1200" baseline="0" dirty="0"/>
                      <a:t>;</a:t>
                    </a:r>
                    <a:br>
                      <a:rPr lang="pl-PL" sz="1200" baseline="0" dirty="0"/>
                    </a:br>
                    <a:fld id="{B92B2639-9793-48CC-AE77-19203CF44D41}" type="VALUE">
                      <a:rPr lang="pl-PL" sz="1200" baseline="0" smtClean="0"/>
                      <a:pPr>
                        <a:defRPr sz="1200" b="1" i="0" u="none" strike="noStrike" kern="1200" spc="0" baseline="0">
                          <a:solidFill>
                            <a:schemeClr val="accent5">
                              <a:lumMod val="6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[WARTOŚĆ]</a:t>
                    </a:fld>
                    <a:r>
                      <a:rPr lang="pl-PL" sz="1200" baseline="0" dirty="0"/>
                      <a:t>; </a:t>
                    </a:r>
                    <a:fld id="{3F4725AF-A8F9-4BEB-8467-6EB190ACB987}" type="PERCENTAGE">
                      <a:rPr lang="pl-PL" sz="1200" baseline="0"/>
                      <a:pPr>
                        <a:defRPr sz="1200" b="1" i="0" u="none" strike="noStrike" kern="1200" spc="0" baseline="0">
                          <a:solidFill>
                            <a:schemeClr val="accent5">
                              <a:lumMod val="6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[PROCENTOWE]</a:t>
                    </a:fld>
                    <a:endParaRPr lang="pl-PL" sz="1200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46566467350524"/>
                      <c:h val="0.1204446359719565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5-FAC7-4E8B-A1EA-259A217F8040}"/>
                </c:ext>
              </c:extLst>
            </c:dLbl>
            <c:dLbl>
              <c:idx val="11"/>
              <c:layout>
                <c:manualLayout>
                  <c:x val="-0.15416666666666667"/>
                  <c:y val="0.1281890786201753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6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7-FAC7-4E8B-A1EA-259A217F8040}"/>
                </c:ext>
              </c:extLst>
            </c:dLbl>
            <c:dLbl>
              <c:idx val="12"/>
              <c:layout>
                <c:manualLayout>
                  <c:x val="-0.12796751968503936"/>
                  <c:y val="8.532853155336618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1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9-FAC7-4E8B-A1EA-259A217F8040}"/>
                </c:ext>
              </c:extLst>
            </c:dLbl>
            <c:dLbl>
              <c:idx val="13"/>
              <c:layout>
                <c:manualLayout>
                  <c:x val="-7.2823693443764409E-2"/>
                  <c:y val="4.28276311997374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1" i="0" u="none" strike="noStrike" kern="1200" spc="0" baseline="0">
                        <a:solidFill>
                          <a:schemeClr val="accent2">
                            <a:lumMod val="80000"/>
                            <a:lumOff val="2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E7D1FDD-1D40-4E45-874D-1BB8B3DEF3EB}" type="CATEGORYNAME">
                      <a:rPr lang="en-US" sz="1200" smtClean="0"/>
                      <a:pPr>
                        <a:defRPr sz="1200" b="1" i="0" u="none" strike="noStrike" kern="1200" spc="0" baseline="0">
                          <a:solidFill>
                            <a:schemeClr val="accent2">
                              <a:lumMod val="80000"/>
                              <a:lumOff val="2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[NAZWA KATEGORII]</a:t>
                    </a:fld>
                    <a:r>
                      <a:rPr lang="en-US" sz="1200" dirty="0"/>
                      <a:t>;</a:t>
                    </a:r>
                    <a:br>
                      <a:rPr lang="en-US" sz="1200" dirty="0"/>
                    </a:br>
                    <a:fld id="{95A386E1-05DA-4185-B34F-F0F31765686D}" type="VALUE">
                      <a:rPr lang="en-US" sz="1200" baseline="0" smtClean="0"/>
                      <a:pPr>
                        <a:defRPr sz="1200" b="1" i="0" u="none" strike="noStrike" kern="1200" spc="0" baseline="0">
                          <a:solidFill>
                            <a:schemeClr val="accent2">
                              <a:lumMod val="80000"/>
                              <a:lumOff val="2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[WARTOŚĆ]</a:t>
                    </a:fld>
                    <a:r>
                      <a:rPr lang="en-US" sz="1200" baseline="0" dirty="0"/>
                      <a:t>; </a:t>
                    </a:r>
                    <a:fld id="{2A203F83-C63A-48CF-B97D-E10C792CB113}" type="PERCENTAGE">
                      <a:rPr lang="en-US" sz="1200" baseline="0"/>
                      <a:pPr>
                        <a:defRPr sz="1200" b="1" i="0" u="none" strike="noStrike" kern="1200" spc="0" baseline="0">
                          <a:solidFill>
                            <a:schemeClr val="accent2">
                              <a:lumMod val="80000"/>
                              <a:lumOff val="2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[PROCENTOWE]</a:t>
                    </a:fld>
                    <a:endParaRPr lang="en-US" sz="1200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277834863891512"/>
                      <c:h val="0.108031462380065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B-FAC7-4E8B-A1EA-259A217F8040}"/>
                </c:ext>
              </c:extLst>
            </c:dLbl>
            <c:dLbl>
              <c:idx val="14"/>
              <c:layout>
                <c:manualLayout>
                  <c:x val="-2.4514153288222998E-2"/>
                  <c:y val="-1.954809721987435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sz="1200" b="1" i="0" u="none" strike="noStrike" kern="1200" spc="0" baseline="0">
                        <a:solidFill>
                          <a:schemeClr val="accent3">
                            <a:lumMod val="80000"/>
                            <a:lumOff val="2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7AAD5DA-31BC-474C-B220-AAAF2756BB43}" type="CATEGORYNAME">
                      <a:rPr lang="pl-PL" sz="1200" smtClean="0"/>
                      <a:pPr algn="ctr">
                        <a:defRPr sz="1200" b="1" i="0" u="none" strike="noStrike" kern="1200" spc="0" baseline="0">
                          <a:solidFill>
                            <a:schemeClr val="accent3">
                              <a:lumMod val="80000"/>
                              <a:lumOff val="2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[NAZWA KATEGORII]</a:t>
                    </a:fld>
                    <a:r>
                      <a:rPr lang="pl-PL" sz="1200" baseline="0" dirty="0"/>
                      <a:t>; </a:t>
                    </a:r>
                    <a:fld id="{1903C6F3-A36A-454E-AB7C-0735708EC79D}" type="VALUE">
                      <a:rPr lang="pl-PL" sz="1200" baseline="0"/>
                      <a:pPr algn="ctr">
                        <a:defRPr sz="1200" b="1" i="0" u="none" strike="noStrike" kern="1200" spc="0" baseline="0">
                          <a:solidFill>
                            <a:schemeClr val="accent3">
                              <a:lumMod val="80000"/>
                              <a:lumOff val="2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[WARTOŚĆ]</a:t>
                    </a:fld>
                    <a:r>
                      <a:rPr lang="pl-PL" sz="1200" baseline="0" dirty="0"/>
                      <a:t>; </a:t>
                    </a:r>
                    <a:fld id="{4FA055C2-776C-4C97-928A-22B075229D02}" type="PERCENTAGE">
                      <a:rPr lang="pl-PL" sz="1200" baseline="0"/>
                      <a:pPr algn="ctr">
                        <a:defRPr sz="1200" b="1" i="0" u="none" strike="noStrike" kern="1200" spc="0" baseline="0">
                          <a:solidFill>
                            <a:schemeClr val="accent3">
                              <a:lumMod val="80000"/>
                              <a:lumOff val="2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[PROCENTOWE]</a:t>
                    </a:fld>
                    <a:endParaRPr lang="pl-PL" sz="1200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497566021247399"/>
                      <c:h val="9.466355071522537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D-FAC7-4E8B-A1EA-259A217F8040}"/>
                </c:ext>
              </c:extLst>
            </c:dLbl>
            <c:dLbl>
              <c:idx val="15"/>
              <c:layout>
                <c:manualLayout>
                  <c:x val="-0.1034494750656168"/>
                  <c:y val="-9.561541077275746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4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F-FAC7-4E8B-A1EA-259A217F8040}"/>
                </c:ext>
              </c:extLst>
            </c:dLbl>
            <c:dLbl>
              <c:idx val="16"/>
              <c:layout>
                <c:manualLayout>
                  <c:x val="-0.11100962379702538"/>
                  <c:y val="-0.1595757041837455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5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21-FAC7-4E8B-A1EA-259A217F8040}"/>
                </c:ext>
              </c:extLst>
            </c:dLbl>
            <c:dLbl>
              <c:idx val="17"/>
              <c:layout>
                <c:manualLayout>
                  <c:x val="-3.4057075783603286E-2"/>
                  <c:y val="-0.2544206683933852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6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580448823906147"/>
                      <c:h val="8.635670935486457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23-FAC7-4E8B-A1EA-259A217F8040}"/>
                </c:ext>
              </c:extLst>
            </c:dLbl>
            <c:dLbl>
              <c:idx val="18"/>
              <c:layout>
                <c:manualLayout>
                  <c:x val="-3.1866366039658124E-2"/>
                  <c:y val="-0.2484070486481861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1">
                          <a:lumMod val="8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25-FAC7-4E8B-A1EA-259A217F8040}"/>
                </c:ext>
              </c:extLst>
            </c:dLbl>
            <c:dLbl>
              <c:idx val="19"/>
              <c:layout>
                <c:manualLayout>
                  <c:x val="0.11368061153161521"/>
                  <c:y val="-0.3235474930791622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2">
                          <a:lumMod val="8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614946092669157"/>
                      <c:h val="8.635670935486457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27-FAC7-4E8B-A1EA-259A217F804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/>
                </a:pPr>
                <a:endParaRPr lang="pl-PL"/>
              </a:p>
            </c:tx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1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Arkusz1!$A$2:$A$21</c:f>
              <c:strCache>
                <c:ptCount val="20"/>
                <c:pt idx="0">
                  <c:v>KMP Bydgoszcz</c:v>
                </c:pt>
                <c:pt idx="1">
                  <c:v>KMP Toruń</c:v>
                </c:pt>
                <c:pt idx="2">
                  <c:v>KMP Włocławek</c:v>
                </c:pt>
                <c:pt idx="3">
                  <c:v>KPP Chełmno</c:v>
                </c:pt>
                <c:pt idx="4">
                  <c:v>KPP Inowrocław</c:v>
                </c:pt>
                <c:pt idx="5">
                  <c:v>KMP Grudziądz</c:v>
                </c:pt>
                <c:pt idx="6">
                  <c:v>KPP Nakło nad Notecią</c:v>
                </c:pt>
                <c:pt idx="7">
                  <c:v>KPP Świecie nad Wisłą</c:v>
                </c:pt>
                <c:pt idx="8">
                  <c:v>KPP Brodnica</c:v>
                </c:pt>
                <c:pt idx="9">
                  <c:v>KPP Aleksandrów Kujawski</c:v>
                </c:pt>
                <c:pt idx="10">
                  <c:v>Wydziały KWP Bydgoszcz</c:v>
                </c:pt>
                <c:pt idx="11">
                  <c:v>KPP Żnin</c:v>
                </c:pt>
                <c:pt idx="12">
                  <c:v>KPP Lipno</c:v>
                </c:pt>
                <c:pt idx="13">
                  <c:v>KPP Golub-Dobrzyń</c:v>
                </c:pt>
                <c:pt idx="14">
                  <c:v>KPP Sępólno Krajeńskie</c:v>
                </c:pt>
                <c:pt idx="15">
                  <c:v>KPP Tuchola</c:v>
                </c:pt>
                <c:pt idx="16">
                  <c:v>KPP Rypin</c:v>
                </c:pt>
                <c:pt idx="17">
                  <c:v>KPP Radziejów</c:v>
                </c:pt>
                <c:pt idx="18">
                  <c:v>KPP Mogilno</c:v>
                </c:pt>
                <c:pt idx="19">
                  <c:v>KPP Wąbrzeźno</c:v>
                </c:pt>
              </c:strCache>
            </c:strRef>
          </c:cat>
          <c:val>
            <c:numRef>
              <c:f>Arkusz1!$B$2:$B$21</c:f>
              <c:numCache>
                <c:formatCode>0</c:formatCode>
                <c:ptCount val="20"/>
                <c:pt idx="0">
                  <c:v>8944</c:v>
                </c:pt>
                <c:pt idx="1">
                  <c:v>6813</c:v>
                </c:pt>
                <c:pt idx="2">
                  <c:v>3345</c:v>
                </c:pt>
                <c:pt idx="3">
                  <c:v>574</c:v>
                </c:pt>
                <c:pt idx="4">
                  <c:v>2760</c:v>
                </c:pt>
                <c:pt idx="5">
                  <c:v>2002</c:v>
                </c:pt>
                <c:pt idx="6">
                  <c:v>3197</c:v>
                </c:pt>
                <c:pt idx="7">
                  <c:v>1387</c:v>
                </c:pt>
                <c:pt idx="8">
                  <c:v>1408</c:v>
                </c:pt>
                <c:pt idx="9">
                  <c:v>1039</c:v>
                </c:pt>
                <c:pt idx="10">
                  <c:v>286</c:v>
                </c:pt>
                <c:pt idx="11">
                  <c:v>1055</c:v>
                </c:pt>
                <c:pt idx="12">
                  <c:v>765</c:v>
                </c:pt>
                <c:pt idx="13">
                  <c:v>584</c:v>
                </c:pt>
                <c:pt idx="14">
                  <c:v>435</c:v>
                </c:pt>
                <c:pt idx="15">
                  <c:v>587</c:v>
                </c:pt>
                <c:pt idx="16">
                  <c:v>500</c:v>
                </c:pt>
                <c:pt idx="17">
                  <c:v>506</c:v>
                </c:pt>
                <c:pt idx="18">
                  <c:v>540</c:v>
                </c:pt>
                <c:pt idx="19">
                  <c:v>453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8-FAC7-4E8B-A1EA-259A217F80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73">
          <a:noFill/>
        </a:ln>
      </c:spPr>
    </c:plotArea>
    <c:plotVisOnly val="1"/>
    <c:dispBlanksAs val="gap"/>
    <c:showDLblsOverMax val="0"/>
  </c:chart>
  <c:spPr>
    <a:noFill/>
    <a:ln>
      <a:noFill/>
    </a:ln>
    <a:effectLst>
      <a:softEdge rad="101600"/>
    </a:effectLst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3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4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image" Target="../media/image27.pn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image" Target="../media/image2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5033B8-686B-4A6D-BF62-C31BE018A6D6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35D9F58F-ED8B-4B3B-BCD3-BF9C98AC35F9}">
      <dgm:prSet phldrT="[Tekst]"/>
      <dgm:spPr/>
      <dgm:t>
        <a:bodyPr/>
        <a:lstStyle/>
        <a:p>
          <a:pPr>
            <a:buClrTx/>
            <a:buSzTx/>
            <a:buFontTx/>
            <a:buNone/>
          </a:pPr>
          <a:r>
            <a:rPr lang="pl-PL" b="1" i="0" u="none" strike="noStrike" baseline="0" dirty="0">
              <a:solidFill>
                <a:srgbClr val="000000"/>
              </a:solidFill>
              <a:latin typeface="Czcionka tekstu podstawowego"/>
            </a:rPr>
            <a:t>27 lutego 2025 r.</a:t>
          </a:r>
          <a:endParaRPr lang="pl-PL" dirty="0"/>
        </a:p>
      </dgm:t>
    </dgm:pt>
    <dgm:pt modelId="{D292FDBC-DB9B-42B9-AA83-378035C03A8E}" type="parTrans" cxnId="{C7374798-000B-4B1D-B0BD-CB4614ACFD56}">
      <dgm:prSet/>
      <dgm:spPr/>
      <dgm:t>
        <a:bodyPr/>
        <a:lstStyle/>
        <a:p>
          <a:endParaRPr lang="pl-PL"/>
        </a:p>
      </dgm:t>
    </dgm:pt>
    <dgm:pt modelId="{43F64091-295C-4B3A-8C1C-028FFDBF1B63}" type="sibTrans" cxnId="{C7374798-000B-4B1D-B0BD-CB4614ACFD56}">
      <dgm:prSet/>
      <dgm:spPr/>
      <dgm:t>
        <a:bodyPr/>
        <a:lstStyle/>
        <a:p>
          <a:endParaRPr lang="pl-PL"/>
        </a:p>
      </dgm:t>
    </dgm:pt>
    <dgm:pt modelId="{920A82EF-6959-476D-8030-D28705CC63F3}">
      <dgm:prSet phldrT="[Tekst]"/>
      <dgm:spPr/>
      <dgm:t>
        <a:bodyPr/>
        <a:lstStyle/>
        <a:p>
          <a:pPr>
            <a:buClrTx/>
            <a:buSzTx/>
            <a:buFontTx/>
            <a:buNone/>
          </a:pPr>
          <a:r>
            <a:rPr lang="pl-PL" b="1" i="0" u="none" strike="noStrike" dirty="0">
              <a:solidFill>
                <a:srgbClr val="000000"/>
              </a:solidFill>
              <a:latin typeface="Czcionka tekstu podstawowego"/>
            </a:rPr>
            <a:t>15 kwietnia 2025 r.</a:t>
          </a:r>
          <a:endParaRPr lang="pl-PL" dirty="0"/>
        </a:p>
      </dgm:t>
    </dgm:pt>
    <dgm:pt modelId="{AFF55408-67D3-43D4-A795-53A4DB6C3CF7}" type="parTrans" cxnId="{1927B8F1-9CE1-4B24-AFA7-A7E40B5A8A76}">
      <dgm:prSet/>
      <dgm:spPr/>
      <dgm:t>
        <a:bodyPr/>
        <a:lstStyle/>
        <a:p>
          <a:endParaRPr lang="pl-PL"/>
        </a:p>
      </dgm:t>
    </dgm:pt>
    <dgm:pt modelId="{70CA4AE8-6561-4455-82E0-CAE885DCFA98}" type="sibTrans" cxnId="{1927B8F1-9CE1-4B24-AFA7-A7E40B5A8A76}">
      <dgm:prSet/>
      <dgm:spPr/>
      <dgm:t>
        <a:bodyPr/>
        <a:lstStyle/>
        <a:p>
          <a:endParaRPr lang="pl-PL"/>
        </a:p>
      </dgm:t>
    </dgm:pt>
    <dgm:pt modelId="{687D99AC-A1D3-4A84-86ED-8EAAF610A7F2}">
      <dgm:prSet phldrT="[Tekst]"/>
      <dgm:spPr/>
      <dgm:t>
        <a:bodyPr/>
        <a:lstStyle/>
        <a:p>
          <a:pPr>
            <a:buClrTx/>
            <a:buSzTx/>
            <a:buFontTx/>
            <a:buNone/>
          </a:pPr>
          <a:r>
            <a:rPr lang="pl-PL" b="1" i="0" u="none" strike="noStrike" dirty="0">
              <a:solidFill>
                <a:srgbClr val="000000"/>
              </a:solidFill>
              <a:latin typeface="Czcionka tekstu podstawowego"/>
            </a:rPr>
            <a:t>12 maja 2025 r.</a:t>
          </a:r>
          <a:endParaRPr lang="pl-PL" dirty="0"/>
        </a:p>
      </dgm:t>
    </dgm:pt>
    <dgm:pt modelId="{A6373281-1AA7-43D2-A206-57F344F32157}" type="parTrans" cxnId="{91AED639-A4AC-43C0-8452-94A7313F06BE}">
      <dgm:prSet/>
      <dgm:spPr/>
      <dgm:t>
        <a:bodyPr/>
        <a:lstStyle/>
        <a:p>
          <a:endParaRPr lang="pl-PL"/>
        </a:p>
      </dgm:t>
    </dgm:pt>
    <dgm:pt modelId="{EF864770-51E8-4EB4-B3CB-348D304AF37E}" type="sibTrans" cxnId="{91AED639-A4AC-43C0-8452-94A7313F06BE}">
      <dgm:prSet/>
      <dgm:spPr/>
      <dgm:t>
        <a:bodyPr/>
        <a:lstStyle/>
        <a:p>
          <a:endParaRPr lang="pl-PL"/>
        </a:p>
      </dgm:t>
    </dgm:pt>
    <dgm:pt modelId="{CFD266A9-D5CC-425C-A5E4-6889211A790A}">
      <dgm:prSet phldrT="[Tekst]"/>
      <dgm:spPr/>
      <dgm:t>
        <a:bodyPr/>
        <a:lstStyle/>
        <a:p>
          <a:pPr>
            <a:buClrTx/>
            <a:buSzTx/>
            <a:buFontTx/>
            <a:buNone/>
          </a:pPr>
          <a:r>
            <a:rPr lang="pl-PL" b="1" i="0" u="none" strike="noStrike" dirty="0">
              <a:solidFill>
                <a:srgbClr val="000000"/>
              </a:solidFill>
              <a:latin typeface="Czcionka tekstu podstawowego"/>
            </a:rPr>
            <a:t>16 września 2025 r. </a:t>
          </a:r>
          <a:endParaRPr lang="pl-PL" dirty="0"/>
        </a:p>
      </dgm:t>
    </dgm:pt>
    <dgm:pt modelId="{812AFB91-B236-4FD0-9C74-AD099A986514}" type="parTrans" cxnId="{C8435F1B-0892-400A-B110-EB4D9AAD3544}">
      <dgm:prSet/>
      <dgm:spPr/>
      <dgm:t>
        <a:bodyPr/>
        <a:lstStyle/>
        <a:p>
          <a:endParaRPr lang="pl-PL"/>
        </a:p>
      </dgm:t>
    </dgm:pt>
    <dgm:pt modelId="{FDA48ABB-EF8A-4251-B5D7-5C297911B7EE}" type="sibTrans" cxnId="{C8435F1B-0892-400A-B110-EB4D9AAD3544}">
      <dgm:prSet/>
      <dgm:spPr/>
      <dgm:t>
        <a:bodyPr/>
        <a:lstStyle/>
        <a:p>
          <a:endParaRPr lang="pl-PL"/>
        </a:p>
      </dgm:t>
    </dgm:pt>
    <dgm:pt modelId="{14F5E3F4-7DEF-4CAD-9371-4BF68F6F9184}">
      <dgm:prSet phldrT="[Tekst]"/>
      <dgm:spPr/>
      <dgm:t>
        <a:bodyPr/>
        <a:lstStyle/>
        <a:p>
          <a:pPr>
            <a:buClrTx/>
            <a:buSzTx/>
            <a:buFontTx/>
            <a:buNone/>
          </a:pPr>
          <a:r>
            <a:rPr lang="pl-PL" b="1" i="0" u="none" strike="noStrike" dirty="0">
              <a:solidFill>
                <a:srgbClr val="000000"/>
              </a:solidFill>
              <a:latin typeface="Czcionka tekstu podstawowego"/>
            </a:rPr>
            <a:t>23 października 2025 r.</a:t>
          </a:r>
          <a:endParaRPr lang="pl-PL" dirty="0"/>
        </a:p>
      </dgm:t>
    </dgm:pt>
    <dgm:pt modelId="{1D07003C-0571-44B3-8D04-CCD02A7440B4}" type="parTrans" cxnId="{1783BF77-99CE-4A8F-AE5F-015CDCDD95FA}">
      <dgm:prSet/>
      <dgm:spPr/>
      <dgm:t>
        <a:bodyPr/>
        <a:lstStyle/>
        <a:p>
          <a:endParaRPr lang="pl-PL"/>
        </a:p>
      </dgm:t>
    </dgm:pt>
    <dgm:pt modelId="{E46956AB-7339-4F45-A6CD-6CEEC4904938}" type="sibTrans" cxnId="{1783BF77-99CE-4A8F-AE5F-015CDCDD95FA}">
      <dgm:prSet/>
      <dgm:spPr/>
      <dgm:t>
        <a:bodyPr/>
        <a:lstStyle/>
        <a:p>
          <a:endParaRPr lang="pl-PL"/>
        </a:p>
      </dgm:t>
    </dgm:pt>
    <dgm:pt modelId="{57DD3116-FB8E-4BE4-B859-0BBE25642649}">
      <dgm:prSet phldrT="[Tekst]"/>
      <dgm:spPr/>
      <dgm:t>
        <a:bodyPr/>
        <a:lstStyle/>
        <a:p>
          <a:r>
            <a:rPr lang="pl-PL" b="1" i="0" u="none" strike="noStrike" dirty="0">
              <a:solidFill>
                <a:srgbClr val="000000"/>
              </a:solidFill>
              <a:latin typeface="Czcionka tekstu podstawowego"/>
            </a:rPr>
            <a:t>25 listopada 2025 r.</a:t>
          </a:r>
          <a:endParaRPr lang="pl-PL" dirty="0"/>
        </a:p>
      </dgm:t>
    </dgm:pt>
    <dgm:pt modelId="{B459B5D4-2179-4306-B89D-4A42923E80DB}" type="parTrans" cxnId="{768CA4CA-EE08-424F-9357-8527181A8A69}">
      <dgm:prSet/>
      <dgm:spPr/>
      <dgm:t>
        <a:bodyPr/>
        <a:lstStyle/>
        <a:p>
          <a:endParaRPr lang="pl-PL"/>
        </a:p>
      </dgm:t>
    </dgm:pt>
    <dgm:pt modelId="{EB35B150-A1FF-4C6F-9691-86A048793D85}" type="sibTrans" cxnId="{768CA4CA-EE08-424F-9357-8527181A8A69}">
      <dgm:prSet/>
      <dgm:spPr/>
      <dgm:t>
        <a:bodyPr/>
        <a:lstStyle/>
        <a:p>
          <a:endParaRPr lang="pl-PL"/>
        </a:p>
      </dgm:t>
    </dgm:pt>
    <dgm:pt modelId="{2BA3AE87-36EB-42CD-86BC-36005219B584}">
      <dgm:prSet phldrT="[Tekst]"/>
      <dgm:spPr/>
      <dgm:t>
        <a:bodyPr/>
        <a:lstStyle/>
        <a:p>
          <a:r>
            <a:rPr lang="pl-PL" b="1" dirty="0"/>
            <a:t>30 grudnia 2025 r.</a:t>
          </a:r>
        </a:p>
      </dgm:t>
    </dgm:pt>
    <dgm:pt modelId="{EC933DED-6A8B-42CC-A3E9-7D86ACA2E8F9}" type="parTrans" cxnId="{B33D4827-EB09-4F8F-9FDE-97EC40EA21D3}">
      <dgm:prSet/>
      <dgm:spPr/>
      <dgm:t>
        <a:bodyPr/>
        <a:lstStyle/>
        <a:p>
          <a:endParaRPr lang="pl-PL"/>
        </a:p>
      </dgm:t>
    </dgm:pt>
    <dgm:pt modelId="{A0947660-597A-42B4-9FC1-CC01D16E3E31}" type="sibTrans" cxnId="{B33D4827-EB09-4F8F-9FDE-97EC40EA21D3}">
      <dgm:prSet/>
      <dgm:spPr/>
      <dgm:t>
        <a:bodyPr/>
        <a:lstStyle/>
        <a:p>
          <a:endParaRPr lang="pl-PL"/>
        </a:p>
      </dgm:t>
    </dgm:pt>
    <dgm:pt modelId="{00B6640F-74E2-4E5C-9089-8A8EF244C84C}">
      <dgm:prSet phldrT="[Tekst]"/>
      <dgm:spPr/>
      <dgm:t>
        <a:bodyPr/>
        <a:lstStyle/>
        <a:p>
          <a:pPr>
            <a:buClrTx/>
            <a:buSzTx/>
            <a:buFontTx/>
            <a:buNone/>
          </a:pPr>
          <a:r>
            <a:rPr lang="pl-PL" b="1" dirty="0"/>
            <a:t>28 sierpnia 2025r.</a:t>
          </a:r>
        </a:p>
      </dgm:t>
    </dgm:pt>
    <dgm:pt modelId="{47AD398B-920D-4F5F-8F45-9BF45B4BF06D}" type="parTrans" cxnId="{9A484029-A448-4D13-BAAA-D8A380357962}">
      <dgm:prSet/>
      <dgm:spPr/>
      <dgm:t>
        <a:bodyPr/>
        <a:lstStyle/>
        <a:p>
          <a:endParaRPr lang="pl-PL"/>
        </a:p>
      </dgm:t>
    </dgm:pt>
    <dgm:pt modelId="{62693009-D04F-4137-AFFC-26E047B0E683}" type="sibTrans" cxnId="{9A484029-A448-4D13-BAAA-D8A380357962}">
      <dgm:prSet/>
      <dgm:spPr/>
      <dgm:t>
        <a:bodyPr/>
        <a:lstStyle/>
        <a:p>
          <a:endParaRPr lang="pl-PL"/>
        </a:p>
      </dgm:t>
    </dgm:pt>
    <dgm:pt modelId="{4357012C-5713-4FFC-8574-F60A4A1D479A}">
      <dgm:prSet phldrT="[Tekst]"/>
      <dgm:spPr/>
      <dgm:t>
        <a:bodyPr/>
        <a:lstStyle/>
        <a:p>
          <a:pPr>
            <a:buClrTx/>
            <a:buSzTx/>
            <a:buFontTx/>
            <a:buNone/>
          </a:pPr>
          <a:r>
            <a:rPr lang="pl-PL" b="1" dirty="0"/>
            <a:t>7 lipca 2025r. </a:t>
          </a:r>
        </a:p>
      </dgm:t>
    </dgm:pt>
    <dgm:pt modelId="{DDE3C06C-504B-4DDC-8350-79984C061F20}" type="parTrans" cxnId="{B53D3F3B-DC13-4E52-932B-5BC8AD056400}">
      <dgm:prSet/>
      <dgm:spPr/>
      <dgm:t>
        <a:bodyPr/>
        <a:lstStyle/>
        <a:p>
          <a:endParaRPr lang="pl-PL"/>
        </a:p>
      </dgm:t>
    </dgm:pt>
    <dgm:pt modelId="{58534477-EF30-4015-9AF9-C2A3B9125CCE}" type="sibTrans" cxnId="{B53D3F3B-DC13-4E52-932B-5BC8AD056400}">
      <dgm:prSet/>
      <dgm:spPr/>
      <dgm:t>
        <a:bodyPr/>
        <a:lstStyle/>
        <a:p>
          <a:endParaRPr lang="pl-PL"/>
        </a:p>
      </dgm:t>
    </dgm:pt>
    <dgm:pt modelId="{F8D6C3BD-13FB-4FE3-8E3B-FFC22ACCA0D8}" type="pres">
      <dgm:prSet presAssocID="{3E5033B8-686B-4A6D-BF62-C31BE018A6D6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pl-PL"/>
        </a:p>
      </dgm:t>
    </dgm:pt>
    <dgm:pt modelId="{A71BC942-1B4C-4D8F-97AF-BBDA88629BA7}" type="pres">
      <dgm:prSet presAssocID="{35D9F58F-ED8B-4B3B-BCD3-BF9C98AC35F9}" presName="composite" presStyleCnt="0"/>
      <dgm:spPr/>
    </dgm:pt>
    <dgm:pt modelId="{84BD3209-370D-4FFF-BFC0-8C3390B65259}" type="pres">
      <dgm:prSet presAssocID="{35D9F58F-ED8B-4B3B-BCD3-BF9C98AC35F9}" presName="LShape" presStyleLbl="alignNode1" presStyleIdx="0" presStyleCnt="17"/>
      <dgm:spPr/>
    </dgm:pt>
    <dgm:pt modelId="{5FFD2907-F908-45AC-9D22-3B6ADBD97624}" type="pres">
      <dgm:prSet presAssocID="{35D9F58F-ED8B-4B3B-BCD3-BF9C98AC35F9}" presName="ParentText" presStyleLbl="revTx" presStyleIdx="0" presStyleCnt="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1B076537-AF2B-4708-94B3-1AD93DBAD81E}" type="pres">
      <dgm:prSet presAssocID="{35D9F58F-ED8B-4B3B-BCD3-BF9C98AC35F9}" presName="Triangle" presStyleLbl="alignNode1" presStyleIdx="1" presStyleCnt="17"/>
      <dgm:spPr/>
    </dgm:pt>
    <dgm:pt modelId="{CCB37F4B-8C27-4E1F-A873-A6B4E63ACB00}" type="pres">
      <dgm:prSet presAssocID="{43F64091-295C-4B3A-8C1C-028FFDBF1B63}" presName="sibTrans" presStyleCnt="0"/>
      <dgm:spPr/>
    </dgm:pt>
    <dgm:pt modelId="{A4EB653D-14C1-47A8-A8FD-5A84D06F7684}" type="pres">
      <dgm:prSet presAssocID="{43F64091-295C-4B3A-8C1C-028FFDBF1B63}" presName="space" presStyleCnt="0"/>
      <dgm:spPr/>
    </dgm:pt>
    <dgm:pt modelId="{7DB45A39-8CFF-432F-B492-5D92198B7078}" type="pres">
      <dgm:prSet presAssocID="{920A82EF-6959-476D-8030-D28705CC63F3}" presName="composite" presStyleCnt="0"/>
      <dgm:spPr/>
    </dgm:pt>
    <dgm:pt modelId="{19EC7E65-A270-4A09-9697-A043D01FAB8D}" type="pres">
      <dgm:prSet presAssocID="{920A82EF-6959-476D-8030-D28705CC63F3}" presName="LShape" presStyleLbl="alignNode1" presStyleIdx="2" presStyleCnt="17"/>
      <dgm:spPr/>
    </dgm:pt>
    <dgm:pt modelId="{89245E67-B88A-42F0-9C2A-3522277F4C23}" type="pres">
      <dgm:prSet presAssocID="{920A82EF-6959-476D-8030-D28705CC63F3}" presName="ParentText" presStyleLbl="revTx" presStyleIdx="1" presStyleCnt="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A521874E-73F6-46CB-98B2-208852F83419}" type="pres">
      <dgm:prSet presAssocID="{920A82EF-6959-476D-8030-D28705CC63F3}" presName="Triangle" presStyleLbl="alignNode1" presStyleIdx="3" presStyleCnt="17"/>
      <dgm:spPr/>
    </dgm:pt>
    <dgm:pt modelId="{7982937F-A50F-483A-9CAC-AF7E0EC648EE}" type="pres">
      <dgm:prSet presAssocID="{70CA4AE8-6561-4455-82E0-CAE885DCFA98}" presName="sibTrans" presStyleCnt="0"/>
      <dgm:spPr/>
    </dgm:pt>
    <dgm:pt modelId="{9D9F0831-7E32-45CF-BF2C-EC6939E21CA6}" type="pres">
      <dgm:prSet presAssocID="{70CA4AE8-6561-4455-82E0-CAE885DCFA98}" presName="space" presStyleCnt="0"/>
      <dgm:spPr/>
    </dgm:pt>
    <dgm:pt modelId="{4A153539-3169-4A4F-82A5-DE353FF4F421}" type="pres">
      <dgm:prSet presAssocID="{687D99AC-A1D3-4A84-86ED-8EAAF610A7F2}" presName="composite" presStyleCnt="0"/>
      <dgm:spPr/>
    </dgm:pt>
    <dgm:pt modelId="{6AD02408-B06E-449E-AB8F-A86FDB7CD741}" type="pres">
      <dgm:prSet presAssocID="{687D99AC-A1D3-4A84-86ED-8EAAF610A7F2}" presName="LShape" presStyleLbl="alignNode1" presStyleIdx="4" presStyleCnt="17"/>
      <dgm:spPr/>
    </dgm:pt>
    <dgm:pt modelId="{A18ECDBD-6FDF-4B73-BC65-9A823FCC3433}" type="pres">
      <dgm:prSet presAssocID="{687D99AC-A1D3-4A84-86ED-8EAAF610A7F2}" presName="ParentText" presStyleLbl="revTx" presStyleIdx="2" presStyleCnt="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2574A9AC-5584-4D20-8E23-569C2375EE1A}" type="pres">
      <dgm:prSet presAssocID="{687D99AC-A1D3-4A84-86ED-8EAAF610A7F2}" presName="Triangle" presStyleLbl="alignNode1" presStyleIdx="5" presStyleCnt="17"/>
      <dgm:spPr/>
    </dgm:pt>
    <dgm:pt modelId="{054204EF-B59E-4F3F-A0C9-C2C0BE585E76}" type="pres">
      <dgm:prSet presAssocID="{EF864770-51E8-4EB4-B3CB-348D304AF37E}" presName="sibTrans" presStyleCnt="0"/>
      <dgm:spPr/>
    </dgm:pt>
    <dgm:pt modelId="{3A8252A1-A49A-45CF-9C0C-D905EC78D4B9}" type="pres">
      <dgm:prSet presAssocID="{EF864770-51E8-4EB4-B3CB-348D304AF37E}" presName="space" presStyleCnt="0"/>
      <dgm:spPr/>
    </dgm:pt>
    <dgm:pt modelId="{DAC377CA-1225-4C2B-A814-F535439B5B1E}" type="pres">
      <dgm:prSet presAssocID="{4357012C-5713-4FFC-8574-F60A4A1D479A}" presName="composite" presStyleCnt="0"/>
      <dgm:spPr/>
    </dgm:pt>
    <dgm:pt modelId="{C1C6C190-E560-4BC2-B2FA-323899F66829}" type="pres">
      <dgm:prSet presAssocID="{4357012C-5713-4FFC-8574-F60A4A1D479A}" presName="LShape" presStyleLbl="alignNode1" presStyleIdx="6" presStyleCnt="17"/>
      <dgm:spPr/>
    </dgm:pt>
    <dgm:pt modelId="{5ED29480-DF05-47CF-B9FA-2352BEA12DA1}" type="pres">
      <dgm:prSet presAssocID="{4357012C-5713-4FFC-8574-F60A4A1D479A}" presName="ParentText" presStyleLbl="revTx" presStyleIdx="3" presStyleCnt="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E021CC21-6C1B-434C-908C-69CF95D23EBF}" type="pres">
      <dgm:prSet presAssocID="{4357012C-5713-4FFC-8574-F60A4A1D479A}" presName="Triangle" presStyleLbl="alignNode1" presStyleIdx="7" presStyleCnt="17"/>
      <dgm:spPr/>
    </dgm:pt>
    <dgm:pt modelId="{B65E8D1A-C15E-4B49-80EC-D213614349E8}" type="pres">
      <dgm:prSet presAssocID="{58534477-EF30-4015-9AF9-C2A3B9125CCE}" presName="sibTrans" presStyleCnt="0"/>
      <dgm:spPr/>
    </dgm:pt>
    <dgm:pt modelId="{2E19B833-B07F-4448-9760-0B19274DD876}" type="pres">
      <dgm:prSet presAssocID="{58534477-EF30-4015-9AF9-C2A3B9125CCE}" presName="space" presStyleCnt="0"/>
      <dgm:spPr/>
    </dgm:pt>
    <dgm:pt modelId="{CC89873F-CDA1-4B69-9B40-0F4B6BEA8B93}" type="pres">
      <dgm:prSet presAssocID="{00B6640F-74E2-4E5C-9089-8A8EF244C84C}" presName="composite" presStyleCnt="0"/>
      <dgm:spPr/>
    </dgm:pt>
    <dgm:pt modelId="{4F42AE79-7225-4C98-BE56-728289036CA6}" type="pres">
      <dgm:prSet presAssocID="{00B6640F-74E2-4E5C-9089-8A8EF244C84C}" presName="LShape" presStyleLbl="alignNode1" presStyleIdx="8" presStyleCnt="17"/>
      <dgm:spPr/>
    </dgm:pt>
    <dgm:pt modelId="{3A2A74A4-B24B-40D9-AC15-F1FE17BF7B44}" type="pres">
      <dgm:prSet presAssocID="{00B6640F-74E2-4E5C-9089-8A8EF244C84C}" presName="ParentText" presStyleLbl="revTx" presStyleIdx="4" presStyleCnt="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01394015-C0C2-4D7B-A142-4BD4380D4966}" type="pres">
      <dgm:prSet presAssocID="{00B6640F-74E2-4E5C-9089-8A8EF244C84C}" presName="Triangle" presStyleLbl="alignNode1" presStyleIdx="9" presStyleCnt="17"/>
      <dgm:spPr/>
    </dgm:pt>
    <dgm:pt modelId="{BDA02FA0-12D7-4F6A-84D8-E8FD8B9947EC}" type="pres">
      <dgm:prSet presAssocID="{62693009-D04F-4137-AFFC-26E047B0E683}" presName="sibTrans" presStyleCnt="0"/>
      <dgm:spPr/>
    </dgm:pt>
    <dgm:pt modelId="{1845F66A-0670-46CA-B6B2-317D9C6048C7}" type="pres">
      <dgm:prSet presAssocID="{62693009-D04F-4137-AFFC-26E047B0E683}" presName="space" presStyleCnt="0"/>
      <dgm:spPr/>
    </dgm:pt>
    <dgm:pt modelId="{10C82930-EC65-48EB-B602-3EFFAB50412E}" type="pres">
      <dgm:prSet presAssocID="{CFD266A9-D5CC-425C-A5E4-6889211A790A}" presName="composite" presStyleCnt="0"/>
      <dgm:spPr/>
    </dgm:pt>
    <dgm:pt modelId="{BD7BC00C-0E52-4512-BE98-0D6A4C60080F}" type="pres">
      <dgm:prSet presAssocID="{CFD266A9-D5CC-425C-A5E4-6889211A790A}" presName="LShape" presStyleLbl="alignNode1" presStyleIdx="10" presStyleCnt="17"/>
      <dgm:spPr/>
    </dgm:pt>
    <dgm:pt modelId="{48791820-C28B-4DC1-99AA-779D230042D4}" type="pres">
      <dgm:prSet presAssocID="{CFD266A9-D5CC-425C-A5E4-6889211A790A}" presName="ParentText" presStyleLbl="revTx" presStyleIdx="5" presStyleCnt="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855DB222-CF89-4DB5-9135-4003234CDEA8}" type="pres">
      <dgm:prSet presAssocID="{CFD266A9-D5CC-425C-A5E4-6889211A790A}" presName="Triangle" presStyleLbl="alignNode1" presStyleIdx="11" presStyleCnt="17"/>
      <dgm:spPr/>
    </dgm:pt>
    <dgm:pt modelId="{A4B4ABB3-F7D9-4422-BB7F-7B3A901545EB}" type="pres">
      <dgm:prSet presAssocID="{FDA48ABB-EF8A-4251-B5D7-5C297911B7EE}" presName="sibTrans" presStyleCnt="0"/>
      <dgm:spPr/>
    </dgm:pt>
    <dgm:pt modelId="{7FBEBE77-FEA8-4EE7-A34A-A1DD1C66550B}" type="pres">
      <dgm:prSet presAssocID="{FDA48ABB-EF8A-4251-B5D7-5C297911B7EE}" presName="space" presStyleCnt="0"/>
      <dgm:spPr/>
    </dgm:pt>
    <dgm:pt modelId="{BA47D35D-84F1-469D-8328-CD90F78B3E37}" type="pres">
      <dgm:prSet presAssocID="{14F5E3F4-7DEF-4CAD-9371-4BF68F6F9184}" presName="composite" presStyleCnt="0"/>
      <dgm:spPr/>
    </dgm:pt>
    <dgm:pt modelId="{3C0B0B82-1BF9-4581-9672-3472BC0639AF}" type="pres">
      <dgm:prSet presAssocID="{14F5E3F4-7DEF-4CAD-9371-4BF68F6F9184}" presName="LShape" presStyleLbl="alignNode1" presStyleIdx="12" presStyleCnt="17"/>
      <dgm:spPr/>
    </dgm:pt>
    <dgm:pt modelId="{9B91E995-8269-4D98-87B6-0A3E8BDF9548}" type="pres">
      <dgm:prSet presAssocID="{14F5E3F4-7DEF-4CAD-9371-4BF68F6F9184}" presName="ParentText" presStyleLbl="revTx" presStyleIdx="6" presStyleCnt="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849AB533-5806-4AD3-B50C-EFA86C8A78E8}" type="pres">
      <dgm:prSet presAssocID="{14F5E3F4-7DEF-4CAD-9371-4BF68F6F9184}" presName="Triangle" presStyleLbl="alignNode1" presStyleIdx="13" presStyleCnt="17"/>
      <dgm:spPr/>
    </dgm:pt>
    <dgm:pt modelId="{864A5619-9E4D-4F76-A4FA-210AB5616C2E}" type="pres">
      <dgm:prSet presAssocID="{E46956AB-7339-4F45-A6CD-6CEEC4904938}" presName="sibTrans" presStyleCnt="0"/>
      <dgm:spPr/>
    </dgm:pt>
    <dgm:pt modelId="{B3ED64D4-BE12-4C9E-BE5A-C4DE5713152B}" type="pres">
      <dgm:prSet presAssocID="{E46956AB-7339-4F45-A6CD-6CEEC4904938}" presName="space" presStyleCnt="0"/>
      <dgm:spPr/>
    </dgm:pt>
    <dgm:pt modelId="{A55A45CD-29FD-4EA2-B533-431D4CDE8C9F}" type="pres">
      <dgm:prSet presAssocID="{57DD3116-FB8E-4BE4-B859-0BBE25642649}" presName="composite" presStyleCnt="0"/>
      <dgm:spPr/>
    </dgm:pt>
    <dgm:pt modelId="{45F8143F-CF2C-4A52-B7A1-8D3CB1CF11B7}" type="pres">
      <dgm:prSet presAssocID="{57DD3116-FB8E-4BE4-B859-0BBE25642649}" presName="LShape" presStyleLbl="alignNode1" presStyleIdx="14" presStyleCnt="17"/>
      <dgm:spPr/>
    </dgm:pt>
    <dgm:pt modelId="{09FEB15A-90B7-480B-9D65-0E11A68BACDA}" type="pres">
      <dgm:prSet presAssocID="{57DD3116-FB8E-4BE4-B859-0BBE25642649}" presName="ParentText" presStyleLbl="revTx" presStyleIdx="7" presStyleCnt="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4869151D-C66A-428B-8AA7-D600DD26A840}" type="pres">
      <dgm:prSet presAssocID="{57DD3116-FB8E-4BE4-B859-0BBE25642649}" presName="Triangle" presStyleLbl="alignNode1" presStyleIdx="15" presStyleCnt="17"/>
      <dgm:spPr/>
    </dgm:pt>
    <dgm:pt modelId="{44D327F8-EE99-4ABD-871B-6CA4E6AAAB64}" type="pres">
      <dgm:prSet presAssocID="{EB35B150-A1FF-4C6F-9691-86A048793D85}" presName="sibTrans" presStyleCnt="0"/>
      <dgm:spPr/>
    </dgm:pt>
    <dgm:pt modelId="{E2C3692B-0B78-40E8-992B-F37F1CC9F65B}" type="pres">
      <dgm:prSet presAssocID="{EB35B150-A1FF-4C6F-9691-86A048793D85}" presName="space" presStyleCnt="0"/>
      <dgm:spPr/>
    </dgm:pt>
    <dgm:pt modelId="{35CEC160-F000-40D9-BD85-740A1BDEA2F2}" type="pres">
      <dgm:prSet presAssocID="{2BA3AE87-36EB-42CD-86BC-36005219B584}" presName="composite" presStyleCnt="0"/>
      <dgm:spPr/>
    </dgm:pt>
    <dgm:pt modelId="{60291AB2-03A1-44E4-9947-8CE36EA811CA}" type="pres">
      <dgm:prSet presAssocID="{2BA3AE87-36EB-42CD-86BC-36005219B584}" presName="LShape" presStyleLbl="alignNode1" presStyleIdx="16" presStyleCnt="17"/>
      <dgm:spPr/>
    </dgm:pt>
    <dgm:pt modelId="{0B6E6CF8-7A09-48B2-BABE-C1128090B811}" type="pres">
      <dgm:prSet presAssocID="{2BA3AE87-36EB-42CD-86BC-36005219B584}" presName="ParentText" presStyleLbl="revTx" presStyleIdx="8" presStyleCnt="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BD733E06-2C1C-4262-98FA-51F54FD9D782}" type="presOf" srcId="{2BA3AE87-36EB-42CD-86BC-36005219B584}" destId="{0B6E6CF8-7A09-48B2-BABE-C1128090B811}" srcOrd="0" destOrd="0" presId="urn:microsoft.com/office/officeart/2009/3/layout/StepUpProcess"/>
    <dgm:cxn modelId="{8BFB25A1-A320-4B36-9550-FCDA78E47BF0}" type="presOf" srcId="{CFD266A9-D5CC-425C-A5E4-6889211A790A}" destId="{48791820-C28B-4DC1-99AA-779D230042D4}" srcOrd="0" destOrd="0" presId="urn:microsoft.com/office/officeart/2009/3/layout/StepUpProcess"/>
    <dgm:cxn modelId="{1783BF77-99CE-4A8F-AE5F-015CDCDD95FA}" srcId="{3E5033B8-686B-4A6D-BF62-C31BE018A6D6}" destId="{14F5E3F4-7DEF-4CAD-9371-4BF68F6F9184}" srcOrd="6" destOrd="0" parTransId="{1D07003C-0571-44B3-8D04-CCD02A7440B4}" sibTransId="{E46956AB-7339-4F45-A6CD-6CEEC4904938}"/>
    <dgm:cxn modelId="{9957E8DE-5D79-4092-A098-BE8555EE8950}" type="presOf" srcId="{920A82EF-6959-476D-8030-D28705CC63F3}" destId="{89245E67-B88A-42F0-9C2A-3522277F4C23}" srcOrd="0" destOrd="0" presId="urn:microsoft.com/office/officeart/2009/3/layout/StepUpProcess"/>
    <dgm:cxn modelId="{FCE95E3E-0284-4506-92C5-3747F6F17641}" type="presOf" srcId="{14F5E3F4-7DEF-4CAD-9371-4BF68F6F9184}" destId="{9B91E995-8269-4D98-87B6-0A3E8BDF9548}" srcOrd="0" destOrd="0" presId="urn:microsoft.com/office/officeart/2009/3/layout/StepUpProcess"/>
    <dgm:cxn modelId="{C8435F1B-0892-400A-B110-EB4D9AAD3544}" srcId="{3E5033B8-686B-4A6D-BF62-C31BE018A6D6}" destId="{CFD266A9-D5CC-425C-A5E4-6889211A790A}" srcOrd="5" destOrd="0" parTransId="{812AFB91-B236-4FD0-9C74-AD099A986514}" sibTransId="{FDA48ABB-EF8A-4251-B5D7-5C297911B7EE}"/>
    <dgm:cxn modelId="{B53D3F3B-DC13-4E52-932B-5BC8AD056400}" srcId="{3E5033B8-686B-4A6D-BF62-C31BE018A6D6}" destId="{4357012C-5713-4FFC-8574-F60A4A1D479A}" srcOrd="3" destOrd="0" parTransId="{DDE3C06C-504B-4DDC-8350-79984C061F20}" sibTransId="{58534477-EF30-4015-9AF9-C2A3B9125CCE}"/>
    <dgm:cxn modelId="{EE6E6679-F46C-4583-8A70-CD444B6A8D1A}" type="presOf" srcId="{3E5033B8-686B-4A6D-BF62-C31BE018A6D6}" destId="{F8D6C3BD-13FB-4FE3-8E3B-FFC22ACCA0D8}" srcOrd="0" destOrd="0" presId="urn:microsoft.com/office/officeart/2009/3/layout/StepUpProcess"/>
    <dgm:cxn modelId="{B9DF0F87-8B3E-48D2-962E-22EA5414668F}" type="presOf" srcId="{57DD3116-FB8E-4BE4-B859-0BBE25642649}" destId="{09FEB15A-90B7-480B-9D65-0E11A68BACDA}" srcOrd="0" destOrd="0" presId="urn:microsoft.com/office/officeart/2009/3/layout/StepUpProcess"/>
    <dgm:cxn modelId="{33EF9283-3C8F-4371-9BF1-6AD04F0432D7}" type="presOf" srcId="{4357012C-5713-4FFC-8574-F60A4A1D479A}" destId="{5ED29480-DF05-47CF-B9FA-2352BEA12DA1}" srcOrd="0" destOrd="0" presId="urn:microsoft.com/office/officeart/2009/3/layout/StepUpProcess"/>
    <dgm:cxn modelId="{1927B8F1-9CE1-4B24-AFA7-A7E40B5A8A76}" srcId="{3E5033B8-686B-4A6D-BF62-C31BE018A6D6}" destId="{920A82EF-6959-476D-8030-D28705CC63F3}" srcOrd="1" destOrd="0" parTransId="{AFF55408-67D3-43D4-A795-53A4DB6C3CF7}" sibTransId="{70CA4AE8-6561-4455-82E0-CAE885DCFA98}"/>
    <dgm:cxn modelId="{91AED639-A4AC-43C0-8452-94A7313F06BE}" srcId="{3E5033B8-686B-4A6D-BF62-C31BE018A6D6}" destId="{687D99AC-A1D3-4A84-86ED-8EAAF610A7F2}" srcOrd="2" destOrd="0" parTransId="{A6373281-1AA7-43D2-A206-57F344F32157}" sibTransId="{EF864770-51E8-4EB4-B3CB-348D304AF37E}"/>
    <dgm:cxn modelId="{14D28C35-7B5D-4E7E-B8E2-843971FEF847}" type="presOf" srcId="{35D9F58F-ED8B-4B3B-BCD3-BF9C98AC35F9}" destId="{5FFD2907-F908-45AC-9D22-3B6ADBD97624}" srcOrd="0" destOrd="0" presId="urn:microsoft.com/office/officeart/2009/3/layout/StepUpProcess"/>
    <dgm:cxn modelId="{9A484029-A448-4D13-BAAA-D8A380357962}" srcId="{3E5033B8-686B-4A6D-BF62-C31BE018A6D6}" destId="{00B6640F-74E2-4E5C-9089-8A8EF244C84C}" srcOrd="4" destOrd="0" parTransId="{47AD398B-920D-4F5F-8F45-9BF45B4BF06D}" sibTransId="{62693009-D04F-4137-AFFC-26E047B0E683}"/>
    <dgm:cxn modelId="{768CA4CA-EE08-424F-9357-8527181A8A69}" srcId="{3E5033B8-686B-4A6D-BF62-C31BE018A6D6}" destId="{57DD3116-FB8E-4BE4-B859-0BBE25642649}" srcOrd="7" destOrd="0" parTransId="{B459B5D4-2179-4306-B89D-4A42923E80DB}" sibTransId="{EB35B150-A1FF-4C6F-9691-86A048793D85}"/>
    <dgm:cxn modelId="{C7374798-000B-4B1D-B0BD-CB4614ACFD56}" srcId="{3E5033B8-686B-4A6D-BF62-C31BE018A6D6}" destId="{35D9F58F-ED8B-4B3B-BCD3-BF9C98AC35F9}" srcOrd="0" destOrd="0" parTransId="{D292FDBC-DB9B-42B9-AA83-378035C03A8E}" sibTransId="{43F64091-295C-4B3A-8C1C-028FFDBF1B63}"/>
    <dgm:cxn modelId="{E80D3378-807A-47BE-96BE-0E40D8A3C2FF}" type="presOf" srcId="{00B6640F-74E2-4E5C-9089-8A8EF244C84C}" destId="{3A2A74A4-B24B-40D9-AC15-F1FE17BF7B44}" srcOrd="0" destOrd="0" presId="urn:microsoft.com/office/officeart/2009/3/layout/StepUpProcess"/>
    <dgm:cxn modelId="{B33D4827-EB09-4F8F-9FDE-97EC40EA21D3}" srcId="{3E5033B8-686B-4A6D-BF62-C31BE018A6D6}" destId="{2BA3AE87-36EB-42CD-86BC-36005219B584}" srcOrd="8" destOrd="0" parTransId="{EC933DED-6A8B-42CC-A3E9-7D86ACA2E8F9}" sibTransId="{A0947660-597A-42B4-9FC1-CC01D16E3E31}"/>
    <dgm:cxn modelId="{16E7BC59-1443-4411-9EAF-7CE77800D0A3}" type="presOf" srcId="{687D99AC-A1D3-4A84-86ED-8EAAF610A7F2}" destId="{A18ECDBD-6FDF-4B73-BC65-9A823FCC3433}" srcOrd="0" destOrd="0" presId="urn:microsoft.com/office/officeart/2009/3/layout/StepUpProcess"/>
    <dgm:cxn modelId="{029A230E-9BC7-4267-8A00-1F83BCFF831F}" type="presParOf" srcId="{F8D6C3BD-13FB-4FE3-8E3B-FFC22ACCA0D8}" destId="{A71BC942-1B4C-4D8F-97AF-BBDA88629BA7}" srcOrd="0" destOrd="0" presId="urn:microsoft.com/office/officeart/2009/3/layout/StepUpProcess"/>
    <dgm:cxn modelId="{53916354-6D10-4650-ABAE-CD193770AB1F}" type="presParOf" srcId="{A71BC942-1B4C-4D8F-97AF-BBDA88629BA7}" destId="{84BD3209-370D-4FFF-BFC0-8C3390B65259}" srcOrd="0" destOrd="0" presId="urn:microsoft.com/office/officeart/2009/3/layout/StepUpProcess"/>
    <dgm:cxn modelId="{6C3F8E89-9626-49A8-B7C2-9028428385FA}" type="presParOf" srcId="{A71BC942-1B4C-4D8F-97AF-BBDA88629BA7}" destId="{5FFD2907-F908-45AC-9D22-3B6ADBD97624}" srcOrd="1" destOrd="0" presId="urn:microsoft.com/office/officeart/2009/3/layout/StepUpProcess"/>
    <dgm:cxn modelId="{0FF408C0-FAA9-4B1F-AB3E-7D88678D0B7F}" type="presParOf" srcId="{A71BC942-1B4C-4D8F-97AF-BBDA88629BA7}" destId="{1B076537-AF2B-4708-94B3-1AD93DBAD81E}" srcOrd="2" destOrd="0" presId="urn:microsoft.com/office/officeart/2009/3/layout/StepUpProcess"/>
    <dgm:cxn modelId="{80453FDC-63FB-4C34-B271-1A3BA70173FB}" type="presParOf" srcId="{F8D6C3BD-13FB-4FE3-8E3B-FFC22ACCA0D8}" destId="{CCB37F4B-8C27-4E1F-A873-A6B4E63ACB00}" srcOrd="1" destOrd="0" presId="urn:microsoft.com/office/officeart/2009/3/layout/StepUpProcess"/>
    <dgm:cxn modelId="{FDE96671-7C62-4E01-B5EF-AEE2D58301FD}" type="presParOf" srcId="{CCB37F4B-8C27-4E1F-A873-A6B4E63ACB00}" destId="{A4EB653D-14C1-47A8-A8FD-5A84D06F7684}" srcOrd="0" destOrd="0" presId="urn:microsoft.com/office/officeart/2009/3/layout/StepUpProcess"/>
    <dgm:cxn modelId="{A7C3EDDD-590B-4F5B-A752-CB333B9690C5}" type="presParOf" srcId="{F8D6C3BD-13FB-4FE3-8E3B-FFC22ACCA0D8}" destId="{7DB45A39-8CFF-432F-B492-5D92198B7078}" srcOrd="2" destOrd="0" presId="urn:microsoft.com/office/officeart/2009/3/layout/StepUpProcess"/>
    <dgm:cxn modelId="{83B76F41-2C6E-40CF-9590-C7141618ABA9}" type="presParOf" srcId="{7DB45A39-8CFF-432F-B492-5D92198B7078}" destId="{19EC7E65-A270-4A09-9697-A043D01FAB8D}" srcOrd="0" destOrd="0" presId="urn:microsoft.com/office/officeart/2009/3/layout/StepUpProcess"/>
    <dgm:cxn modelId="{93250FD8-542F-4AF6-ABA8-C793C64E6DC9}" type="presParOf" srcId="{7DB45A39-8CFF-432F-B492-5D92198B7078}" destId="{89245E67-B88A-42F0-9C2A-3522277F4C23}" srcOrd="1" destOrd="0" presId="urn:microsoft.com/office/officeart/2009/3/layout/StepUpProcess"/>
    <dgm:cxn modelId="{71BE8677-9C57-4E63-AFBB-A4D7622AA2DF}" type="presParOf" srcId="{7DB45A39-8CFF-432F-B492-5D92198B7078}" destId="{A521874E-73F6-46CB-98B2-208852F83419}" srcOrd="2" destOrd="0" presId="urn:microsoft.com/office/officeart/2009/3/layout/StepUpProcess"/>
    <dgm:cxn modelId="{103E0DC6-C0D7-4CB5-91C6-4E141E482A25}" type="presParOf" srcId="{F8D6C3BD-13FB-4FE3-8E3B-FFC22ACCA0D8}" destId="{7982937F-A50F-483A-9CAC-AF7E0EC648EE}" srcOrd="3" destOrd="0" presId="urn:microsoft.com/office/officeart/2009/3/layout/StepUpProcess"/>
    <dgm:cxn modelId="{6015A9A0-9A9E-4F00-AA45-AB4068E1E9FE}" type="presParOf" srcId="{7982937F-A50F-483A-9CAC-AF7E0EC648EE}" destId="{9D9F0831-7E32-45CF-BF2C-EC6939E21CA6}" srcOrd="0" destOrd="0" presId="urn:microsoft.com/office/officeart/2009/3/layout/StepUpProcess"/>
    <dgm:cxn modelId="{37EA991F-1BA1-4F2D-AB87-2EA072122C67}" type="presParOf" srcId="{F8D6C3BD-13FB-4FE3-8E3B-FFC22ACCA0D8}" destId="{4A153539-3169-4A4F-82A5-DE353FF4F421}" srcOrd="4" destOrd="0" presId="urn:microsoft.com/office/officeart/2009/3/layout/StepUpProcess"/>
    <dgm:cxn modelId="{6400B509-D6A0-4414-984F-28F2914B5EB8}" type="presParOf" srcId="{4A153539-3169-4A4F-82A5-DE353FF4F421}" destId="{6AD02408-B06E-449E-AB8F-A86FDB7CD741}" srcOrd="0" destOrd="0" presId="urn:microsoft.com/office/officeart/2009/3/layout/StepUpProcess"/>
    <dgm:cxn modelId="{B757A5D0-7CA0-41F0-A093-D001E3CC57B7}" type="presParOf" srcId="{4A153539-3169-4A4F-82A5-DE353FF4F421}" destId="{A18ECDBD-6FDF-4B73-BC65-9A823FCC3433}" srcOrd="1" destOrd="0" presId="urn:microsoft.com/office/officeart/2009/3/layout/StepUpProcess"/>
    <dgm:cxn modelId="{4A6C473B-508A-4C64-8D0F-DF635357EDA3}" type="presParOf" srcId="{4A153539-3169-4A4F-82A5-DE353FF4F421}" destId="{2574A9AC-5584-4D20-8E23-569C2375EE1A}" srcOrd="2" destOrd="0" presId="urn:microsoft.com/office/officeart/2009/3/layout/StepUpProcess"/>
    <dgm:cxn modelId="{B55CE9B7-CB92-41C7-BD15-D1BD7A4534EF}" type="presParOf" srcId="{F8D6C3BD-13FB-4FE3-8E3B-FFC22ACCA0D8}" destId="{054204EF-B59E-4F3F-A0C9-C2C0BE585E76}" srcOrd="5" destOrd="0" presId="urn:microsoft.com/office/officeart/2009/3/layout/StepUpProcess"/>
    <dgm:cxn modelId="{3BF764F9-E1B3-4D3D-AF72-35F8394E7BAF}" type="presParOf" srcId="{054204EF-B59E-4F3F-A0C9-C2C0BE585E76}" destId="{3A8252A1-A49A-45CF-9C0C-D905EC78D4B9}" srcOrd="0" destOrd="0" presId="urn:microsoft.com/office/officeart/2009/3/layout/StepUpProcess"/>
    <dgm:cxn modelId="{402C8FA9-9228-4A4A-8549-2C0492C0C944}" type="presParOf" srcId="{F8D6C3BD-13FB-4FE3-8E3B-FFC22ACCA0D8}" destId="{DAC377CA-1225-4C2B-A814-F535439B5B1E}" srcOrd="6" destOrd="0" presId="urn:microsoft.com/office/officeart/2009/3/layout/StepUpProcess"/>
    <dgm:cxn modelId="{20E7CBBD-9316-4CB6-B2DF-5D9D2B20E961}" type="presParOf" srcId="{DAC377CA-1225-4C2B-A814-F535439B5B1E}" destId="{C1C6C190-E560-4BC2-B2FA-323899F66829}" srcOrd="0" destOrd="0" presId="urn:microsoft.com/office/officeart/2009/3/layout/StepUpProcess"/>
    <dgm:cxn modelId="{FAE226BD-ABC4-4F4E-9DFE-ADB37B4355E2}" type="presParOf" srcId="{DAC377CA-1225-4C2B-A814-F535439B5B1E}" destId="{5ED29480-DF05-47CF-B9FA-2352BEA12DA1}" srcOrd="1" destOrd="0" presId="urn:microsoft.com/office/officeart/2009/3/layout/StepUpProcess"/>
    <dgm:cxn modelId="{E1C6030A-AEBD-4BF2-B755-9F9D7BC74EFB}" type="presParOf" srcId="{DAC377CA-1225-4C2B-A814-F535439B5B1E}" destId="{E021CC21-6C1B-434C-908C-69CF95D23EBF}" srcOrd="2" destOrd="0" presId="urn:microsoft.com/office/officeart/2009/3/layout/StepUpProcess"/>
    <dgm:cxn modelId="{34CD32C7-CB42-457A-B9DF-054E1F2F4714}" type="presParOf" srcId="{F8D6C3BD-13FB-4FE3-8E3B-FFC22ACCA0D8}" destId="{B65E8D1A-C15E-4B49-80EC-D213614349E8}" srcOrd="7" destOrd="0" presId="urn:microsoft.com/office/officeart/2009/3/layout/StepUpProcess"/>
    <dgm:cxn modelId="{A457889F-9395-458D-8B8B-C605021719E2}" type="presParOf" srcId="{B65E8D1A-C15E-4B49-80EC-D213614349E8}" destId="{2E19B833-B07F-4448-9760-0B19274DD876}" srcOrd="0" destOrd="0" presId="urn:microsoft.com/office/officeart/2009/3/layout/StepUpProcess"/>
    <dgm:cxn modelId="{7581A0E1-6671-40A7-86E6-B59CAF699AAD}" type="presParOf" srcId="{F8D6C3BD-13FB-4FE3-8E3B-FFC22ACCA0D8}" destId="{CC89873F-CDA1-4B69-9B40-0F4B6BEA8B93}" srcOrd="8" destOrd="0" presId="urn:microsoft.com/office/officeart/2009/3/layout/StepUpProcess"/>
    <dgm:cxn modelId="{B06E6CF8-8182-477B-A2BD-6E015CF6FB3C}" type="presParOf" srcId="{CC89873F-CDA1-4B69-9B40-0F4B6BEA8B93}" destId="{4F42AE79-7225-4C98-BE56-728289036CA6}" srcOrd="0" destOrd="0" presId="urn:microsoft.com/office/officeart/2009/3/layout/StepUpProcess"/>
    <dgm:cxn modelId="{229A8312-F6EE-4C38-9126-11D1C2285E62}" type="presParOf" srcId="{CC89873F-CDA1-4B69-9B40-0F4B6BEA8B93}" destId="{3A2A74A4-B24B-40D9-AC15-F1FE17BF7B44}" srcOrd="1" destOrd="0" presId="urn:microsoft.com/office/officeart/2009/3/layout/StepUpProcess"/>
    <dgm:cxn modelId="{83E877BC-FF1E-46A2-A94A-CA89DB45E605}" type="presParOf" srcId="{CC89873F-CDA1-4B69-9B40-0F4B6BEA8B93}" destId="{01394015-C0C2-4D7B-A142-4BD4380D4966}" srcOrd="2" destOrd="0" presId="urn:microsoft.com/office/officeart/2009/3/layout/StepUpProcess"/>
    <dgm:cxn modelId="{13C53994-9F6F-4FAB-8709-FB79D7D1F847}" type="presParOf" srcId="{F8D6C3BD-13FB-4FE3-8E3B-FFC22ACCA0D8}" destId="{BDA02FA0-12D7-4F6A-84D8-E8FD8B9947EC}" srcOrd="9" destOrd="0" presId="urn:microsoft.com/office/officeart/2009/3/layout/StepUpProcess"/>
    <dgm:cxn modelId="{C686CFC6-5DAC-478A-A03B-26D68A6E18BA}" type="presParOf" srcId="{BDA02FA0-12D7-4F6A-84D8-E8FD8B9947EC}" destId="{1845F66A-0670-46CA-B6B2-317D9C6048C7}" srcOrd="0" destOrd="0" presId="urn:microsoft.com/office/officeart/2009/3/layout/StepUpProcess"/>
    <dgm:cxn modelId="{AD88B6AE-D3A7-4842-B25C-E1453A25E7DD}" type="presParOf" srcId="{F8D6C3BD-13FB-4FE3-8E3B-FFC22ACCA0D8}" destId="{10C82930-EC65-48EB-B602-3EFFAB50412E}" srcOrd="10" destOrd="0" presId="urn:microsoft.com/office/officeart/2009/3/layout/StepUpProcess"/>
    <dgm:cxn modelId="{985C0D25-A24B-4BB9-8C4C-CA6330D59F90}" type="presParOf" srcId="{10C82930-EC65-48EB-B602-3EFFAB50412E}" destId="{BD7BC00C-0E52-4512-BE98-0D6A4C60080F}" srcOrd="0" destOrd="0" presId="urn:microsoft.com/office/officeart/2009/3/layout/StepUpProcess"/>
    <dgm:cxn modelId="{749ACC72-F473-44A5-9D54-10111B1D29F0}" type="presParOf" srcId="{10C82930-EC65-48EB-B602-3EFFAB50412E}" destId="{48791820-C28B-4DC1-99AA-779D230042D4}" srcOrd="1" destOrd="0" presId="urn:microsoft.com/office/officeart/2009/3/layout/StepUpProcess"/>
    <dgm:cxn modelId="{5F2FB036-35E3-4FC4-A126-72959A29006C}" type="presParOf" srcId="{10C82930-EC65-48EB-B602-3EFFAB50412E}" destId="{855DB222-CF89-4DB5-9135-4003234CDEA8}" srcOrd="2" destOrd="0" presId="urn:microsoft.com/office/officeart/2009/3/layout/StepUpProcess"/>
    <dgm:cxn modelId="{462ED383-875C-4D43-9CF1-2AA1DF4E3000}" type="presParOf" srcId="{F8D6C3BD-13FB-4FE3-8E3B-FFC22ACCA0D8}" destId="{A4B4ABB3-F7D9-4422-BB7F-7B3A901545EB}" srcOrd="11" destOrd="0" presId="urn:microsoft.com/office/officeart/2009/3/layout/StepUpProcess"/>
    <dgm:cxn modelId="{76630BDA-E31E-4A82-A999-496D136318B9}" type="presParOf" srcId="{A4B4ABB3-F7D9-4422-BB7F-7B3A901545EB}" destId="{7FBEBE77-FEA8-4EE7-A34A-A1DD1C66550B}" srcOrd="0" destOrd="0" presId="urn:microsoft.com/office/officeart/2009/3/layout/StepUpProcess"/>
    <dgm:cxn modelId="{1FF7F5FE-770D-44A1-B022-2490873D6CCB}" type="presParOf" srcId="{F8D6C3BD-13FB-4FE3-8E3B-FFC22ACCA0D8}" destId="{BA47D35D-84F1-469D-8328-CD90F78B3E37}" srcOrd="12" destOrd="0" presId="urn:microsoft.com/office/officeart/2009/3/layout/StepUpProcess"/>
    <dgm:cxn modelId="{22169B0A-CDB1-4494-8390-BD24AE85B8EE}" type="presParOf" srcId="{BA47D35D-84F1-469D-8328-CD90F78B3E37}" destId="{3C0B0B82-1BF9-4581-9672-3472BC0639AF}" srcOrd="0" destOrd="0" presId="urn:microsoft.com/office/officeart/2009/3/layout/StepUpProcess"/>
    <dgm:cxn modelId="{FE18FF7E-C4A7-4E51-BF8D-D30C4462612B}" type="presParOf" srcId="{BA47D35D-84F1-469D-8328-CD90F78B3E37}" destId="{9B91E995-8269-4D98-87B6-0A3E8BDF9548}" srcOrd="1" destOrd="0" presId="urn:microsoft.com/office/officeart/2009/3/layout/StepUpProcess"/>
    <dgm:cxn modelId="{50369425-DF8E-457A-A4D3-A1A6698088E0}" type="presParOf" srcId="{BA47D35D-84F1-469D-8328-CD90F78B3E37}" destId="{849AB533-5806-4AD3-B50C-EFA86C8A78E8}" srcOrd="2" destOrd="0" presId="urn:microsoft.com/office/officeart/2009/3/layout/StepUpProcess"/>
    <dgm:cxn modelId="{6E19D8CD-B919-4D03-AB99-87766851E7BD}" type="presParOf" srcId="{F8D6C3BD-13FB-4FE3-8E3B-FFC22ACCA0D8}" destId="{864A5619-9E4D-4F76-A4FA-210AB5616C2E}" srcOrd="13" destOrd="0" presId="urn:microsoft.com/office/officeart/2009/3/layout/StepUpProcess"/>
    <dgm:cxn modelId="{F2F69966-D654-41B8-804D-E1714FA842D7}" type="presParOf" srcId="{864A5619-9E4D-4F76-A4FA-210AB5616C2E}" destId="{B3ED64D4-BE12-4C9E-BE5A-C4DE5713152B}" srcOrd="0" destOrd="0" presId="urn:microsoft.com/office/officeart/2009/3/layout/StepUpProcess"/>
    <dgm:cxn modelId="{11E20B26-FBBA-4EF5-A153-596E0DFC6F73}" type="presParOf" srcId="{F8D6C3BD-13FB-4FE3-8E3B-FFC22ACCA0D8}" destId="{A55A45CD-29FD-4EA2-B533-431D4CDE8C9F}" srcOrd="14" destOrd="0" presId="urn:microsoft.com/office/officeart/2009/3/layout/StepUpProcess"/>
    <dgm:cxn modelId="{00CFC647-A754-44D0-886A-4984457C739F}" type="presParOf" srcId="{A55A45CD-29FD-4EA2-B533-431D4CDE8C9F}" destId="{45F8143F-CF2C-4A52-B7A1-8D3CB1CF11B7}" srcOrd="0" destOrd="0" presId="urn:microsoft.com/office/officeart/2009/3/layout/StepUpProcess"/>
    <dgm:cxn modelId="{D0AAA1FA-CAA0-4C61-BAFB-B61896D8B03B}" type="presParOf" srcId="{A55A45CD-29FD-4EA2-B533-431D4CDE8C9F}" destId="{09FEB15A-90B7-480B-9D65-0E11A68BACDA}" srcOrd="1" destOrd="0" presId="urn:microsoft.com/office/officeart/2009/3/layout/StepUpProcess"/>
    <dgm:cxn modelId="{389CD0B3-22C7-401B-B66D-29A4113F3AD7}" type="presParOf" srcId="{A55A45CD-29FD-4EA2-B533-431D4CDE8C9F}" destId="{4869151D-C66A-428B-8AA7-D600DD26A840}" srcOrd="2" destOrd="0" presId="urn:microsoft.com/office/officeart/2009/3/layout/StepUpProcess"/>
    <dgm:cxn modelId="{B92B17E2-FDDE-416A-9E68-DC0C23828BDF}" type="presParOf" srcId="{F8D6C3BD-13FB-4FE3-8E3B-FFC22ACCA0D8}" destId="{44D327F8-EE99-4ABD-871B-6CA4E6AAAB64}" srcOrd="15" destOrd="0" presId="urn:microsoft.com/office/officeart/2009/3/layout/StepUpProcess"/>
    <dgm:cxn modelId="{BE5ED263-8901-4F16-A323-1FB7F3CA38F2}" type="presParOf" srcId="{44D327F8-EE99-4ABD-871B-6CA4E6AAAB64}" destId="{E2C3692B-0B78-40E8-992B-F37F1CC9F65B}" srcOrd="0" destOrd="0" presId="urn:microsoft.com/office/officeart/2009/3/layout/StepUpProcess"/>
    <dgm:cxn modelId="{1F17D75C-2E02-4527-A292-8889ADC6D78F}" type="presParOf" srcId="{F8D6C3BD-13FB-4FE3-8E3B-FFC22ACCA0D8}" destId="{35CEC160-F000-40D9-BD85-740A1BDEA2F2}" srcOrd="16" destOrd="0" presId="urn:microsoft.com/office/officeart/2009/3/layout/StepUpProcess"/>
    <dgm:cxn modelId="{F93238BC-E05A-4B7C-A922-B4A36863ED73}" type="presParOf" srcId="{35CEC160-F000-40D9-BD85-740A1BDEA2F2}" destId="{60291AB2-03A1-44E4-9947-8CE36EA811CA}" srcOrd="0" destOrd="0" presId="urn:microsoft.com/office/officeart/2009/3/layout/StepUpProcess"/>
    <dgm:cxn modelId="{F17CA38E-EABB-40A0-B6CA-DBB8DB05FE02}" type="presParOf" srcId="{35CEC160-F000-40D9-BD85-740A1BDEA2F2}" destId="{0B6E6CF8-7A09-48B2-BABE-C1128090B811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E5033B8-686B-4A6D-BF62-C31BE018A6D6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35D9F58F-ED8B-4B3B-BCD3-BF9C98AC35F9}">
      <dgm:prSet phldrT="[Tekst]" custT="1"/>
      <dgm:spPr/>
      <dgm:t>
        <a:bodyPr/>
        <a:lstStyle/>
        <a:p>
          <a:pPr>
            <a:buClrTx/>
            <a:buSzTx/>
            <a:buFontTx/>
            <a:buNone/>
          </a:pPr>
          <a:r>
            <a:rPr lang="pl-PL" sz="1800" b="1" i="0" u="none" strike="noStrike" baseline="0" dirty="0">
              <a:solidFill>
                <a:srgbClr val="FF6600"/>
              </a:solidFill>
              <a:latin typeface="Czcionka tekstu podstawowego"/>
            </a:rPr>
            <a:t>2 kwietnia</a:t>
          </a:r>
          <a:r>
            <a:rPr lang="pl-PL" sz="1800" b="1" i="0" u="none" strike="noStrike" dirty="0">
              <a:solidFill>
                <a:srgbClr val="FF6600"/>
              </a:solidFill>
              <a:latin typeface="Czcionka tekstu podstawowego"/>
            </a:rPr>
            <a:t> 2026 r.</a:t>
          </a:r>
          <a:endParaRPr lang="pl-PL" sz="1800" dirty="0">
            <a:solidFill>
              <a:srgbClr val="FF6600"/>
            </a:solidFill>
          </a:endParaRPr>
        </a:p>
      </dgm:t>
    </dgm:pt>
    <dgm:pt modelId="{D292FDBC-DB9B-42B9-AA83-378035C03A8E}" type="parTrans" cxnId="{C7374798-000B-4B1D-B0BD-CB4614ACFD56}">
      <dgm:prSet/>
      <dgm:spPr/>
      <dgm:t>
        <a:bodyPr/>
        <a:lstStyle/>
        <a:p>
          <a:endParaRPr lang="pl-PL">
            <a:solidFill>
              <a:srgbClr val="FF6600"/>
            </a:solidFill>
          </a:endParaRPr>
        </a:p>
      </dgm:t>
    </dgm:pt>
    <dgm:pt modelId="{43F64091-295C-4B3A-8C1C-028FFDBF1B63}" type="sibTrans" cxnId="{C7374798-000B-4B1D-B0BD-CB4614ACFD56}">
      <dgm:prSet/>
      <dgm:spPr/>
      <dgm:t>
        <a:bodyPr/>
        <a:lstStyle/>
        <a:p>
          <a:endParaRPr lang="pl-PL">
            <a:solidFill>
              <a:srgbClr val="FF6600"/>
            </a:solidFill>
          </a:endParaRPr>
        </a:p>
      </dgm:t>
    </dgm:pt>
    <dgm:pt modelId="{920A82EF-6959-476D-8030-D28705CC63F3}">
      <dgm:prSet phldrT="[Tekst]" custT="1"/>
      <dgm:spPr/>
      <dgm:t>
        <a:bodyPr/>
        <a:lstStyle/>
        <a:p>
          <a:pPr>
            <a:buClrTx/>
            <a:buSzTx/>
            <a:buFontTx/>
            <a:buNone/>
          </a:pPr>
          <a:r>
            <a:rPr lang="pl-PL" sz="1800" b="1" i="0" u="none" strike="noStrike" dirty="0">
              <a:solidFill>
                <a:srgbClr val="FF6600"/>
              </a:solidFill>
              <a:latin typeface="Czcionka tekstu podstawowego"/>
            </a:rPr>
            <a:t>9 Lipca</a:t>
          </a:r>
          <a:br>
            <a:rPr lang="pl-PL" sz="1800" b="1" i="0" u="none" strike="noStrike" dirty="0">
              <a:solidFill>
                <a:srgbClr val="FF6600"/>
              </a:solidFill>
              <a:latin typeface="Czcionka tekstu podstawowego"/>
            </a:rPr>
          </a:br>
          <a:r>
            <a:rPr lang="pl-PL" sz="1800" b="1" i="0" u="none" strike="noStrike" dirty="0">
              <a:solidFill>
                <a:srgbClr val="FF6600"/>
              </a:solidFill>
              <a:latin typeface="Czcionka tekstu podstawowego"/>
            </a:rPr>
            <a:t>2026 r.</a:t>
          </a:r>
          <a:endParaRPr lang="pl-PL" sz="1800" dirty="0">
            <a:solidFill>
              <a:srgbClr val="FF6600"/>
            </a:solidFill>
          </a:endParaRPr>
        </a:p>
      </dgm:t>
    </dgm:pt>
    <dgm:pt modelId="{AFF55408-67D3-43D4-A795-53A4DB6C3CF7}" type="parTrans" cxnId="{1927B8F1-9CE1-4B24-AFA7-A7E40B5A8A76}">
      <dgm:prSet/>
      <dgm:spPr/>
      <dgm:t>
        <a:bodyPr/>
        <a:lstStyle/>
        <a:p>
          <a:endParaRPr lang="pl-PL">
            <a:solidFill>
              <a:srgbClr val="FF6600"/>
            </a:solidFill>
          </a:endParaRPr>
        </a:p>
      </dgm:t>
    </dgm:pt>
    <dgm:pt modelId="{70CA4AE8-6561-4455-82E0-CAE885DCFA98}" type="sibTrans" cxnId="{1927B8F1-9CE1-4B24-AFA7-A7E40B5A8A76}">
      <dgm:prSet/>
      <dgm:spPr/>
      <dgm:t>
        <a:bodyPr/>
        <a:lstStyle/>
        <a:p>
          <a:endParaRPr lang="pl-PL">
            <a:solidFill>
              <a:srgbClr val="FF6600"/>
            </a:solidFill>
          </a:endParaRPr>
        </a:p>
      </dgm:t>
    </dgm:pt>
    <dgm:pt modelId="{687D99AC-A1D3-4A84-86ED-8EAAF610A7F2}">
      <dgm:prSet phldrT="[Tekst]" custT="1"/>
      <dgm:spPr/>
      <dgm:t>
        <a:bodyPr/>
        <a:lstStyle/>
        <a:p>
          <a:pPr>
            <a:buClrTx/>
            <a:buSzTx/>
            <a:buFontTx/>
            <a:buNone/>
          </a:pPr>
          <a:r>
            <a:rPr lang="pl-PL" sz="1800" b="1" i="0" u="none" strike="noStrike" dirty="0">
              <a:solidFill>
                <a:srgbClr val="FF6600"/>
              </a:solidFill>
              <a:latin typeface="Czcionka tekstu podstawowego"/>
            </a:rPr>
            <a:t>16 września </a:t>
          </a:r>
          <a:br>
            <a:rPr lang="pl-PL" sz="1800" b="1" i="0" u="none" strike="noStrike" dirty="0">
              <a:solidFill>
                <a:srgbClr val="FF6600"/>
              </a:solidFill>
              <a:latin typeface="Czcionka tekstu podstawowego"/>
            </a:rPr>
          </a:br>
          <a:r>
            <a:rPr lang="pl-PL" sz="1800" b="1" i="0" u="none" strike="noStrike" dirty="0">
              <a:solidFill>
                <a:srgbClr val="FF6600"/>
              </a:solidFill>
              <a:latin typeface="Czcionka tekstu podstawowego"/>
            </a:rPr>
            <a:t>2026 r.</a:t>
          </a:r>
          <a:endParaRPr lang="pl-PL" sz="1800" dirty="0">
            <a:solidFill>
              <a:srgbClr val="FF6600"/>
            </a:solidFill>
          </a:endParaRPr>
        </a:p>
      </dgm:t>
    </dgm:pt>
    <dgm:pt modelId="{A6373281-1AA7-43D2-A206-57F344F32157}" type="parTrans" cxnId="{91AED639-A4AC-43C0-8452-94A7313F06BE}">
      <dgm:prSet/>
      <dgm:spPr/>
      <dgm:t>
        <a:bodyPr/>
        <a:lstStyle/>
        <a:p>
          <a:endParaRPr lang="pl-PL">
            <a:solidFill>
              <a:srgbClr val="FF6600"/>
            </a:solidFill>
          </a:endParaRPr>
        </a:p>
      </dgm:t>
    </dgm:pt>
    <dgm:pt modelId="{EF864770-51E8-4EB4-B3CB-348D304AF37E}" type="sibTrans" cxnId="{91AED639-A4AC-43C0-8452-94A7313F06BE}">
      <dgm:prSet/>
      <dgm:spPr/>
      <dgm:t>
        <a:bodyPr/>
        <a:lstStyle/>
        <a:p>
          <a:endParaRPr lang="pl-PL">
            <a:solidFill>
              <a:srgbClr val="FF6600"/>
            </a:solidFill>
          </a:endParaRPr>
        </a:p>
      </dgm:t>
    </dgm:pt>
    <dgm:pt modelId="{CFD266A9-D5CC-425C-A5E4-6889211A790A}">
      <dgm:prSet phldrT="[Tekst]" custT="1"/>
      <dgm:spPr/>
      <dgm:t>
        <a:bodyPr/>
        <a:lstStyle/>
        <a:p>
          <a:pPr>
            <a:buClrTx/>
            <a:buSzTx/>
            <a:buFontTx/>
            <a:buNone/>
          </a:pPr>
          <a:r>
            <a:rPr lang="pl-PL" sz="1800" b="1" i="0" u="none" strike="noStrike" dirty="0">
              <a:solidFill>
                <a:srgbClr val="FF6600"/>
              </a:solidFill>
              <a:latin typeface="Czcionka tekstu podstawowego"/>
            </a:rPr>
            <a:t>17 Listopada  2026 r.</a:t>
          </a:r>
          <a:endParaRPr lang="pl-PL" sz="1800" dirty="0">
            <a:solidFill>
              <a:srgbClr val="FF6600"/>
            </a:solidFill>
          </a:endParaRPr>
        </a:p>
      </dgm:t>
    </dgm:pt>
    <dgm:pt modelId="{812AFB91-B236-4FD0-9C74-AD099A986514}" type="parTrans" cxnId="{C8435F1B-0892-400A-B110-EB4D9AAD3544}">
      <dgm:prSet/>
      <dgm:spPr/>
      <dgm:t>
        <a:bodyPr/>
        <a:lstStyle/>
        <a:p>
          <a:endParaRPr lang="pl-PL">
            <a:solidFill>
              <a:srgbClr val="FF6600"/>
            </a:solidFill>
          </a:endParaRPr>
        </a:p>
      </dgm:t>
    </dgm:pt>
    <dgm:pt modelId="{FDA48ABB-EF8A-4251-B5D7-5C297911B7EE}" type="sibTrans" cxnId="{C8435F1B-0892-400A-B110-EB4D9AAD3544}">
      <dgm:prSet/>
      <dgm:spPr/>
      <dgm:t>
        <a:bodyPr/>
        <a:lstStyle/>
        <a:p>
          <a:endParaRPr lang="pl-PL">
            <a:solidFill>
              <a:srgbClr val="FF6600"/>
            </a:solidFill>
          </a:endParaRPr>
        </a:p>
      </dgm:t>
    </dgm:pt>
    <dgm:pt modelId="{14F5E3F4-7DEF-4CAD-9371-4BF68F6F9184}">
      <dgm:prSet phldrT="[Tekst]" custT="1"/>
      <dgm:spPr/>
      <dgm:t>
        <a:bodyPr/>
        <a:lstStyle/>
        <a:p>
          <a:pPr>
            <a:buClrTx/>
            <a:buSzTx/>
            <a:buFontTx/>
            <a:buNone/>
          </a:pPr>
          <a:r>
            <a:rPr lang="pl-PL" sz="1800" b="1" i="0" u="none" strike="noStrike" dirty="0">
              <a:solidFill>
                <a:srgbClr val="FF6600"/>
              </a:solidFill>
              <a:latin typeface="Czcionka tekstu podstawowego"/>
            </a:rPr>
            <a:t>30 grudnia  2026 r.</a:t>
          </a:r>
          <a:endParaRPr lang="pl-PL" sz="1800" dirty="0">
            <a:solidFill>
              <a:srgbClr val="FF6600"/>
            </a:solidFill>
          </a:endParaRPr>
        </a:p>
      </dgm:t>
    </dgm:pt>
    <dgm:pt modelId="{1D07003C-0571-44B3-8D04-CCD02A7440B4}" type="parTrans" cxnId="{1783BF77-99CE-4A8F-AE5F-015CDCDD95FA}">
      <dgm:prSet/>
      <dgm:spPr/>
      <dgm:t>
        <a:bodyPr/>
        <a:lstStyle/>
        <a:p>
          <a:endParaRPr lang="pl-PL">
            <a:solidFill>
              <a:srgbClr val="FF6600"/>
            </a:solidFill>
          </a:endParaRPr>
        </a:p>
      </dgm:t>
    </dgm:pt>
    <dgm:pt modelId="{E46956AB-7339-4F45-A6CD-6CEEC4904938}" type="sibTrans" cxnId="{1783BF77-99CE-4A8F-AE5F-015CDCDD95FA}">
      <dgm:prSet/>
      <dgm:spPr/>
      <dgm:t>
        <a:bodyPr/>
        <a:lstStyle/>
        <a:p>
          <a:endParaRPr lang="pl-PL">
            <a:solidFill>
              <a:srgbClr val="FF6600"/>
            </a:solidFill>
          </a:endParaRPr>
        </a:p>
      </dgm:t>
    </dgm:pt>
    <dgm:pt modelId="{F8D6C3BD-13FB-4FE3-8E3B-FFC22ACCA0D8}" type="pres">
      <dgm:prSet presAssocID="{3E5033B8-686B-4A6D-BF62-C31BE018A6D6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pl-PL"/>
        </a:p>
      </dgm:t>
    </dgm:pt>
    <dgm:pt modelId="{A71BC942-1B4C-4D8F-97AF-BBDA88629BA7}" type="pres">
      <dgm:prSet presAssocID="{35D9F58F-ED8B-4B3B-BCD3-BF9C98AC35F9}" presName="composite" presStyleCnt="0"/>
      <dgm:spPr/>
    </dgm:pt>
    <dgm:pt modelId="{84BD3209-370D-4FFF-BFC0-8C3390B65259}" type="pres">
      <dgm:prSet presAssocID="{35D9F58F-ED8B-4B3B-BCD3-BF9C98AC35F9}" presName="LShape" presStyleLbl="alignNode1" presStyleIdx="0" presStyleCnt="9"/>
      <dgm:spPr/>
    </dgm:pt>
    <dgm:pt modelId="{5FFD2907-F908-45AC-9D22-3B6ADBD97624}" type="pres">
      <dgm:prSet presAssocID="{35D9F58F-ED8B-4B3B-BCD3-BF9C98AC35F9}" presName="ParentText" presStyleLbl="revTx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1B076537-AF2B-4708-94B3-1AD93DBAD81E}" type="pres">
      <dgm:prSet presAssocID="{35D9F58F-ED8B-4B3B-BCD3-BF9C98AC35F9}" presName="Triangle" presStyleLbl="alignNode1" presStyleIdx="1" presStyleCnt="9"/>
      <dgm:spPr/>
    </dgm:pt>
    <dgm:pt modelId="{CCB37F4B-8C27-4E1F-A873-A6B4E63ACB00}" type="pres">
      <dgm:prSet presAssocID="{43F64091-295C-4B3A-8C1C-028FFDBF1B63}" presName="sibTrans" presStyleCnt="0"/>
      <dgm:spPr/>
    </dgm:pt>
    <dgm:pt modelId="{A4EB653D-14C1-47A8-A8FD-5A84D06F7684}" type="pres">
      <dgm:prSet presAssocID="{43F64091-295C-4B3A-8C1C-028FFDBF1B63}" presName="space" presStyleCnt="0"/>
      <dgm:spPr/>
    </dgm:pt>
    <dgm:pt modelId="{7DB45A39-8CFF-432F-B492-5D92198B7078}" type="pres">
      <dgm:prSet presAssocID="{920A82EF-6959-476D-8030-D28705CC63F3}" presName="composite" presStyleCnt="0"/>
      <dgm:spPr/>
    </dgm:pt>
    <dgm:pt modelId="{19EC7E65-A270-4A09-9697-A043D01FAB8D}" type="pres">
      <dgm:prSet presAssocID="{920A82EF-6959-476D-8030-D28705CC63F3}" presName="LShape" presStyleLbl="alignNode1" presStyleIdx="2" presStyleCnt="9"/>
      <dgm:spPr/>
    </dgm:pt>
    <dgm:pt modelId="{89245E67-B88A-42F0-9C2A-3522277F4C23}" type="pres">
      <dgm:prSet presAssocID="{920A82EF-6959-476D-8030-D28705CC63F3}" presName="ParentText" presStyleLbl="revTx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A521874E-73F6-46CB-98B2-208852F83419}" type="pres">
      <dgm:prSet presAssocID="{920A82EF-6959-476D-8030-D28705CC63F3}" presName="Triangle" presStyleLbl="alignNode1" presStyleIdx="3" presStyleCnt="9"/>
      <dgm:spPr/>
    </dgm:pt>
    <dgm:pt modelId="{7982937F-A50F-483A-9CAC-AF7E0EC648EE}" type="pres">
      <dgm:prSet presAssocID="{70CA4AE8-6561-4455-82E0-CAE885DCFA98}" presName="sibTrans" presStyleCnt="0"/>
      <dgm:spPr/>
    </dgm:pt>
    <dgm:pt modelId="{9D9F0831-7E32-45CF-BF2C-EC6939E21CA6}" type="pres">
      <dgm:prSet presAssocID="{70CA4AE8-6561-4455-82E0-CAE885DCFA98}" presName="space" presStyleCnt="0"/>
      <dgm:spPr/>
    </dgm:pt>
    <dgm:pt modelId="{4A153539-3169-4A4F-82A5-DE353FF4F421}" type="pres">
      <dgm:prSet presAssocID="{687D99AC-A1D3-4A84-86ED-8EAAF610A7F2}" presName="composite" presStyleCnt="0"/>
      <dgm:spPr/>
    </dgm:pt>
    <dgm:pt modelId="{6AD02408-B06E-449E-AB8F-A86FDB7CD741}" type="pres">
      <dgm:prSet presAssocID="{687D99AC-A1D3-4A84-86ED-8EAAF610A7F2}" presName="LShape" presStyleLbl="alignNode1" presStyleIdx="4" presStyleCnt="9"/>
      <dgm:spPr/>
    </dgm:pt>
    <dgm:pt modelId="{A18ECDBD-6FDF-4B73-BC65-9A823FCC3433}" type="pres">
      <dgm:prSet presAssocID="{687D99AC-A1D3-4A84-86ED-8EAAF610A7F2}" presName="ParentText" presStyleLbl="revTx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2574A9AC-5584-4D20-8E23-569C2375EE1A}" type="pres">
      <dgm:prSet presAssocID="{687D99AC-A1D3-4A84-86ED-8EAAF610A7F2}" presName="Triangle" presStyleLbl="alignNode1" presStyleIdx="5" presStyleCnt="9"/>
      <dgm:spPr/>
    </dgm:pt>
    <dgm:pt modelId="{054204EF-B59E-4F3F-A0C9-C2C0BE585E76}" type="pres">
      <dgm:prSet presAssocID="{EF864770-51E8-4EB4-B3CB-348D304AF37E}" presName="sibTrans" presStyleCnt="0"/>
      <dgm:spPr/>
    </dgm:pt>
    <dgm:pt modelId="{3A8252A1-A49A-45CF-9C0C-D905EC78D4B9}" type="pres">
      <dgm:prSet presAssocID="{EF864770-51E8-4EB4-B3CB-348D304AF37E}" presName="space" presStyleCnt="0"/>
      <dgm:spPr/>
    </dgm:pt>
    <dgm:pt modelId="{10C82930-EC65-48EB-B602-3EFFAB50412E}" type="pres">
      <dgm:prSet presAssocID="{CFD266A9-D5CC-425C-A5E4-6889211A790A}" presName="composite" presStyleCnt="0"/>
      <dgm:spPr/>
    </dgm:pt>
    <dgm:pt modelId="{BD7BC00C-0E52-4512-BE98-0D6A4C60080F}" type="pres">
      <dgm:prSet presAssocID="{CFD266A9-D5CC-425C-A5E4-6889211A790A}" presName="LShape" presStyleLbl="alignNode1" presStyleIdx="6" presStyleCnt="9"/>
      <dgm:spPr/>
    </dgm:pt>
    <dgm:pt modelId="{48791820-C28B-4DC1-99AA-779D230042D4}" type="pres">
      <dgm:prSet presAssocID="{CFD266A9-D5CC-425C-A5E4-6889211A790A}" presName="ParentText" presStyleLbl="revTx" presStyleIdx="3" presStyleCnt="5" custScaleX="116043" custLinFactNeighborX="11553" custLinFactNeighborY="-60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855DB222-CF89-4DB5-9135-4003234CDEA8}" type="pres">
      <dgm:prSet presAssocID="{CFD266A9-D5CC-425C-A5E4-6889211A790A}" presName="Triangle" presStyleLbl="alignNode1" presStyleIdx="7" presStyleCnt="9"/>
      <dgm:spPr/>
    </dgm:pt>
    <dgm:pt modelId="{A4B4ABB3-F7D9-4422-BB7F-7B3A901545EB}" type="pres">
      <dgm:prSet presAssocID="{FDA48ABB-EF8A-4251-B5D7-5C297911B7EE}" presName="sibTrans" presStyleCnt="0"/>
      <dgm:spPr/>
    </dgm:pt>
    <dgm:pt modelId="{7FBEBE77-FEA8-4EE7-A34A-A1DD1C66550B}" type="pres">
      <dgm:prSet presAssocID="{FDA48ABB-EF8A-4251-B5D7-5C297911B7EE}" presName="space" presStyleCnt="0"/>
      <dgm:spPr/>
    </dgm:pt>
    <dgm:pt modelId="{BA47D35D-84F1-469D-8328-CD90F78B3E37}" type="pres">
      <dgm:prSet presAssocID="{14F5E3F4-7DEF-4CAD-9371-4BF68F6F9184}" presName="composite" presStyleCnt="0"/>
      <dgm:spPr/>
    </dgm:pt>
    <dgm:pt modelId="{3C0B0B82-1BF9-4581-9672-3472BC0639AF}" type="pres">
      <dgm:prSet presAssocID="{14F5E3F4-7DEF-4CAD-9371-4BF68F6F9184}" presName="LShape" presStyleLbl="alignNode1" presStyleIdx="8" presStyleCnt="9"/>
      <dgm:spPr/>
    </dgm:pt>
    <dgm:pt modelId="{9B91E995-8269-4D98-87B6-0A3E8BDF9548}" type="pres">
      <dgm:prSet presAssocID="{14F5E3F4-7DEF-4CAD-9371-4BF68F6F9184}" presName="ParentText" presStyleLbl="revTx" presStyleIdx="4" presStyleCnt="5" custScaleX="117664" custLinFactNeighborX="13864" custLinFactNeighborY="-128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9957E8DE-5D79-4092-A098-BE8555EE8950}" type="presOf" srcId="{920A82EF-6959-476D-8030-D28705CC63F3}" destId="{89245E67-B88A-42F0-9C2A-3522277F4C23}" srcOrd="0" destOrd="0" presId="urn:microsoft.com/office/officeart/2009/3/layout/StepUpProcess"/>
    <dgm:cxn modelId="{1927B8F1-9CE1-4B24-AFA7-A7E40B5A8A76}" srcId="{3E5033B8-686B-4A6D-BF62-C31BE018A6D6}" destId="{920A82EF-6959-476D-8030-D28705CC63F3}" srcOrd="1" destOrd="0" parTransId="{AFF55408-67D3-43D4-A795-53A4DB6C3CF7}" sibTransId="{70CA4AE8-6561-4455-82E0-CAE885DCFA98}"/>
    <dgm:cxn modelId="{EE6E6679-F46C-4583-8A70-CD444B6A8D1A}" type="presOf" srcId="{3E5033B8-686B-4A6D-BF62-C31BE018A6D6}" destId="{F8D6C3BD-13FB-4FE3-8E3B-FFC22ACCA0D8}" srcOrd="0" destOrd="0" presId="urn:microsoft.com/office/officeart/2009/3/layout/StepUpProcess"/>
    <dgm:cxn modelId="{C8435F1B-0892-400A-B110-EB4D9AAD3544}" srcId="{3E5033B8-686B-4A6D-BF62-C31BE018A6D6}" destId="{CFD266A9-D5CC-425C-A5E4-6889211A790A}" srcOrd="3" destOrd="0" parTransId="{812AFB91-B236-4FD0-9C74-AD099A986514}" sibTransId="{FDA48ABB-EF8A-4251-B5D7-5C297911B7EE}"/>
    <dgm:cxn modelId="{C7374798-000B-4B1D-B0BD-CB4614ACFD56}" srcId="{3E5033B8-686B-4A6D-BF62-C31BE018A6D6}" destId="{35D9F58F-ED8B-4B3B-BCD3-BF9C98AC35F9}" srcOrd="0" destOrd="0" parTransId="{D292FDBC-DB9B-42B9-AA83-378035C03A8E}" sibTransId="{43F64091-295C-4B3A-8C1C-028FFDBF1B63}"/>
    <dgm:cxn modelId="{8BFB25A1-A320-4B36-9550-FCDA78E47BF0}" type="presOf" srcId="{CFD266A9-D5CC-425C-A5E4-6889211A790A}" destId="{48791820-C28B-4DC1-99AA-779D230042D4}" srcOrd="0" destOrd="0" presId="urn:microsoft.com/office/officeart/2009/3/layout/StepUpProcess"/>
    <dgm:cxn modelId="{14D28C35-7B5D-4E7E-B8E2-843971FEF847}" type="presOf" srcId="{35D9F58F-ED8B-4B3B-BCD3-BF9C98AC35F9}" destId="{5FFD2907-F908-45AC-9D22-3B6ADBD97624}" srcOrd="0" destOrd="0" presId="urn:microsoft.com/office/officeart/2009/3/layout/StepUpProcess"/>
    <dgm:cxn modelId="{91AED639-A4AC-43C0-8452-94A7313F06BE}" srcId="{3E5033B8-686B-4A6D-BF62-C31BE018A6D6}" destId="{687D99AC-A1D3-4A84-86ED-8EAAF610A7F2}" srcOrd="2" destOrd="0" parTransId="{A6373281-1AA7-43D2-A206-57F344F32157}" sibTransId="{EF864770-51E8-4EB4-B3CB-348D304AF37E}"/>
    <dgm:cxn modelId="{16E7BC59-1443-4411-9EAF-7CE77800D0A3}" type="presOf" srcId="{687D99AC-A1D3-4A84-86ED-8EAAF610A7F2}" destId="{A18ECDBD-6FDF-4B73-BC65-9A823FCC3433}" srcOrd="0" destOrd="0" presId="urn:microsoft.com/office/officeart/2009/3/layout/StepUpProcess"/>
    <dgm:cxn modelId="{1783BF77-99CE-4A8F-AE5F-015CDCDD95FA}" srcId="{3E5033B8-686B-4A6D-BF62-C31BE018A6D6}" destId="{14F5E3F4-7DEF-4CAD-9371-4BF68F6F9184}" srcOrd="4" destOrd="0" parTransId="{1D07003C-0571-44B3-8D04-CCD02A7440B4}" sibTransId="{E46956AB-7339-4F45-A6CD-6CEEC4904938}"/>
    <dgm:cxn modelId="{FCE95E3E-0284-4506-92C5-3747F6F17641}" type="presOf" srcId="{14F5E3F4-7DEF-4CAD-9371-4BF68F6F9184}" destId="{9B91E995-8269-4D98-87B6-0A3E8BDF9548}" srcOrd="0" destOrd="0" presId="urn:microsoft.com/office/officeart/2009/3/layout/StepUpProcess"/>
    <dgm:cxn modelId="{029A230E-9BC7-4267-8A00-1F83BCFF831F}" type="presParOf" srcId="{F8D6C3BD-13FB-4FE3-8E3B-FFC22ACCA0D8}" destId="{A71BC942-1B4C-4D8F-97AF-BBDA88629BA7}" srcOrd="0" destOrd="0" presId="urn:microsoft.com/office/officeart/2009/3/layout/StepUpProcess"/>
    <dgm:cxn modelId="{53916354-6D10-4650-ABAE-CD193770AB1F}" type="presParOf" srcId="{A71BC942-1B4C-4D8F-97AF-BBDA88629BA7}" destId="{84BD3209-370D-4FFF-BFC0-8C3390B65259}" srcOrd="0" destOrd="0" presId="urn:microsoft.com/office/officeart/2009/3/layout/StepUpProcess"/>
    <dgm:cxn modelId="{6C3F8E89-9626-49A8-B7C2-9028428385FA}" type="presParOf" srcId="{A71BC942-1B4C-4D8F-97AF-BBDA88629BA7}" destId="{5FFD2907-F908-45AC-9D22-3B6ADBD97624}" srcOrd="1" destOrd="0" presId="urn:microsoft.com/office/officeart/2009/3/layout/StepUpProcess"/>
    <dgm:cxn modelId="{0FF408C0-FAA9-4B1F-AB3E-7D88678D0B7F}" type="presParOf" srcId="{A71BC942-1B4C-4D8F-97AF-BBDA88629BA7}" destId="{1B076537-AF2B-4708-94B3-1AD93DBAD81E}" srcOrd="2" destOrd="0" presId="urn:microsoft.com/office/officeart/2009/3/layout/StepUpProcess"/>
    <dgm:cxn modelId="{80453FDC-63FB-4C34-B271-1A3BA70173FB}" type="presParOf" srcId="{F8D6C3BD-13FB-4FE3-8E3B-FFC22ACCA0D8}" destId="{CCB37F4B-8C27-4E1F-A873-A6B4E63ACB00}" srcOrd="1" destOrd="0" presId="urn:microsoft.com/office/officeart/2009/3/layout/StepUpProcess"/>
    <dgm:cxn modelId="{FDE96671-7C62-4E01-B5EF-AEE2D58301FD}" type="presParOf" srcId="{CCB37F4B-8C27-4E1F-A873-A6B4E63ACB00}" destId="{A4EB653D-14C1-47A8-A8FD-5A84D06F7684}" srcOrd="0" destOrd="0" presId="urn:microsoft.com/office/officeart/2009/3/layout/StepUpProcess"/>
    <dgm:cxn modelId="{A7C3EDDD-590B-4F5B-A752-CB333B9690C5}" type="presParOf" srcId="{F8D6C3BD-13FB-4FE3-8E3B-FFC22ACCA0D8}" destId="{7DB45A39-8CFF-432F-B492-5D92198B7078}" srcOrd="2" destOrd="0" presId="urn:microsoft.com/office/officeart/2009/3/layout/StepUpProcess"/>
    <dgm:cxn modelId="{83B76F41-2C6E-40CF-9590-C7141618ABA9}" type="presParOf" srcId="{7DB45A39-8CFF-432F-B492-5D92198B7078}" destId="{19EC7E65-A270-4A09-9697-A043D01FAB8D}" srcOrd="0" destOrd="0" presId="urn:microsoft.com/office/officeart/2009/3/layout/StepUpProcess"/>
    <dgm:cxn modelId="{93250FD8-542F-4AF6-ABA8-C793C64E6DC9}" type="presParOf" srcId="{7DB45A39-8CFF-432F-B492-5D92198B7078}" destId="{89245E67-B88A-42F0-9C2A-3522277F4C23}" srcOrd="1" destOrd="0" presId="urn:microsoft.com/office/officeart/2009/3/layout/StepUpProcess"/>
    <dgm:cxn modelId="{71BE8677-9C57-4E63-AFBB-A4D7622AA2DF}" type="presParOf" srcId="{7DB45A39-8CFF-432F-B492-5D92198B7078}" destId="{A521874E-73F6-46CB-98B2-208852F83419}" srcOrd="2" destOrd="0" presId="urn:microsoft.com/office/officeart/2009/3/layout/StepUpProcess"/>
    <dgm:cxn modelId="{103E0DC6-C0D7-4CB5-91C6-4E141E482A25}" type="presParOf" srcId="{F8D6C3BD-13FB-4FE3-8E3B-FFC22ACCA0D8}" destId="{7982937F-A50F-483A-9CAC-AF7E0EC648EE}" srcOrd="3" destOrd="0" presId="urn:microsoft.com/office/officeart/2009/3/layout/StepUpProcess"/>
    <dgm:cxn modelId="{6015A9A0-9A9E-4F00-AA45-AB4068E1E9FE}" type="presParOf" srcId="{7982937F-A50F-483A-9CAC-AF7E0EC648EE}" destId="{9D9F0831-7E32-45CF-BF2C-EC6939E21CA6}" srcOrd="0" destOrd="0" presId="urn:microsoft.com/office/officeart/2009/3/layout/StepUpProcess"/>
    <dgm:cxn modelId="{37EA991F-1BA1-4F2D-AB87-2EA072122C67}" type="presParOf" srcId="{F8D6C3BD-13FB-4FE3-8E3B-FFC22ACCA0D8}" destId="{4A153539-3169-4A4F-82A5-DE353FF4F421}" srcOrd="4" destOrd="0" presId="urn:microsoft.com/office/officeart/2009/3/layout/StepUpProcess"/>
    <dgm:cxn modelId="{6400B509-D6A0-4414-984F-28F2914B5EB8}" type="presParOf" srcId="{4A153539-3169-4A4F-82A5-DE353FF4F421}" destId="{6AD02408-B06E-449E-AB8F-A86FDB7CD741}" srcOrd="0" destOrd="0" presId="urn:microsoft.com/office/officeart/2009/3/layout/StepUpProcess"/>
    <dgm:cxn modelId="{B757A5D0-7CA0-41F0-A093-D001E3CC57B7}" type="presParOf" srcId="{4A153539-3169-4A4F-82A5-DE353FF4F421}" destId="{A18ECDBD-6FDF-4B73-BC65-9A823FCC3433}" srcOrd="1" destOrd="0" presId="urn:microsoft.com/office/officeart/2009/3/layout/StepUpProcess"/>
    <dgm:cxn modelId="{4A6C473B-508A-4C64-8D0F-DF635357EDA3}" type="presParOf" srcId="{4A153539-3169-4A4F-82A5-DE353FF4F421}" destId="{2574A9AC-5584-4D20-8E23-569C2375EE1A}" srcOrd="2" destOrd="0" presId="urn:microsoft.com/office/officeart/2009/3/layout/StepUpProcess"/>
    <dgm:cxn modelId="{B55CE9B7-CB92-41C7-BD15-D1BD7A4534EF}" type="presParOf" srcId="{F8D6C3BD-13FB-4FE3-8E3B-FFC22ACCA0D8}" destId="{054204EF-B59E-4F3F-A0C9-C2C0BE585E76}" srcOrd="5" destOrd="0" presId="urn:microsoft.com/office/officeart/2009/3/layout/StepUpProcess"/>
    <dgm:cxn modelId="{3BF764F9-E1B3-4D3D-AF72-35F8394E7BAF}" type="presParOf" srcId="{054204EF-B59E-4F3F-A0C9-C2C0BE585E76}" destId="{3A8252A1-A49A-45CF-9C0C-D905EC78D4B9}" srcOrd="0" destOrd="0" presId="urn:microsoft.com/office/officeart/2009/3/layout/StepUpProcess"/>
    <dgm:cxn modelId="{AD88B6AE-D3A7-4842-B25C-E1453A25E7DD}" type="presParOf" srcId="{F8D6C3BD-13FB-4FE3-8E3B-FFC22ACCA0D8}" destId="{10C82930-EC65-48EB-B602-3EFFAB50412E}" srcOrd="6" destOrd="0" presId="urn:microsoft.com/office/officeart/2009/3/layout/StepUpProcess"/>
    <dgm:cxn modelId="{985C0D25-A24B-4BB9-8C4C-CA6330D59F90}" type="presParOf" srcId="{10C82930-EC65-48EB-B602-3EFFAB50412E}" destId="{BD7BC00C-0E52-4512-BE98-0D6A4C60080F}" srcOrd="0" destOrd="0" presId="urn:microsoft.com/office/officeart/2009/3/layout/StepUpProcess"/>
    <dgm:cxn modelId="{749ACC72-F473-44A5-9D54-10111B1D29F0}" type="presParOf" srcId="{10C82930-EC65-48EB-B602-3EFFAB50412E}" destId="{48791820-C28B-4DC1-99AA-779D230042D4}" srcOrd="1" destOrd="0" presId="urn:microsoft.com/office/officeart/2009/3/layout/StepUpProcess"/>
    <dgm:cxn modelId="{5F2FB036-35E3-4FC4-A126-72959A29006C}" type="presParOf" srcId="{10C82930-EC65-48EB-B602-3EFFAB50412E}" destId="{855DB222-CF89-4DB5-9135-4003234CDEA8}" srcOrd="2" destOrd="0" presId="urn:microsoft.com/office/officeart/2009/3/layout/StepUpProcess"/>
    <dgm:cxn modelId="{462ED383-875C-4D43-9CF1-2AA1DF4E3000}" type="presParOf" srcId="{F8D6C3BD-13FB-4FE3-8E3B-FFC22ACCA0D8}" destId="{A4B4ABB3-F7D9-4422-BB7F-7B3A901545EB}" srcOrd="7" destOrd="0" presId="urn:microsoft.com/office/officeart/2009/3/layout/StepUpProcess"/>
    <dgm:cxn modelId="{76630BDA-E31E-4A82-A999-496D136318B9}" type="presParOf" srcId="{A4B4ABB3-F7D9-4422-BB7F-7B3A901545EB}" destId="{7FBEBE77-FEA8-4EE7-A34A-A1DD1C66550B}" srcOrd="0" destOrd="0" presId="urn:microsoft.com/office/officeart/2009/3/layout/StepUpProcess"/>
    <dgm:cxn modelId="{1FF7F5FE-770D-44A1-B022-2490873D6CCB}" type="presParOf" srcId="{F8D6C3BD-13FB-4FE3-8E3B-FFC22ACCA0D8}" destId="{BA47D35D-84F1-469D-8328-CD90F78B3E37}" srcOrd="8" destOrd="0" presId="urn:microsoft.com/office/officeart/2009/3/layout/StepUpProcess"/>
    <dgm:cxn modelId="{22169B0A-CDB1-4494-8390-BD24AE85B8EE}" type="presParOf" srcId="{BA47D35D-84F1-469D-8328-CD90F78B3E37}" destId="{3C0B0B82-1BF9-4581-9672-3472BC0639AF}" srcOrd="0" destOrd="0" presId="urn:microsoft.com/office/officeart/2009/3/layout/StepUpProcess"/>
    <dgm:cxn modelId="{FE18FF7E-C4A7-4E51-BF8D-D30C4462612B}" type="presParOf" srcId="{BA47D35D-84F1-469D-8328-CD90F78B3E37}" destId="{9B91E995-8269-4D98-87B6-0A3E8BDF9548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72DF6AF-2ADB-4A14-A056-D166A5CDF373}" type="doc">
      <dgm:prSet loTypeId="urn:microsoft.com/office/officeart/2008/layout/HexagonCluster" loCatId="relationship" qsTypeId="urn:microsoft.com/office/officeart/2005/8/quickstyle/simple5" qsCatId="simple" csTypeId="urn:microsoft.com/office/officeart/2005/8/colors/accent1_2" csCatId="accent1" phldr="1"/>
      <dgm:spPr/>
    </dgm:pt>
    <dgm:pt modelId="{2F5A4F54-2C4C-471E-9F59-09DC69D08595}">
      <dgm:prSet phldrT="[Tekst]"/>
      <dgm:spPr/>
      <dgm:t>
        <a:bodyPr/>
        <a:lstStyle/>
        <a:p>
          <a:r>
            <a:rPr lang="pl-PL" altLang="pl-PL" dirty="0"/>
            <a:t>689 etatów pracowniczych w Korpusie Służby Cywilnej</a:t>
          </a:r>
          <a:endParaRPr lang="pl-PL" dirty="0"/>
        </a:p>
      </dgm:t>
    </dgm:pt>
    <dgm:pt modelId="{E82A3DDF-9DA6-4048-B144-35B72B933A0E}" type="parTrans" cxnId="{5EDB9A96-8ABA-44A7-BADD-AF10F82E0CA3}">
      <dgm:prSet/>
      <dgm:spPr/>
      <dgm:t>
        <a:bodyPr/>
        <a:lstStyle/>
        <a:p>
          <a:endParaRPr lang="pl-PL"/>
        </a:p>
      </dgm:t>
    </dgm:pt>
    <dgm:pt modelId="{85424E9E-EAB2-4D63-81D5-8D9C1BEFDE76}" type="sibTrans" cxnId="{5EDB9A96-8ABA-44A7-BADD-AF10F82E0CA3}">
      <dgm:prSet/>
      <dgm:spPr>
        <a:blipFill>
          <a:blip xmlns:r="http://schemas.openxmlformats.org/officeDocument/2006/relationships" r:embed="rId1"/>
          <a:srcRect/>
          <a:stretch>
            <a:fillRect l="-15000" r="-15000"/>
          </a:stretch>
        </a:blipFill>
      </dgm:spPr>
      <dgm:t>
        <a:bodyPr/>
        <a:lstStyle/>
        <a:p>
          <a:endParaRPr lang="pl-PL"/>
        </a:p>
      </dgm:t>
    </dgm:pt>
    <dgm:pt modelId="{D846D889-1154-42AC-B2F5-EA2556303276}">
      <dgm:prSet phldrT="[Tekst]"/>
      <dgm:spPr/>
      <dgm:t>
        <a:bodyPr/>
        <a:lstStyle/>
        <a:p>
          <a:r>
            <a:rPr lang="pl-PL" altLang="pl-PL" dirty="0"/>
            <a:t>504 etaty pracownicze nieobjęte mnożnikowym systemem wynagradzania</a:t>
          </a:r>
          <a:endParaRPr lang="pl-PL" dirty="0"/>
        </a:p>
      </dgm:t>
    </dgm:pt>
    <dgm:pt modelId="{E3F01825-3091-429F-9267-D90EA5D04F32}" type="sibTrans" cxnId="{BF224533-16D6-435D-AFA6-B7C207F1264B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</dgm:spPr>
      <dgm:t>
        <a:bodyPr/>
        <a:lstStyle/>
        <a:p>
          <a:endParaRPr lang="pl-PL"/>
        </a:p>
      </dgm:t>
    </dgm:pt>
    <dgm:pt modelId="{9444B32E-007C-4B79-ABCE-2505CDE8A5EA}" type="parTrans" cxnId="{BF224533-16D6-435D-AFA6-B7C207F1264B}">
      <dgm:prSet/>
      <dgm:spPr/>
      <dgm:t>
        <a:bodyPr/>
        <a:lstStyle/>
        <a:p>
          <a:endParaRPr lang="pl-PL"/>
        </a:p>
      </dgm:t>
    </dgm:pt>
    <dgm:pt modelId="{DD9AEF89-C900-4F3C-81A6-EF1CB87B36E0}" type="pres">
      <dgm:prSet presAssocID="{072DF6AF-2ADB-4A14-A056-D166A5CDF373}" presName="Name0" presStyleCnt="0">
        <dgm:presLayoutVars>
          <dgm:chMax val="21"/>
          <dgm:chPref val="21"/>
        </dgm:presLayoutVars>
      </dgm:prSet>
      <dgm:spPr/>
    </dgm:pt>
    <dgm:pt modelId="{0D2BACCD-5121-48A5-A1AB-D49D1D70FB07}" type="pres">
      <dgm:prSet presAssocID="{2F5A4F54-2C4C-471E-9F59-09DC69D08595}" presName="text1" presStyleCnt="0"/>
      <dgm:spPr/>
    </dgm:pt>
    <dgm:pt modelId="{9D3C43A1-9D5B-4C60-9057-933C1B95B7D1}" type="pres">
      <dgm:prSet presAssocID="{2F5A4F54-2C4C-471E-9F59-09DC69D08595}" presName="textRepeatNode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2CE038E0-96B7-4450-B0FF-7FFCFB0C4EE8}" type="pres">
      <dgm:prSet presAssocID="{2F5A4F54-2C4C-471E-9F59-09DC69D08595}" presName="textaccent1" presStyleCnt="0"/>
      <dgm:spPr/>
    </dgm:pt>
    <dgm:pt modelId="{08CBC712-85B9-4EDB-A5C2-E2B0301CC075}" type="pres">
      <dgm:prSet presAssocID="{2F5A4F54-2C4C-471E-9F59-09DC69D08595}" presName="accentRepeatNode" presStyleLbl="solidAlignAcc1" presStyleIdx="0" presStyleCnt="4"/>
      <dgm:spPr/>
    </dgm:pt>
    <dgm:pt modelId="{D439CFFC-DD3D-4AAA-BFA2-662C9256951B}" type="pres">
      <dgm:prSet presAssocID="{85424E9E-EAB2-4D63-81D5-8D9C1BEFDE76}" presName="image1" presStyleCnt="0"/>
      <dgm:spPr/>
    </dgm:pt>
    <dgm:pt modelId="{4251440D-94A7-416C-BF71-AA8AD3A7C39C}" type="pres">
      <dgm:prSet presAssocID="{85424E9E-EAB2-4D63-81D5-8D9C1BEFDE76}" presName="imageRepeatNode" presStyleLbl="alignAcc1" presStyleIdx="0" presStyleCnt="2"/>
      <dgm:spPr/>
      <dgm:t>
        <a:bodyPr/>
        <a:lstStyle/>
        <a:p>
          <a:endParaRPr lang="pl-PL"/>
        </a:p>
      </dgm:t>
    </dgm:pt>
    <dgm:pt modelId="{EDE24926-4ED1-43A5-8C0D-611E820F09AB}" type="pres">
      <dgm:prSet presAssocID="{85424E9E-EAB2-4D63-81D5-8D9C1BEFDE76}" presName="imageaccent1" presStyleCnt="0"/>
      <dgm:spPr/>
    </dgm:pt>
    <dgm:pt modelId="{3413536E-C6D6-4B4C-85C1-3E434F9D8D7D}" type="pres">
      <dgm:prSet presAssocID="{85424E9E-EAB2-4D63-81D5-8D9C1BEFDE76}" presName="accentRepeatNode" presStyleLbl="solidAlignAcc1" presStyleIdx="1" presStyleCnt="4"/>
      <dgm:spPr/>
    </dgm:pt>
    <dgm:pt modelId="{87C13F9A-7473-4B98-ADF8-BA1149D5DD83}" type="pres">
      <dgm:prSet presAssocID="{D846D889-1154-42AC-B2F5-EA2556303276}" presName="text2" presStyleCnt="0"/>
      <dgm:spPr/>
    </dgm:pt>
    <dgm:pt modelId="{61781759-2EA9-4A5E-82B5-3F7534901088}" type="pres">
      <dgm:prSet presAssocID="{D846D889-1154-42AC-B2F5-EA2556303276}" presName="textRepeatNode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C9FBBC94-8C29-4535-A439-5DC18C1D4872}" type="pres">
      <dgm:prSet presAssocID="{D846D889-1154-42AC-B2F5-EA2556303276}" presName="textaccent2" presStyleCnt="0"/>
      <dgm:spPr/>
    </dgm:pt>
    <dgm:pt modelId="{58E764D3-E706-4AD7-AC1B-AEEA0F3007F3}" type="pres">
      <dgm:prSet presAssocID="{D846D889-1154-42AC-B2F5-EA2556303276}" presName="accentRepeatNode" presStyleLbl="solidAlignAcc1" presStyleIdx="2" presStyleCnt="4"/>
      <dgm:spPr/>
    </dgm:pt>
    <dgm:pt modelId="{B1C2283D-A879-4BAD-80FB-87BE15153643}" type="pres">
      <dgm:prSet presAssocID="{E3F01825-3091-429F-9267-D90EA5D04F32}" presName="image2" presStyleCnt="0"/>
      <dgm:spPr/>
    </dgm:pt>
    <dgm:pt modelId="{FC6390E9-BDE5-4535-A296-65B8BFDA015E}" type="pres">
      <dgm:prSet presAssocID="{E3F01825-3091-429F-9267-D90EA5D04F32}" presName="imageRepeatNode" presStyleLbl="alignAcc1" presStyleIdx="1" presStyleCnt="2" custLinFactNeighborX="1154" custLinFactNeighborY="446"/>
      <dgm:spPr/>
      <dgm:t>
        <a:bodyPr/>
        <a:lstStyle/>
        <a:p>
          <a:endParaRPr lang="pl-PL"/>
        </a:p>
      </dgm:t>
    </dgm:pt>
    <dgm:pt modelId="{7BDC4FA3-F491-4636-85EE-DF11BF0C5D80}" type="pres">
      <dgm:prSet presAssocID="{E3F01825-3091-429F-9267-D90EA5D04F32}" presName="imageaccent2" presStyleCnt="0"/>
      <dgm:spPr/>
    </dgm:pt>
    <dgm:pt modelId="{0BBD698B-1216-4DA1-B929-5BEDA73AC155}" type="pres">
      <dgm:prSet presAssocID="{E3F01825-3091-429F-9267-D90EA5D04F32}" presName="accentRepeatNode" presStyleLbl="solidAlignAcc1" presStyleIdx="3" presStyleCnt="4"/>
      <dgm:spPr/>
    </dgm:pt>
  </dgm:ptLst>
  <dgm:cxnLst>
    <dgm:cxn modelId="{33BBB64B-4C05-45EC-A5A9-A22B42DBC736}" type="presOf" srcId="{D846D889-1154-42AC-B2F5-EA2556303276}" destId="{61781759-2EA9-4A5E-82B5-3F7534901088}" srcOrd="0" destOrd="0" presId="urn:microsoft.com/office/officeart/2008/layout/HexagonCluster"/>
    <dgm:cxn modelId="{5EDB9A96-8ABA-44A7-BADD-AF10F82E0CA3}" srcId="{072DF6AF-2ADB-4A14-A056-D166A5CDF373}" destId="{2F5A4F54-2C4C-471E-9F59-09DC69D08595}" srcOrd="0" destOrd="0" parTransId="{E82A3DDF-9DA6-4048-B144-35B72B933A0E}" sibTransId="{85424E9E-EAB2-4D63-81D5-8D9C1BEFDE76}"/>
    <dgm:cxn modelId="{4108FEBF-5925-4A92-A68C-3083C25AF0B5}" type="presOf" srcId="{E3F01825-3091-429F-9267-D90EA5D04F32}" destId="{FC6390E9-BDE5-4535-A296-65B8BFDA015E}" srcOrd="0" destOrd="0" presId="urn:microsoft.com/office/officeart/2008/layout/HexagonCluster"/>
    <dgm:cxn modelId="{9EB14AF7-033B-4426-9820-E1E34C56BCD1}" type="presOf" srcId="{072DF6AF-2ADB-4A14-A056-D166A5CDF373}" destId="{DD9AEF89-C900-4F3C-81A6-EF1CB87B36E0}" srcOrd="0" destOrd="0" presId="urn:microsoft.com/office/officeart/2008/layout/HexagonCluster"/>
    <dgm:cxn modelId="{0C92035F-2F67-4747-A231-010363A6B19A}" type="presOf" srcId="{2F5A4F54-2C4C-471E-9F59-09DC69D08595}" destId="{9D3C43A1-9D5B-4C60-9057-933C1B95B7D1}" srcOrd="0" destOrd="0" presId="urn:microsoft.com/office/officeart/2008/layout/HexagonCluster"/>
    <dgm:cxn modelId="{ABC4A6D2-0567-4EC3-A804-4144E46F02E4}" type="presOf" srcId="{85424E9E-EAB2-4D63-81D5-8D9C1BEFDE76}" destId="{4251440D-94A7-416C-BF71-AA8AD3A7C39C}" srcOrd="0" destOrd="0" presId="urn:microsoft.com/office/officeart/2008/layout/HexagonCluster"/>
    <dgm:cxn modelId="{BF224533-16D6-435D-AFA6-B7C207F1264B}" srcId="{072DF6AF-2ADB-4A14-A056-D166A5CDF373}" destId="{D846D889-1154-42AC-B2F5-EA2556303276}" srcOrd="1" destOrd="0" parTransId="{9444B32E-007C-4B79-ABCE-2505CDE8A5EA}" sibTransId="{E3F01825-3091-429F-9267-D90EA5D04F32}"/>
    <dgm:cxn modelId="{FC3BE8A5-3394-498F-8B62-11FA2FEA5DF2}" type="presParOf" srcId="{DD9AEF89-C900-4F3C-81A6-EF1CB87B36E0}" destId="{0D2BACCD-5121-48A5-A1AB-D49D1D70FB07}" srcOrd="0" destOrd="0" presId="urn:microsoft.com/office/officeart/2008/layout/HexagonCluster"/>
    <dgm:cxn modelId="{76EA770F-6096-4077-B856-C8CDC8E464AC}" type="presParOf" srcId="{0D2BACCD-5121-48A5-A1AB-D49D1D70FB07}" destId="{9D3C43A1-9D5B-4C60-9057-933C1B95B7D1}" srcOrd="0" destOrd="0" presId="urn:microsoft.com/office/officeart/2008/layout/HexagonCluster"/>
    <dgm:cxn modelId="{1AF04286-8579-4FA2-9F0E-2B0BD0FE60C0}" type="presParOf" srcId="{DD9AEF89-C900-4F3C-81A6-EF1CB87B36E0}" destId="{2CE038E0-96B7-4450-B0FF-7FFCFB0C4EE8}" srcOrd="1" destOrd="0" presId="urn:microsoft.com/office/officeart/2008/layout/HexagonCluster"/>
    <dgm:cxn modelId="{9A4FFD9E-EA1D-4D5B-B088-C62CA8CB4CA6}" type="presParOf" srcId="{2CE038E0-96B7-4450-B0FF-7FFCFB0C4EE8}" destId="{08CBC712-85B9-4EDB-A5C2-E2B0301CC075}" srcOrd="0" destOrd="0" presId="urn:microsoft.com/office/officeart/2008/layout/HexagonCluster"/>
    <dgm:cxn modelId="{688A3292-FD1A-40C9-B846-161E741DB4C0}" type="presParOf" srcId="{DD9AEF89-C900-4F3C-81A6-EF1CB87B36E0}" destId="{D439CFFC-DD3D-4AAA-BFA2-662C9256951B}" srcOrd="2" destOrd="0" presId="urn:microsoft.com/office/officeart/2008/layout/HexagonCluster"/>
    <dgm:cxn modelId="{4F3E0270-DF7F-4ABB-B124-D9A578969AA8}" type="presParOf" srcId="{D439CFFC-DD3D-4AAA-BFA2-662C9256951B}" destId="{4251440D-94A7-416C-BF71-AA8AD3A7C39C}" srcOrd="0" destOrd="0" presId="urn:microsoft.com/office/officeart/2008/layout/HexagonCluster"/>
    <dgm:cxn modelId="{8B216DDE-8A86-4BE5-87E7-AC7DD08355D7}" type="presParOf" srcId="{DD9AEF89-C900-4F3C-81A6-EF1CB87B36E0}" destId="{EDE24926-4ED1-43A5-8C0D-611E820F09AB}" srcOrd="3" destOrd="0" presId="urn:microsoft.com/office/officeart/2008/layout/HexagonCluster"/>
    <dgm:cxn modelId="{A02D2776-ADF9-434A-B226-5084953DE329}" type="presParOf" srcId="{EDE24926-4ED1-43A5-8C0D-611E820F09AB}" destId="{3413536E-C6D6-4B4C-85C1-3E434F9D8D7D}" srcOrd="0" destOrd="0" presId="urn:microsoft.com/office/officeart/2008/layout/HexagonCluster"/>
    <dgm:cxn modelId="{CD73D60D-8FB9-410A-907C-3C2FDA3715A3}" type="presParOf" srcId="{DD9AEF89-C900-4F3C-81A6-EF1CB87B36E0}" destId="{87C13F9A-7473-4B98-ADF8-BA1149D5DD83}" srcOrd="4" destOrd="0" presId="urn:microsoft.com/office/officeart/2008/layout/HexagonCluster"/>
    <dgm:cxn modelId="{18E9924B-91EB-46A6-84DD-6B560F8FDC81}" type="presParOf" srcId="{87C13F9A-7473-4B98-ADF8-BA1149D5DD83}" destId="{61781759-2EA9-4A5E-82B5-3F7534901088}" srcOrd="0" destOrd="0" presId="urn:microsoft.com/office/officeart/2008/layout/HexagonCluster"/>
    <dgm:cxn modelId="{66DFE0E0-060B-46BB-A2FF-1B9A23B419D0}" type="presParOf" srcId="{DD9AEF89-C900-4F3C-81A6-EF1CB87B36E0}" destId="{C9FBBC94-8C29-4535-A439-5DC18C1D4872}" srcOrd="5" destOrd="0" presId="urn:microsoft.com/office/officeart/2008/layout/HexagonCluster"/>
    <dgm:cxn modelId="{9B1BB474-835A-4232-9EC2-ABD0A0EF7717}" type="presParOf" srcId="{C9FBBC94-8C29-4535-A439-5DC18C1D4872}" destId="{58E764D3-E706-4AD7-AC1B-AEEA0F3007F3}" srcOrd="0" destOrd="0" presId="urn:microsoft.com/office/officeart/2008/layout/HexagonCluster"/>
    <dgm:cxn modelId="{EAAC2006-8110-420E-B7FB-A9285D954443}" type="presParOf" srcId="{DD9AEF89-C900-4F3C-81A6-EF1CB87B36E0}" destId="{B1C2283D-A879-4BAD-80FB-87BE15153643}" srcOrd="6" destOrd="0" presId="urn:microsoft.com/office/officeart/2008/layout/HexagonCluster"/>
    <dgm:cxn modelId="{826C86CF-0405-4662-A1CB-DA944CACBE54}" type="presParOf" srcId="{B1C2283D-A879-4BAD-80FB-87BE15153643}" destId="{FC6390E9-BDE5-4535-A296-65B8BFDA015E}" srcOrd="0" destOrd="0" presId="urn:microsoft.com/office/officeart/2008/layout/HexagonCluster"/>
    <dgm:cxn modelId="{0BDF9C9A-37C4-45D5-96B6-6D035E2B0626}" type="presParOf" srcId="{DD9AEF89-C900-4F3C-81A6-EF1CB87B36E0}" destId="{7BDC4FA3-F491-4636-85EE-DF11BF0C5D80}" srcOrd="7" destOrd="0" presId="urn:microsoft.com/office/officeart/2008/layout/HexagonCluster"/>
    <dgm:cxn modelId="{EBAF186F-6F44-4081-AA08-388DFEDBC2FD}" type="presParOf" srcId="{7BDC4FA3-F491-4636-85EE-DF11BF0C5D80}" destId="{0BBD698B-1216-4DA1-B929-5BEDA73AC155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BD3209-370D-4FFF-BFC0-8C3390B65259}">
      <dsp:nvSpPr>
        <dsp:cNvPr id="0" name=""/>
        <dsp:cNvSpPr/>
      </dsp:nvSpPr>
      <dsp:spPr>
        <a:xfrm rot="5400000">
          <a:off x="181663" y="2153236"/>
          <a:ext cx="542153" cy="902131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FD2907-F908-45AC-9D22-3B6ADBD97624}">
      <dsp:nvSpPr>
        <dsp:cNvPr id="0" name=""/>
        <dsp:cNvSpPr/>
      </dsp:nvSpPr>
      <dsp:spPr>
        <a:xfrm>
          <a:off x="91164" y="2422779"/>
          <a:ext cx="814449" cy="7139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pl-PL" sz="900" b="1" i="0" u="none" strike="noStrike" kern="1200" baseline="0" dirty="0">
              <a:solidFill>
                <a:srgbClr val="000000"/>
              </a:solidFill>
              <a:latin typeface="Czcionka tekstu podstawowego"/>
            </a:rPr>
            <a:t>27 lutego 2025 r.</a:t>
          </a:r>
          <a:endParaRPr lang="pl-PL" sz="900" kern="1200" dirty="0"/>
        </a:p>
      </dsp:txBody>
      <dsp:txXfrm>
        <a:off x="91164" y="2422779"/>
        <a:ext cx="814449" cy="713912"/>
      </dsp:txXfrm>
    </dsp:sp>
    <dsp:sp modelId="{1B076537-AF2B-4708-94B3-1AD93DBAD81E}">
      <dsp:nvSpPr>
        <dsp:cNvPr id="0" name=""/>
        <dsp:cNvSpPr/>
      </dsp:nvSpPr>
      <dsp:spPr>
        <a:xfrm>
          <a:off x="751944" y="2086820"/>
          <a:ext cx="153669" cy="153669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EC7E65-A270-4A09-9697-A043D01FAB8D}">
      <dsp:nvSpPr>
        <dsp:cNvPr id="0" name=""/>
        <dsp:cNvSpPr/>
      </dsp:nvSpPr>
      <dsp:spPr>
        <a:xfrm rot="5400000">
          <a:off x="1178709" y="1906516"/>
          <a:ext cx="542153" cy="902131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245E67-B88A-42F0-9C2A-3522277F4C23}">
      <dsp:nvSpPr>
        <dsp:cNvPr id="0" name=""/>
        <dsp:cNvSpPr/>
      </dsp:nvSpPr>
      <dsp:spPr>
        <a:xfrm>
          <a:off x="1088210" y="2176059"/>
          <a:ext cx="814449" cy="7139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pl-PL" sz="900" b="1" i="0" u="none" strike="noStrike" kern="1200" dirty="0">
              <a:solidFill>
                <a:srgbClr val="000000"/>
              </a:solidFill>
              <a:latin typeface="Czcionka tekstu podstawowego"/>
            </a:rPr>
            <a:t>15 kwietnia 2025 r.</a:t>
          </a:r>
          <a:endParaRPr lang="pl-PL" sz="900" kern="1200" dirty="0"/>
        </a:p>
      </dsp:txBody>
      <dsp:txXfrm>
        <a:off x="1088210" y="2176059"/>
        <a:ext cx="814449" cy="713912"/>
      </dsp:txXfrm>
    </dsp:sp>
    <dsp:sp modelId="{A521874E-73F6-46CB-98B2-208852F83419}">
      <dsp:nvSpPr>
        <dsp:cNvPr id="0" name=""/>
        <dsp:cNvSpPr/>
      </dsp:nvSpPr>
      <dsp:spPr>
        <a:xfrm>
          <a:off x="1748990" y="1840100"/>
          <a:ext cx="153669" cy="153669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D02408-B06E-449E-AB8F-A86FDB7CD741}">
      <dsp:nvSpPr>
        <dsp:cNvPr id="0" name=""/>
        <dsp:cNvSpPr/>
      </dsp:nvSpPr>
      <dsp:spPr>
        <a:xfrm rot="5400000">
          <a:off x="2175755" y="1659796"/>
          <a:ext cx="542153" cy="902131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8ECDBD-6FDF-4B73-BC65-9A823FCC3433}">
      <dsp:nvSpPr>
        <dsp:cNvPr id="0" name=""/>
        <dsp:cNvSpPr/>
      </dsp:nvSpPr>
      <dsp:spPr>
        <a:xfrm>
          <a:off x="2085256" y="1929339"/>
          <a:ext cx="814449" cy="7139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pl-PL" sz="900" b="1" i="0" u="none" strike="noStrike" kern="1200" dirty="0">
              <a:solidFill>
                <a:srgbClr val="000000"/>
              </a:solidFill>
              <a:latin typeface="Czcionka tekstu podstawowego"/>
            </a:rPr>
            <a:t>12 maja 2025 r.</a:t>
          </a:r>
          <a:endParaRPr lang="pl-PL" sz="900" kern="1200" dirty="0"/>
        </a:p>
      </dsp:txBody>
      <dsp:txXfrm>
        <a:off x="2085256" y="1929339"/>
        <a:ext cx="814449" cy="713912"/>
      </dsp:txXfrm>
    </dsp:sp>
    <dsp:sp modelId="{2574A9AC-5584-4D20-8E23-569C2375EE1A}">
      <dsp:nvSpPr>
        <dsp:cNvPr id="0" name=""/>
        <dsp:cNvSpPr/>
      </dsp:nvSpPr>
      <dsp:spPr>
        <a:xfrm>
          <a:off x="2746036" y="1593380"/>
          <a:ext cx="153669" cy="153669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C6C190-E560-4BC2-B2FA-323899F66829}">
      <dsp:nvSpPr>
        <dsp:cNvPr id="0" name=""/>
        <dsp:cNvSpPr/>
      </dsp:nvSpPr>
      <dsp:spPr>
        <a:xfrm rot="5400000">
          <a:off x="3172800" y="1413076"/>
          <a:ext cx="542153" cy="902131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D29480-DF05-47CF-B9FA-2352BEA12DA1}">
      <dsp:nvSpPr>
        <dsp:cNvPr id="0" name=""/>
        <dsp:cNvSpPr/>
      </dsp:nvSpPr>
      <dsp:spPr>
        <a:xfrm>
          <a:off x="3082301" y="1682619"/>
          <a:ext cx="814449" cy="7139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pl-PL" sz="900" b="1" kern="1200" dirty="0"/>
            <a:t>7 lipca 2025r. </a:t>
          </a:r>
        </a:p>
      </dsp:txBody>
      <dsp:txXfrm>
        <a:off x="3082301" y="1682619"/>
        <a:ext cx="814449" cy="713912"/>
      </dsp:txXfrm>
    </dsp:sp>
    <dsp:sp modelId="{E021CC21-6C1B-434C-908C-69CF95D23EBF}">
      <dsp:nvSpPr>
        <dsp:cNvPr id="0" name=""/>
        <dsp:cNvSpPr/>
      </dsp:nvSpPr>
      <dsp:spPr>
        <a:xfrm>
          <a:off x="3743081" y="1346660"/>
          <a:ext cx="153669" cy="153669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42AE79-7225-4C98-BE56-728289036CA6}">
      <dsp:nvSpPr>
        <dsp:cNvPr id="0" name=""/>
        <dsp:cNvSpPr/>
      </dsp:nvSpPr>
      <dsp:spPr>
        <a:xfrm rot="5400000">
          <a:off x="4169846" y="1166356"/>
          <a:ext cx="542153" cy="902131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2A74A4-B24B-40D9-AC15-F1FE17BF7B44}">
      <dsp:nvSpPr>
        <dsp:cNvPr id="0" name=""/>
        <dsp:cNvSpPr/>
      </dsp:nvSpPr>
      <dsp:spPr>
        <a:xfrm>
          <a:off x="4079347" y="1435900"/>
          <a:ext cx="814449" cy="7139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pl-PL" sz="900" b="1" kern="1200" dirty="0"/>
            <a:t>28 sierpnia 2025r.</a:t>
          </a:r>
        </a:p>
      </dsp:txBody>
      <dsp:txXfrm>
        <a:off x="4079347" y="1435900"/>
        <a:ext cx="814449" cy="713912"/>
      </dsp:txXfrm>
    </dsp:sp>
    <dsp:sp modelId="{01394015-C0C2-4D7B-A142-4BD4380D4966}">
      <dsp:nvSpPr>
        <dsp:cNvPr id="0" name=""/>
        <dsp:cNvSpPr/>
      </dsp:nvSpPr>
      <dsp:spPr>
        <a:xfrm>
          <a:off x="4740127" y="1099941"/>
          <a:ext cx="153669" cy="153669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7BC00C-0E52-4512-BE98-0D6A4C60080F}">
      <dsp:nvSpPr>
        <dsp:cNvPr id="0" name=""/>
        <dsp:cNvSpPr/>
      </dsp:nvSpPr>
      <dsp:spPr>
        <a:xfrm rot="5400000">
          <a:off x="5166891" y="919637"/>
          <a:ext cx="542153" cy="902131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791820-C28B-4DC1-99AA-779D230042D4}">
      <dsp:nvSpPr>
        <dsp:cNvPr id="0" name=""/>
        <dsp:cNvSpPr/>
      </dsp:nvSpPr>
      <dsp:spPr>
        <a:xfrm>
          <a:off x="5076392" y="1189180"/>
          <a:ext cx="814449" cy="7139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pl-PL" sz="900" b="1" i="0" u="none" strike="noStrike" kern="1200" dirty="0">
              <a:solidFill>
                <a:srgbClr val="000000"/>
              </a:solidFill>
              <a:latin typeface="Czcionka tekstu podstawowego"/>
            </a:rPr>
            <a:t>16 września 2025 r. </a:t>
          </a:r>
          <a:endParaRPr lang="pl-PL" sz="900" kern="1200" dirty="0"/>
        </a:p>
      </dsp:txBody>
      <dsp:txXfrm>
        <a:off x="5076392" y="1189180"/>
        <a:ext cx="814449" cy="713912"/>
      </dsp:txXfrm>
    </dsp:sp>
    <dsp:sp modelId="{855DB222-CF89-4DB5-9135-4003234CDEA8}">
      <dsp:nvSpPr>
        <dsp:cNvPr id="0" name=""/>
        <dsp:cNvSpPr/>
      </dsp:nvSpPr>
      <dsp:spPr>
        <a:xfrm>
          <a:off x="5737172" y="853221"/>
          <a:ext cx="153669" cy="153669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0B0B82-1BF9-4581-9672-3472BC0639AF}">
      <dsp:nvSpPr>
        <dsp:cNvPr id="0" name=""/>
        <dsp:cNvSpPr/>
      </dsp:nvSpPr>
      <dsp:spPr>
        <a:xfrm rot="5400000">
          <a:off x="6163937" y="672917"/>
          <a:ext cx="542153" cy="902131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91E995-8269-4D98-87B6-0A3E8BDF9548}">
      <dsp:nvSpPr>
        <dsp:cNvPr id="0" name=""/>
        <dsp:cNvSpPr/>
      </dsp:nvSpPr>
      <dsp:spPr>
        <a:xfrm>
          <a:off x="6073438" y="942460"/>
          <a:ext cx="814449" cy="7139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pl-PL" sz="900" b="1" i="0" u="none" strike="noStrike" kern="1200" dirty="0">
              <a:solidFill>
                <a:srgbClr val="000000"/>
              </a:solidFill>
              <a:latin typeface="Czcionka tekstu podstawowego"/>
            </a:rPr>
            <a:t>23 października 2025 r.</a:t>
          </a:r>
          <a:endParaRPr lang="pl-PL" sz="900" kern="1200" dirty="0"/>
        </a:p>
      </dsp:txBody>
      <dsp:txXfrm>
        <a:off x="6073438" y="942460"/>
        <a:ext cx="814449" cy="713912"/>
      </dsp:txXfrm>
    </dsp:sp>
    <dsp:sp modelId="{849AB533-5806-4AD3-B50C-EFA86C8A78E8}">
      <dsp:nvSpPr>
        <dsp:cNvPr id="0" name=""/>
        <dsp:cNvSpPr/>
      </dsp:nvSpPr>
      <dsp:spPr>
        <a:xfrm>
          <a:off x="6734218" y="606501"/>
          <a:ext cx="153669" cy="153669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F8143F-CF2C-4A52-B7A1-8D3CB1CF11B7}">
      <dsp:nvSpPr>
        <dsp:cNvPr id="0" name=""/>
        <dsp:cNvSpPr/>
      </dsp:nvSpPr>
      <dsp:spPr>
        <a:xfrm rot="5400000">
          <a:off x="7160982" y="426197"/>
          <a:ext cx="542153" cy="902131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FEB15A-90B7-480B-9D65-0E11A68BACDA}">
      <dsp:nvSpPr>
        <dsp:cNvPr id="0" name=""/>
        <dsp:cNvSpPr/>
      </dsp:nvSpPr>
      <dsp:spPr>
        <a:xfrm>
          <a:off x="7070483" y="695740"/>
          <a:ext cx="814449" cy="7139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900" b="1" i="0" u="none" strike="noStrike" kern="1200" dirty="0">
              <a:solidFill>
                <a:srgbClr val="000000"/>
              </a:solidFill>
              <a:latin typeface="Czcionka tekstu podstawowego"/>
            </a:rPr>
            <a:t>25 listopada 2025 r.</a:t>
          </a:r>
          <a:endParaRPr lang="pl-PL" sz="900" kern="1200" dirty="0"/>
        </a:p>
      </dsp:txBody>
      <dsp:txXfrm>
        <a:off x="7070483" y="695740"/>
        <a:ext cx="814449" cy="713912"/>
      </dsp:txXfrm>
    </dsp:sp>
    <dsp:sp modelId="{4869151D-C66A-428B-8AA7-D600DD26A840}">
      <dsp:nvSpPr>
        <dsp:cNvPr id="0" name=""/>
        <dsp:cNvSpPr/>
      </dsp:nvSpPr>
      <dsp:spPr>
        <a:xfrm>
          <a:off x="7731263" y="359781"/>
          <a:ext cx="153669" cy="153669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291AB2-03A1-44E4-9947-8CE36EA811CA}">
      <dsp:nvSpPr>
        <dsp:cNvPr id="0" name=""/>
        <dsp:cNvSpPr/>
      </dsp:nvSpPr>
      <dsp:spPr>
        <a:xfrm rot="5400000">
          <a:off x="8158028" y="179477"/>
          <a:ext cx="542153" cy="902131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6E6CF8-7A09-48B2-BABE-C1128090B811}">
      <dsp:nvSpPr>
        <dsp:cNvPr id="0" name=""/>
        <dsp:cNvSpPr/>
      </dsp:nvSpPr>
      <dsp:spPr>
        <a:xfrm>
          <a:off x="8067529" y="449020"/>
          <a:ext cx="814449" cy="7139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900" b="1" kern="1200" dirty="0"/>
            <a:t>30 grudnia 2025 r.</a:t>
          </a:r>
        </a:p>
      </dsp:txBody>
      <dsp:txXfrm>
        <a:off x="8067529" y="449020"/>
        <a:ext cx="814449" cy="7139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BD3209-370D-4FFF-BFC0-8C3390B65259}">
      <dsp:nvSpPr>
        <dsp:cNvPr id="0" name=""/>
        <dsp:cNvSpPr/>
      </dsp:nvSpPr>
      <dsp:spPr>
        <a:xfrm rot="5400000">
          <a:off x="525945" y="1340347"/>
          <a:ext cx="899785" cy="1497223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FD2907-F908-45AC-9D22-3B6ADBD97624}">
      <dsp:nvSpPr>
        <dsp:cNvPr id="0" name=""/>
        <dsp:cNvSpPr/>
      </dsp:nvSpPr>
      <dsp:spPr>
        <a:xfrm>
          <a:off x="375748" y="1787694"/>
          <a:ext cx="1351701" cy="11848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pl-PL" sz="1800" b="1" i="0" u="none" strike="noStrike" kern="1200" baseline="0" dirty="0">
              <a:solidFill>
                <a:srgbClr val="FF6600"/>
              </a:solidFill>
              <a:latin typeface="Czcionka tekstu podstawowego"/>
            </a:rPr>
            <a:t>2 kwietnia</a:t>
          </a:r>
          <a:r>
            <a:rPr lang="pl-PL" sz="1800" b="1" i="0" u="none" strike="noStrike" kern="1200" dirty="0">
              <a:solidFill>
                <a:srgbClr val="FF6600"/>
              </a:solidFill>
              <a:latin typeface="Czcionka tekstu podstawowego"/>
            </a:rPr>
            <a:t> 2026 r.</a:t>
          </a:r>
          <a:endParaRPr lang="pl-PL" sz="1800" kern="1200" dirty="0">
            <a:solidFill>
              <a:srgbClr val="FF6600"/>
            </a:solidFill>
          </a:endParaRPr>
        </a:p>
      </dsp:txBody>
      <dsp:txXfrm>
        <a:off x="375748" y="1787694"/>
        <a:ext cx="1351701" cy="1184845"/>
      </dsp:txXfrm>
    </dsp:sp>
    <dsp:sp modelId="{1B076537-AF2B-4708-94B3-1AD93DBAD81E}">
      <dsp:nvSpPr>
        <dsp:cNvPr id="0" name=""/>
        <dsp:cNvSpPr/>
      </dsp:nvSpPr>
      <dsp:spPr>
        <a:xfrm>
          <a:off x="1472412" y="1230119"/>
          <a:ext cx="255038" cy="255038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EC7E65-A270-4A09-9697-A043D01FAB8D}">
      <dsp:nvSpPr>
        <dsp:cNvPr id="0" name=""/>
        <dsp:cNvSpPr/>
      </dsp:nvSpPr>
      <dsp:spPr>
        <a:xfrm rot="5400000">
          <a:off x="2180692" y="930878"/>
          <a:ext cx="899785" cy="1497223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245E67-B88A-42F0-9C2A-3522277F4C23}">
      <dsp:nvSpPr>
        <dsp:cNvPr id="0" name=""/>
        <dsp:cNvSpPr/>
      </dsp:nvSpPr>
      <dsp:spPr>
        <a:xfrm>
          <a:off x="2030495" y="1378225"/>
          <a:ext cx="1351701" cy="11848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pl-PL" sz="1800" b="1" i="0" u="none" strike="noStrike" kern="1200" dirty="0">
              <a:solidFill>
                <a:srgbClr val="FF6600"/>
              </a:solidFill>
              <a:latin typeface="Czcionka tekstu podstawowego"/>
            </a:rPr>
            <a:t>9 Lipca</a:t>
          </a:r>
          <a:br>
            <a:rPr lang="pl-PL" sz="1800" b="1" i="0" u="none" strike="noStrike" kern="1200" dirty="0">
              <a:solidFill>
                <a:srgbClr val="FF6600"/>
              </a:solidFill>
              <a:latin typeface="Czcionka tekstu podstawowego"/>
            </a:rPr>
          </a:br>
          <a:r>
            <a:rPr lang="pl-PL" sz="1800" b="1" i="0" u="none" strike="noStrike" kern="1200" dirty="0">
              <a:solidFill>
                <a:srgbClr val="FF6600"/>
              </a:solidFill>
              <a:latin typeface="Czcionka tekstu podstawowego"/>
            </a:rPr>
            <a:t>2026 r.</a:t>
          </a:r>
          <a:endParaRPr lang="pl-PL" sz="1800" kern="1200" dirty="0">
            <a:solidFill>
              <a:srgbClr val="FF6600"/>
            </a:solidFill>
          </a:endParaRPr>
        </a:p>
      </dsp:txBody>
      <dsp:txXfrm>
        <a:off x="2030495" y="1378225"/>
        <a:ext cx="1351701" cy="1184845"/>
      </dsp:txXfrm>
    </dsp:sp>
    <dsp:sp modelId="{A521874E-73F6-46CB-98B2-208852F83419}">
      <dsp:nvSpPr>
        <dsp:cNvPr id="0" name=""/>
        <dsp:cNvSpPr/>
      </dsp:nvSpPr>
      <dsp:spPr>
        <a:xfrm>
          <a:off x="3127159" y="820651"/>
          <a:ext cx="255038" cy="255038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D02408-B06E-449E-AB8F-A86FDB7CD741}">
      <dsp:nvSpPr>
        <dsp:cNvPr id="0" name=""/>
        <dsp:cNvSpPr/>
      </dsp:nvSpPr>
      <dsp:spPr>
        <a:xfrm rot="5400000">
          <a:off x="3835439" y="521409"/>
          <a:ext cx="899785" cy="1497223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8ECDBD-6FDF-4B73-BC65-9A823FCC3433}">
      <dsp:nvSpPr>
        <dsp:cNvPr id="0" name=""/>
        <dsp:cNvSpPr/>
      </dsp:nvSpPr>
      <dsp:spPr>
        <a:xfrm>
          <a:off x="3685242" y="968756"/>
          <a:ext cx="1351701" cy="11848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pl-PL" sz="1800" b="1" i="0" u="none" strike="noStrike" kern="1200" dirty="0">
              <a:solidFill>
                <a:srgbClr val="FF6600"/>
              </a:solidFill>
              <a:latin typeface="Czcionka tekstu podstawowego"/>
            </a:rPr>
            <a:t>16 września </a:t>
          </a:r>
          <a:br>
            <a:rPr lang="pl-PL" sz="1800" b="1" i="0" u="none" strike="noStrike" kern="1200" dirty="0">
              <a:solidFill>
                <a:srgbClr val="FF6600"/>
              </a:solidFill>
              <a:latin typeface="Czcionka tekstu podstawowego"/>
            </a:rPr>
          </a:br>
          <a:r>
            <a:rPr lang="pl-PL" sz="1800" b="1" i="0" u="none" strike="noStrike" kern="1200" dirty="0">
              <a:solidFill>
                <a:srgbClr val="FF6600"/>
              </a:solidFill>
              <a:latin typeface="Czcionka tekstu podstawowego"/>
            </a:rPr>
            <a:t>2026 r.</a:t>
          </a:r>
          <a:endParaRPr lang="pl-PL" sz="1800" kern="1200" dirty="0">
            <a:solidFill>
              <a:srgbClr val="FF6600"/>
            </a:solidFill>
          </a:endParaRPr>
        </a:p>
      </dsp:txBody>
      <dsp:txXfrm>
        <a:off x="3685242" y="968756"/>
        <a:ext cx="1351701" cy="1184845"/>
      </dsp:txXfrm>
    </dsp:sp>
    <dsp:sp modelId="{2574A9AC-5584-4D20-8E23-569C2375EE1A}">
      <dsp:nvSpPr>
        <dsp:cNvPr id="0" name=""/>
        <dsp:cNvSpPr/>
      </dsp:nvSpPr>
      <dsp:spPr>
        <a:xfrm>
          <a:off x="4781906" y="411182"/>
          <a:ext cx="255038" cy="255038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7BC00C-0E52-4512-BE98-0D6A4C60080F}">
      <dsp:nvSpPr>
        <dsp:cNvPr id="0" name=""/>
        <dsp:cNvSpPr/>
      </dsp:nvSpPr>
      <dsp:spPr>
        <a:xfrm rot="5400000">
          <a:off x="5490186" y="111940"/>
          <a:ext cx="899785" cy="1497223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791820-C28B-4DC1-99AA-779D230042D4}">
      <dsp:nvSpPr>
        <dsp:cNvPr id="0" name=""/>
        <dsp:cNvSpPr/>
      </dsp:nvSpPr>
      <dsp:spPr>
        <a:xfrm>
          <a:off x="5387725" y="552131"/>
          <a:ext cx="1568555" cy="11848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pl-PL" sz="1800" b="1" i="0" u="none" strike="noStrike" kern="1200" dirty="0">
              <a:solidFill>
                <a:srgbClr val="FF6600"/>
              </a:solidFill>
              <a:latin typeface="Czcionka tekstu podstawowego"/>
            </a:rPr>
            <a:t>17 Listopada  2026 r.</a:t>
          </a:r>
          <a:endParaRPr lang="pl-PL" sz="1800" kern="1200" dirty="0">
            <a:solidFill>
              <a:srgbClr val="FF6600"/>
            </a:solidFill>
          </a:endParaRPr>
        </a:p>
      </dsp:txBody>
      <dsp:txXfrm>
        <a:off x="5387725" y="552131"/>
        <a:ext cx="1568555" cy="1184845"/>
      </dsp:txXfrm>
    </dsp:sp>
    <dsp:sp modelId="{855DB222-CF89-4DB5-9135-4003234CDEA8}">
      <dsp:nvSpPr>
        <dsp:cNvPr id="0" name=""/>
        <dsp:cNvSpPr/>
      </dsp:nvSpPr>
      <dsp:spPr>
        <a:xfrm>
          <a:off x="6436653" y="1713"/>
          <a:ext cx="255038" cy="255038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0B0B82-1BF9-4581-9672-3472BC0639AF}">
      <dsp:nvSpPr>
        <dsp:cNvPr id="0" name=""/>
        <dsp:cNvSpPr/>
      </dsp:nvSpPr>
      <dsp:spPr>
        <a:xfrm rot="5400000">
          <a:off x="7144933" y="-297528"/>
          <a:ext cx="899785" cy="1497223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91E995-8269-4D98-87B6-0A3E8BDF9548}">
      <dsp:nvSpPr>
        <dsp:cNvPr id="0" name=""/>
        <dsp:cNvSpPr/>
      </dsp:nvSpPr>
      <dsp:spPr>
        <a:xfrm>
          <a:off x="7062754" y="134570"/>
          <a:ext cx="1590466" cy="11848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pl-PL" sz="1800" b="1" i="0" u="none" strike="noStrike" kern="1200" dirty="0">
              <a:solidFill>
                <a:srgbClr val="FF6600"/>
              </a:solidFill>
              <a:latin typeface="Czcionka tekstu podstawowego"/>
            </a:rPr>
            <a:t>30 grudnia  2026 r.</a:t>
          </a:r>
          <a:endParaRPr lang="pl-PL" sz="1800" kern="1200" dirty="0">
            <a:solidFill>
              <a:srgbClr val="FF6600"/>
            </a:solidFill>
          </a:endParaRPr>
        </a:p>
      </dsp:txBody>
      <dsp:txXfrm>
        <a:off x="7062754" y="134570"/>
        <a:ext cx="1590466" cy="118484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3C43A1-9D5B-4C60-9057-933C1B95B7D1}">
      <dsp:nvSpPr>
        <dsp:cNvPr id="0" name=""/>
        <dsp:cNvSpPr/>
      </dsp:nvSpPr>
      <dsp:spPr>
        <a:xfrm>
          <a:off x="2008112" y="1555467"/>
          <a:ext cx="2401644" cy="2071093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altLang="pl-PL" sz="1600" kern="1200" dirty="0"/>
            <a:t>689 etatów pracowniczych w Korpusie Służby Cywilnej</a:t>
          </a:r>
          <a:endParaRPr lang="pl-PL" sz="1600" kern="1200" dirty="0"/>
        </a:p>
      </dsp:txBody>
      <dsp:txXfrm>
        <a:off x="2380840" y="1876895"/>
        <a:ext cx="1656188" cy="1428237"/>
      </dsp:txXfrm>
    </dsp:sp>
    <dsp:sp modelId="{08CBC712-85B9-4EDB-A5C2-E2B0301CC075}">
      <dsp:nvSpPr>
        <dsp:cNvPr id="0" name=""/>
        <dsp:cNvSpPr/>
      </dsp:nvSpPr>
      <dsp:spPr>
        <a:xfrm>
          <a:off x="2083110" y="2470075"/>
          <a:ext cx="280613" cy="24219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251440D-94A7-416C-BF71-AA8AD3A7C39C}">
      <dsp:nvSpPr>
        <dsp:cNvPr id="0" name=""/>
        <dsp:cNvSpPr/>
      </dsp:nvSpPr>
      <dsp:spPr>
        <a:xfrm>
          <a:off x="0" y="439772"/>
          <a:ext cx="2401644" cy="2071093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/>
          <a:srcRect/>
          <a:stretch>
            <a:fillRect l="-15000" r="-15000"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413536E-C6D6-4B4C-85C1-3E434F9D8D7D}">
      <dsp:nvSpPr>
        <dsp:cNvPr id="0" name=""/>
        <dsp:cNvSpPr/>
      </dsp:nvSpPr>
      <dsp:spPr>
        <a:xfrm>
          <a:off x="1636489" y="2225011"/>
          <a:ext cx="280613" cy="24219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1781759-2EA9-4A5E-82B5-3F7534901088}">
      <dsp:nvSpPr>
        <dsp:cNvPr id="0" name=""/>
        <dsp:cNvSpPr/>
      </dsp:nvSpPr>
      <dsp:spPr>
        <a:xfrm>
          <a:off x="4017067" y="439772"/>
          <a:ext cx="2401644" cy="2071093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altLang="pl-PL" sz="1600" kern="1200" dirty="0"/>
            <a:t>504 etaty pracownicze nieobjęte mnożnikowym systemem wynagradzania</a:t>
          </a:r>
          <a:endParaRPr lang="pl-PL" sz="1600" kern="1200" dirty="0"/>
        </a:p>
      </dsp:txBody>
      <dsp:txXfrm>
        <a:off x="4389795" y="761200"/>
        <a:ext cx="1656188" cy="1428237"/>
      </dsp:txXfrm>
    </dsp:sp>
    <dsp:sp modelId="{58E764D3-E706-4AD7-AC1B-AEEA0F3007F3}">
      <dsp:nvSpPr>
        <dsp:cNvPr id="0" name=""/>
        <dsp:cNvSpPr/>
      </dsp:nvSpPr>
      <dsp:spPr>
        <a:xfrm>
          <a:off x="5653556" y="2225011"/>
          <a:ext cx="280613" cy="24219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C6390E9-BDE5-4535-A296-65B8BFDA015E}">
      <dsp:nvSpPr>
        <dsp:cNvPr id="0" name=""/>
        <dsp:cNvSpPr/>
      </dsp:nvSpPr>
      <dsp:spPr>
        <a:xfrm>
          <a:off x="6025179" y="1564704"/>
          <a:ext cx="2401644" cy="2071093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BBD698B-1216-4DA1-B929-5BEDA73AC155}">
      <dsp:nvSpPr>
        <dsp:cNvPr id="0" name=""/>
        <dsp:cNvSpPr/>
      </dsp:nvSpPr>
      <dsp:spPr>
        <a:xfrm>
          <a:off x="6100177" y="2470075"/>
          <a:ext cx="280613" cy="24219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0.36</cdr:x>
      <cdr:y>0.51748</cdr:y>
    </cdr:from>
    <cdr:to>
      <cdr:x>0.38625</cdr:x>
      <cdr:y>0.58494</cdr:y>
    </cdr:to>
    <cdr:sp macro="" textlink="">
      <cdr:nvSpPr>
        <cdr:cNvPr id="2" name="pole tekstowe 1"/>
        <cdr:cNvSpPr txBox="1"/>
      </cdr:nvSpPr>
      <cdr:spPr>
        <a:xfrm xmlns:a="http://schemas.openxmlformats.org/drawingml/2006/main">
          <a:off x="2962672" y="1656953"/>
          <a:ext cx="216024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pl-PL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0.19171</cdr:x>
      <cdr:y>0.49773</cdr:y>
    </cdr:from>
    <cdr:to>
      <cdr:x>0.3382</cdr:x>
      <cdr:y>0.67973</cdr:y>
    </cdr:to>
    <cdr:sp macro="" textlink="">
      <cdr:nvSpPr>
        <cdr:cNvPr id="2" name="pole tekstowe 1"/>
        <cdr:cNvSpPr txBox="1"/>
      </cdr:nvSpPr>
      <cdr:spPr>
        <a:xfrm xmlns:a="http://schemas.openxmlformats.org/drawingml/2006/main">
          <a:off x="711305" y="1402567"/>
          <a:ext cx="543524" cy="512861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pl-PL" sz="1400" b="1" dirty="0">
              <a:solidFill>
                <a:schemeClr val="bg1"/>
              </a:solidFill>
            </a:rPr>
            <a:t>79</a:t>
          </a:r>
        </a:p>
      </cdr:txBody>
    </cdr:sp>
  </cdr:relSizeAnchor>
  <cdr:relSizeAnchor xmlns:cdr="http://schemas.openxmlformats.org/drawingml/2006/chartDrawing">
    <cdr:from>
      <cdr:x>0.66416</cdr:x>
      <cdr:y>0.35844</cdr:y>
    </cdr:from>
    <cdr:to>
      <cdr:x>0.796</cdr:x>
      <cdr:y>0.5</cdr:y>
    </cdr:to>
    <cdr:sp macro="" textlink="">
      <cdr:nvSpPr>
        <cdr:cNvPr id="3" name="pole tekstowe 2"/>
        <cdr:cNvSpPr txBox="1"/>
      </cdr:nvSpPr>
      <cdr:spPr>
        <a:xfrm xmlns:a="http://schemas.openxmlformats.org/drawingml/2006/main">
          <a:off x="2464211" y="1010056"/>
          <a:ext cx="489172" cy="39890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pl-PL" sz="1400" b="1" dirty="0">
              <a:solidFill>
                <a:schemeClr val="bg1"/>
              </a:solidFill>
            </a:rPr>
            <a:t>120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30574" cy="4991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29010" y="2"/>
            <a:ext cx="2930574" cy="4991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59BFD2-3E1C-4516-9942-E23B3DDED012}" type="datetimeFigureOut">
              <a:rPr lang="pl-PL" smtClean="0"/>
              <a:t>16.03.2026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443321"/>
            <a:ext cx="2930574" cy="4991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29010" y="9443321"/>
            <a:ext cx="2930574" cy="4991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5A8A22-0E7D-4577-B22A-26DFE2B7550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317174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2929837" cy="498852"/>
          </a:xfrm>
          <a:prstGeom prst="rect">
            <a:avLst/>
          </a:prstGeom>
        </p:spPr>
        <p:txBody>
          <a:bodyPr vert="horz" lIns="91303" tIns="45651" rIns="91303" bIns="45651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29763" y="0"/>
            <a:ext cx="2929837" cy="498852"/>
          </a:xfrm>
          <a:prstGeom prst="rect">
            <a:avLst/>
          </a:prstGeom>
        </p:spPr>
        <p:txBody>
          <a:bodyPr vert="horz" lIns="91303" tIns="45651" rIns="91303" bIns="45651" rtlCol="0"/>
          <a:lstStyle>
            <a:lvl1pPr algn="r">
              <a:defRPr sz="1200"/>
            </a:lvl1pPr>
          </a:lstStyle>
          <a:p>
            <a:fld id="{BB8D5F92-155C-4839-A8BF-435F4D7A7E96}" type="datetimeFigureOut">
              <a:rPr lang="pl-PL" smtClean="0"/>
              <a:t>16.03.2026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1243013"/>
            <a:ext cx="4471987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03" tIns="45651" rIns="91303" bIns="45651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6117" y="4784835"/>
            <a:ext cx="5408930" cy="3914864"/>
          </a:xfrm>
          <a:prstGeom prst="rect">
            <a:avLst/>
          </a:prstGeom>
        </p:spPr>
        <p:txBody>
          <a:bodyPr vert="horz" lIns="91303" tIns="45651" rIns="91303" bIns="45651" rtlCol="0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3" y="9443663"/>
            <a:ext cx="2929837" cy="498851"/>
          </a:xfrm>
          <a:prstGeom prst="rect">
            <a:avLst/>
          </a:prstGeom>
        </p:spPr>
        <p:txBody>
          <a:bodyPr vert="horz" lIns="91303" tIns="45651" rIns="91303" bIns="45651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29763" y="9443663"/>
            <a:ext cx="2929837" cy="498851"/>
          </a:xfrm>
          <a:prstGeom prst="rect">
            <a:avLst/>
          </a:prstGeom>
        </p:spPr>
        <p:txBody>
          <a:bodyPr vert="horz" lIns="91303" tIns="45651" rIns="91303" bIns="45651" rtlCol="0" anchor="b"/>
          <a:lstStyle>
            <a:lvl1pPr algn="r">
              <a:defRPr sz="1200"/>
            </a:lvl1pPr>
          </a:lstStyle>
          <a:p>
            <a:fld id="{DFF06576-C3A7-4BD1-B69F-A66DF663DAF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612152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06576-C3A7-4BD1-B69F-A66DF663DAF3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307198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Planowane jest powołanie Centralnego Biura Antykorupcyjnego Policji, dalsza</a:t>
            </a:r>
            <a:r>
              <a:rPr lang="pl-PL" baseline="0" dirty="0"/>
              <a:t> rozbudowa OPP – u nas będzie to kompania na terenie KMP w Grudziądzu, </a:t>
            </a:r>
          </a:p>
          <a:p>
            <a:r>
              <a:rPr lang="pl-PL" baseline="0" dirty="0"/>
              <a:t>W  tym roku mamy 100tu lecie Kobiet w Policji a patrząc pod względem składanych podań to liczba kobiet będzie rosła.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06576-C3A7-4BD1-B69F-A66DF663DAF3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320034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Największe</a:t>
            </a:r>
            <a:r>
              <a:rPr lang="pl-PL" baseline="0" dirty="0"/>
              <a:t> problemy wakatowe dotykają dwóch jednostek – KMP Bydgoszcz i KPP w Nakle nad Notecią i  OPP. Ale mamy również mamy jednostki w pełni ukompletowane jest ich 7 i kolejne 4 z wakatem między 1-5, co stanowi tak zwany wakat techniczny. Naszym priorytetem doboru będą jednostki w Bydgoszczy Nakle i OPP.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06576-C3A7-4BD1-B69F-A66DF663DAF3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090068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06576-C3A7-4BD1-B69F-A66DF663DAF3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981340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Braki w ukompletowaniu etatów cywilnych wynikają z rynku pracy ale i również z konieczności pozostawienia technicznego wakatu w celu posiadania środków finansowych na podwyżki,</a:t>
            </a:r>
            <a:r>
              <a:rPr lang="pl-PL" baseline="0" dirty="0"/>
              <a:t> premie i nagrody.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06576-C3A7-4BD1-B69F-A66DF663DAF3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113206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>
            <a:extLst>
              <a:ext uri="{FF2B5EF4-FFF2-40B4-BE49-F238E27FC236}">
                <a16:creationId xmlns:a16="http://schemas.microsoft.com/office/drawing/2014/main" id="{F4C20557-5665-4496-A65B-E6CC65D1B57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defTabSz="423227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3187" algn="l"/>
                <a:tab pos="1369543" algn="l"/>
                <a:tab pos="2055900" algn="l"/>
                <a:tab pos="274225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00622" indent="-266300" defTabSz="423227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3187" algn="l"/>
                <a:tab pos="1369543" algn="l"/>
                <a:tab pos="2055900" algn="l"/>
                <a:tab pos="274225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081051" indent="-212406" defTabSz="423227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3187" algn="l"/>
                <a:tab pos="1369543" algn="l"/>
                <a:tab pos="2055900" algn="l"/>
                <a:tab pos="274225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513789" indent="-212406" defTabSz="423227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3187" algn="l"/>
                <a:tab pos="1369543" algn="l"/>
                <a:tab pos="2055900" algn="l"/>
                <a:tab pos="274225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1948111" indent="-212406" defTabSz="423227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3187" algn="l"/>
                <a:tab pos="1369543" algn="l"/>
                <a:tab pos="2055900" algn="l"/>
                <a:tab pos="274225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404626" indent="-212406" defTabSz="423227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3187" algn="l"/>
                <a:tab pos="1369543" algn="l"/>
                <a:tab pos="2055900" algn="l"/>
                <a:tab pos="274225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861140" indent="-212406" defTabSz="423227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3187" algn="l"/>
                <a:tab pos="1369543" algn="l"/>
                <a:tab pos="2055900" algn="l"/>
                <a:tab pos="274225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317654" indent="-212406" defTabSz="423227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3187" algn="l"/>
                <a:tab pos="1369543" algn="l"/>
                <a:tab pos="2055900" algn="l"/>
                <a:tab pos="274225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774168" indent="-212406" defTabSz="423227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3187" algn="l"/>
                <a:tab pos="1369543" algn="l"/>
                <a:tab pos="2055900" algn="l"/>
                <a:tab pos="274225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C12336A-0E9E-475C-9A4A-2B562AE4B502}" type="slidenum">
              <a:rPr lang="en-GB" altLang="pl-PL" sz="1300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GB" altLang="pl-PL" sz="1300"/>
          </a:p>
        </p:txBody>
      </p:sp>
      <p:sp>
        <p:nvSpPr>
          <p:cNvPr id="25603" name="Rectangle 1">
            <a:extLst>
              <a:ext uri="{FF2B5EF4-FFF2-40B4-BE49-F238E27FC236}">
                <a16:creationId xmlns:a16="http://schemas.microsoft.com/office/drawing/2014/main" id="{A8F6C2B2-6D37-4F05-BC2A-BC07D85017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9325" y="779463"/>
            <a:ext cx="5116513" cy="38385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604" name="Rectangle 2">
            <a:extLst>
              <a:ext uri="{FF2B5EF4-FFF2-40B4-BE49-F238E27FC236}">
                <a16:creationId xmlns:a16="http://schemas.microsoft.com/office/drawing/2014/main" id="{7970B46E-AB56-46CE-859A-7BBF54DC3B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01192" y="4867144"/>
            <a:ext cx="5614235" cy="4608051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2409669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Zdarzenia po alkoholu wydaje się że jest ich statystycznie więcej ale patrząc jakościowo to jest to porównywalna ilość zdarzeń gatunkowo cięższych a więcej</a:t>
            </a:r>
            <a:r>
              <a:rPr lang="pl-PL" baseline="0" dirty="0"/>
              <a:t> zdarzeń niższej wagi – jak zagubienie legitymacji służbowej. Niepokojącym zjawiskiem jest jednak pierwszy przypadek ujawniania policjantów na służbie po użyciu środków narkotycznych.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06576-C3A7-4BD1-B69F-A66DF663DAF3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073136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06576-C3A7-4BD1-B69F-A66DF663DAF3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595659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Potwierdzalność skarg jest jednak na podobnym poziomie  jak w poprzednich</a:t>
            </a:r>
            <a:r>
              <a:rPr lang="pl-PL" baseline="0" dirty="0"/>
              <a:t> latach i kształtuje się w przedziale 9 do </a:t>
            </a:r>
            <a:r>
              <a:rPr lang="pl-PL" dirty="0"/>
              <a:t>12,01 %.</a:t>
            </a:r>
            <a:r>
              <a:rPr lang="pl-PL" baseline="0" dirty="0"/>
              <a:t> Informacje poza skargowe i ich wzrost jest skutkiem wzmożenia nadzoru nad służbą zarówno z poziomu Biura Kontroli KGP jak i Wydziału Kontroli KWP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06576-C3A7-4BD1-B69F-A66DF663DAF3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061649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>
            <a:extLst>
              <a:ext uri="{FF2B5EF4-FFF2-40B4-BE49-F238E27FC236}">
                <a16:creationId xmlns:a16="http://schemas.microsoft.com/office/drawing/2014/main" id="{F4C20557-5665-4496-A65B-E6CC65D1B57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defTabSz="423227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3187" algn="l"/>
                <a:tab pos="1369543" algn="l"/>
                <a:tab pos="2055900" algn="l"/>
                <a:tab pos="274225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00622" indent="-266300" defTabSz="423227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3187" algn="l"/>
                <a:tab pos="1369543" algn="l"/>
                <a:tab pos="2055900" algn="l"/>
                <a:tab pos="274225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081051" indent="-212406" defTabSz="423227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3187" algn="l"/>
                <a:tab pos="1369543" algn="l"/>
                <a:tab pos="2055900" algn="l"/>
                <a:tab pos="274225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513789" indent="-212406" defTabSz="423227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3187" algn="l"/>
                <a:tab pos="1369543" algn="l"/>
                <a:tab pos="2055900" algn="l"/>
                <a:tab pos="274225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1948111" indent="-212406" defTabSz="423227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3187" algn="l"/>
                <a:tab pos="1369543" algn="l"/>
                <a:tab pos="2055900" algn="l"/>
                <a:tab pos="274225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404626" indent="-212406" defTabSz="423227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3187" algn="l"/>
                <a:tab pos="1369543" algn="l"/>
                <a:tab pos="2055900" algn="l"/>
                <a:tab pos="274225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861140" indent="-212406" defTabSz="423227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3187" algn="l"/>
                <a:tab pos="1369543" algn="l"/>
                <a:tab pos="2055900" algn="l"/>
                <a:tab pos="274225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317654" indent="-212406" defTabSz="423227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3187" algn="l"/>
                <a:tab pos="1369543" algn="l"/>
                <a:tab pos="2055900" algn="l"/>
                <a:tab pos="274225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774168" indent="-212406" defTabSz="423227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3187" algn="l"/>
                <a:tab pos="1369543" algn="l"/>
                <a:tab pos="2055900" algn="l"/>
                <a:tab pos="274225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C12336A-0E9E-475C-9A4A-2B562AE4B502}" type="slidenum">
              <a:rPr lang="en-GB" altLang="pl-PL" sz="1300"/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GB" altLang="pl-PL" sz="1300"/>
          </a:p>
        </p:txBody>
      </p:sp>
      <p:sp>
        <p:nvSpPr>
          <p:cNvPr id="25603" name="Rectangle 1">
            <a:extLst>
              <a:ext uri="{FF2B5EF4-FFF2-40B4-BE49-F238E27FC236}">
                <a16:creationId xmlns:a16="http://schemas.microsoft.com/office/drawing/2014/main" id="{A8F6C2B2-6D37-4F05-BC2A-BC07D85017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71550" y="777875"/>
            <a:ext cx="5110163" cy="38338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604" name="Rectangle 2">
            <a:extLst>
              <a:ext uri="{FF2B5EF4-FFF2-40B4-BE49-F238E27FC236}">
                <a16:creationId xmlns:a16="http://schemas.microsoft.com/office/drawing/2014/main" id="{7970B46E-AB56-46CE-859A-7BBF54DC3B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04979" y="4860149"/>
            <a:ext cx="5644553" cy="4601429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1617955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A22968A4-89A3-48CC-8E2D-2E4BDCF2CB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22350" y="1390650"/>
            <a:ext cx="5000625" cy="3751263"/>
          </a:xfrm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7D98240D-3F9F-4CDE-8A44-2E203BFABC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l-PL" altLang="pl-PL" dirty="0">
                <a:cs typeface="Arial" panose="020B0604020202020204" pitchFamily="34" charset="0"/>
              </a:rPr>
              <a:t>Każdej doby średnio: co 2min</a:t>
            </a:r>
            <a:r>
              <a:rPr lang="pl-PL" altLang="pl-PL" baseline="0" dirty="0">
                <a:cs typeface="Arial" panose="020B0604020202020204" pitchFamily="34" charset="0"/>
              </a:rPr>
              <a:t> i </a:t>
            </a:r>
            <a:r>
              <a:rPr lang="pl-PL" altLang="pl-PL" dirty="0">
                <a:cs typeface="Arial" panose="020B0604020202020204" pitchFamily="34" charset="0"/>
              </a:rPr>
              <a:t>40 sekund podejmowana jest przez nas interwencja,</a:t>
            </a:r>
            <a:r>
              <a:rPr lang="pl-PL" altLang="pl-PL" baseline="0" dirty="0">
                <a:cs typeface="Arial" panose="020B0604020202020204" pitchFamily="34" charset="0"/>
              </a:rPr>
              <a:t> co 80 minut dokonujemy zatrzymania sprawcy na gorącym uczynku, co 42 sekundy badany na trzeźwość jest kierujący pojazdem mechanicznym. Odbyliśmy 35 debat społecznych</a:t>
            </a:r>
            <a:endParaRPr lang="pl-PL" altLang="pl-PL" dirty="0">
              <a:cs typeface="Arial" panose="020B0604020202020204" pitchFamily="34" charset="0"/>
            </a:endParaRPr>
          </a:p>
          <a:p>
            <a:endParaRPr lang="pl-PL" altLang="pl-PL" dirty="0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>
            <a:extLst>
              <a:ext uri="{FF2B5EF4-FFF2-40B4-BE49-F238E27FC236}">
                <a16:creationId xmlns:a16="http://schemas.microsoft.com/office/drawing/2014/main" id="{F4C20557-5665-4496-A65B-E6CC65D1B57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defTabSz="423227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3187" algn="l"/>
                <a:tab pos="1369543" algn="l"/>
                <a:tab pos="2055900" algn="l"/>
                <a:tab pos="274225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00622" indent="-266300" defTabSz="423227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3187" algn="l"/>
                <a:tab pos="1369543" algn="l"/>
                <a:tab pos="2055900" algn="l"/>
                <a:tab pos="274225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081051" indent="-212406" defTabSz="423227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3187" algn="l"/>
                <a:tab pos="1369543" algn="l"/>
                <a:tab pos="2055900" algn="l"/>
                <a:tab pos="274225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513789" indent="-212406" defTabSz="423227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3187" algn="l"/>
                <a:tab pos="1369543" algn="l"/>
                <a:tab pos="2055900" algn="l"/>
                <a:tab pos="274225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1948111" indent="-212406" defTabSz="423227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3187" algn="l"/>
                <a:tab pos="1369543" algn="l"/>
                <a:tab pos="2055900" algn="l"/>
                <a:tab pos="274225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404626" indent="-212406" defTabSz="423227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3187" algn="l"/>
                <a:tab pos="1369543" algn="l"/>
                <a:tab pos="2055900" algn="l"/>
                <a:tab pos="274225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861140" indent="-212406" defTabSz="423227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3187" algn="l"/>
                <a:tab pos="1369543" algn="l"/>
                <a:tab pos="2055900" algn="l"/>
                <a:tab pos="274225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317654" indent="-212406" defTabSz="423227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3187" algn="l"/>
                <a:tab pos="1369543" algn="l"/>
                <a:tab pos="2055900" algn="l"/>
                <a:tab pos="274225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774168" indent="-212406" defTabSz="423227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3187" algn="l"/>
                <a:tab pos="1369543" algn="l"/>
                <a:tab pos="2055900" algn="l"/>
                <a:tab pos="274225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C12336A-0E9E-475C-9A4A-2B562AE4B502}" type="slidenum">
              <a:rPr lang="en-GB" altLang="pl-PL" sz="1300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GB" altLang="pl-PL" sz="1300"/>
          </a:p>
        </p:txBody>
      </p:sp>
      <p:sp>
        <p:nvSpPr>
          <p:cNvPr id="25603" name="Rectangle 1">
            <a:extLst>
              <a:ext uri="{FF2B5EF4-FFF2-40B4-BE49-F238E27FC236}">
                <a16:creationId xmlns:a16="http://schemas.microsoft.com/office/drawing/2014/main" id="{A8F6C2B2-6D37-4F05-BC2A-BC07D85017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71550" y="777875"/>
            <a:ext cx="5110163" cy="38338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604" name="Rectangle 2">
            <a:extLst>
              <a:ext uri="{FF2B5EF4-FFF2-40B4-BE49-F238E27FC236}">
                <a16:creationId xmlns:a16="http://schemas.microsoft.com/office/drawing/2014/main" id="{7970B46E-AB56-46CE-859A-7BBF54DC3B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04979" y="4860149"/>
            <a:ext cx="5644553" cy="4601429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Wiele pracy ciągle przed nami w zakresie BRD. 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06576-C3A7-4BD1-B69F-A66DF663DAF3}" type="slidenum">
              <a:rPr lang="pl-PL" smtClean="0"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437016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ymbol zastępczy obrazu slajdu 1">
            <a:extLst>
              <a:ext uri="{FF2B5EF4-FFF2-40B4-BE49-F238E27FC236}">
                <a16:creationId xmlns:a16="http://schemas.microsoft.com/office/drawing/2014/main" id="{81CB3CDF-E8CE-419E-9A33-073F1CAD47F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Symbol zastępczy notatek 2">
            <a:extLst>
              <a:ext uri="{FF2B5EF4-FFF2-40B4-BE49-F238E27FC236}">
                <a16:creationId xmlns:a16="http://schemas.microsoft.com/office/drawing/2014/main" id="{B3F90F61-11C4-4FB2-9926-A4A3AF1D39D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>
              <a:cs typeface="Arial" panose="020B0604020202020204" pitchFamily="34" charset="0"/>
            </a:endParaRPr>
          </a:p>
        </p:txBody>
      </p:sp>
      <p:sp>
        <p:nvSpPr>
          <p:cNvPr id="16388" name="Symbol zastępczy numeru slajdu 3">
            <a:extLst>
              <a:ext uri="{FF2B5EF4-FFF2-40B4-BE49-F238E27FC236}">
                <a16:creationId xmlns:a16="http://schemas.microsoft.com/office/drawing/2014/main" id="{338DB645-8653-43A3-A2B0-38BB62C044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8816C6B-1348-4A1D-A473-7F64DDEF5F1C}" type="slidenum">
              <a:rPr lang="pl-PL" altLang="pl-PL">
                <a:solidFill>
                  <a:srgbClr val="000000"/>
                </a:solidFill>
                <a:latin typeface="Calibri" panose="020F0502020204030204" pitchFamily="34" charset="0"/>
              </a:rPr>
              <a:pPr/>
              <a:t>24</a:t>
            </a:fld>
            <a:endParaRPr lang="pl-PL" altLang="pl-PL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06576-C3A7-4BD1-B69F-A66DF663DAF3}" type="slidenum">
              <a:rPr lang="pl-PL" smtClean="0"/>
              <a:t>28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706056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defTabSz="412334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4395" algn="l"/>
                <a:tab pos="1328791" algn="l"/>
                <a:tab pos="1993186" algn="l"/>
                <a:tab pos="2657582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681880" indent="-262261" defTabSz="412334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4395" algn="l"/>
                <a:tab pos="1328791" algn="l"/>
                <a:tab pos="1993186" algn="l"/>
                <a:tab pos="2657582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049045" indent="-209809" defTabSz="412334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4395" algn="l"/>
                <a:tab pos="1328791" algn="l"/>
                <a:tab pos="1993186" algn="l"/>
                <a:tab pos="2657582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468664" indent="-209809" defTabSz="412334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4395" algn="l"/>
                <a:tab pos="1328791" algn="l"/>
                <a:tab pos="1993186" algn="l"/>
                <a:tab pos="2657582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1888282" indent="-209809" defTabSz="412334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4395" algn="l"/>
                <a:tab pos="1328791" algn="l"/>
                <a:tab pos="1993186" algn="l"/>
                <a:tab pos="2657582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307900" indent="-209809" defTabSz="41233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4395" algn="l"/>
                <a:tab pos="1328791" algn="l"/>
                <a:tab pos="1993186" algn="l"/>
                <a:tab pos="2657582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727518" indent="-209809" defTabSz="41233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4395" algn="l"/>
                <a:tab pos="1328791" algn="l"/>
                <a:tab pos="1993186" algn="l"/>
                <a:tab pos="2657582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147136" indent="-209809" defTabSz="41233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4395" algn="l"/>
                <a:tab pos="1328791" algn="l"/>
                <a:tab pos="1993186" algn="l"/>
                <a:tab pos="2657582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566754" indent="-209809" defTabSz="41233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4395" algn="l"/>
                <a:tab pos="1328791" algn="l"/>
                <a:tab pos="1993186" algn="l"/>
                <a:tab pos="2657582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412334" rtl="0" eaLnBrk="1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664395" algn="l"/>
                <a:tab pos="1328791" algn="l"/>
                <a:tab pos="1993186" algn="l"/>
                <a:tab pos="2657582" algn="l"/>
              </a:tabLst>
              <a:defRPr/>
            </a:pPr>
            <a:fld id="{ABB30AAB-6763-43F7-9E8F-8E3A5DA7FFC9}" type="slidenum">
              <a:rPr kumimoji="0" lang="en-GB" altLang="pl-PL" sz="13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Lucida Sans Unicode" panose="020B0602030504020204" pitchFamily="34" charset="0"/>
              </a:rPr>
              <a:pPr marL="0" marR="0" lvl="0" indent="0" algn="r" defTabSz="412334" rtl="0" eaLnBrk="1" fontAlgn="base" latinLnBrk="0" hangingPunct="0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664395" algn="l"/>
                  <a:tab pos="1328791" algn="l"/>
                  <a:tab pos="1993186" algn="l"/>
                  <a:tab pos="2657582" algn="l"/>
                </a:tabLst>
                <a:defRPr/>
              </a:pPr>
              <a:t>31</a:t>
            </a:fld>
            <a:endParaRPr kumimoji="0" lang="en-GB" altLang="pl-PL" sz="13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Lucida Sans Unicode" panose="020B0602030504020204" pitchFamily="34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7738" y="754063"/>
            <a:ext cx="4959350" cy="37195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3" y="4714971"/>
            <a:ext cx="5485536" cy="4465881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11208307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defTabSz="414681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8176" algn="l"/>
                <a:tab pos="1336353" algn="l"/>
                <a:tab pos="2004531" algn="l"/>
                <a:tab pos="2672708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685761" indent="-263754" defTabSz="414681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8176" algn="l"/>
                <a:tab pos="1336353" algn="l"/>
                <a:tab pos="2004531" algn="l"/>
                <a:tab pos="2672708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055016" indent="-211004" defTabSz="414681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8176" algn="l"/>
                <a:tab pos="1336353" algn="l"/>
                <a:tab pos="2004531" algn="l"/>
                <a:tab pos="2672708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477023" indent="-211004" defTabSz="414681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8176" algn="l"/>
                <a:tab pos="1336353" algn="l"/>
                <a:tab pos="2004531" algn="l"/>
                <a:tab pos="2672708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1899029" indent="-211004" defTabSz="414681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8176" algn="l"/>
                <a:tab pos="1336353" algn="l"/>
                <a:tab pos="2004531" algn="l"/>
                <a:tab pos="2672708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321035" indent="-211004" defTabSz="414681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8176" algn="l"/>
                <a:tab pos="1336353" algn="l"/>
                <a:tab pos="2004531" algn="l"/>
                <a:tab pos="2672708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743042" indent="-211004" defTabSz="414681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8176" algn="l"/>
                <a:tab pos="1336353" algn="l"/>
                <a:tab pos="2004531" algn="l"/>
                <a:tab pos="2672708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165047" indent="-211004" defTabSz="414681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8176" algn="l"/>
                <a:tab pos="1336353" algn="l"/>
                <a:tab pos="2004531" algn="l"/>
                <a:tab pos="2672708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587054" indent="-211004" defTabSz="414681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8176" algn="l"/>
                <a:tab pos="1336353" algn="l"/>
                <a:tab pos="2004531" algn="l"/>
                <a:tab pos="2672708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ABB30AAB-6763-43F7-9E8F-8E3A5DA7FFC9}" type="slidenum">
              <a:rPr lang="en-GB" altLang="pl-PL" sz="1300"/>
              <a:pPr>
                <a:spcBef>
                  <a:spcPct val="0"/>
                </a:spcBef>
                <a:defRPr/>
              </a:pPr>
              <a:t>32</a:t>
            </a:fld>
            <a:endParaRPr lang="en-GB" altLang="pl-PL" sz="1300"/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73100" y="827088"/>
            <a:ext cx="5440363" cy="40814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8806" y="5174269"/>
            <a:ext cx="5431865" cy="4900911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pl-PL" altLang="pl-PL" dirty="0"/>
              <a:t>Przestępczość</a:t>
            </a:r>
            <a:r>
              <a:rPr lang="pl-PL" altLang="pl-PL" baseline="0" dirty="0"/>
              <a:t> w naszym województwie rozkłada się nierównomiernie. Można powiedzieć że na terenie 6 jednostek stwierdzamy w granicach 75% wszystkich przestępstw popełnionych w poprzednim roku. Łatwo można też zauważyć jakie obciążenie generują poszczególne powiaty.</a:t>
            </a:r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32638357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Struktura przestępczości wskazuje na ciągły wzrost przestępczości narkotykowej</a:t>
            </a:r>
            <a:r>
              <a:rPr lang="pl-PL" baseline="0" dirty="0"/>
              <a:t> oraz gospodarczej. W tym roku zaczniemy już rozróżniać także cyberprzestępstwa jako osobną kategorię. 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06576-C3A7-4BD1-B69F-A66DF663DAF3}" type="slidenum">
              <a:rPr lang="pl-PL" smtClean="0"/>
              <a:t>33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6515775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W</a:t>
            </a:r>
            <a:r>
              <a:rPr lang="pl-PL" baseline="0" dirty="0"/>
              <a:t> zakresie siedmiu najbardziej uciążliwych społecznie kategorii przestępstw podobnie jak w 2023 r większość zdarzeń to kradzieże i kradzieże z włamaniem. W tym roku specjalnie koncentrować będziemy się na 5 z wskazanych kategorii – USZCZERBEK NA ZDROWIU oraz USZKODZENIE RZECZY nie będą występować w tym zestawieniu, co oczywiście nie oznacza że nie będziemy się również nad nimi koncentrować.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06576-C3A7-4BD1-B69F-A66DF663DAF3}" type="slidenum">
              <a:rPr lang="pl-PL" smtClean="0"/>
              <a:t>34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993706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>
            <a:extLst>
              <a:ext uri="{FF2B5EF4-FFF2-40B4-BE49-F238E27FC236}">
                <a16:creationId xmlns:a16="http://schemas.microsoft.com/office/drawing/2014/main" id="{F4C20557-5665-4496-A65B-E6CC65D1B57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defTabSz="423227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3187" algn="l"/>
                <a:tab pos="1369543" algn="l"/>
                <a:tab pos="2055900" algn="l"/>
                <a:tab pos="274225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00622" indent="-266300" defTabSz="423227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3187" algn="l"/>
                <a:tab pos="1369543" algn="l"/>
                <a:tab pos="2055900" algn="l"/>
                <a:tab pos="274225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081051" indent="-212406" defTabSz="423227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3187" algn="l"/>
                <a:tab pos="1369543" algn="l"/>
                <a:tab pos="2055900" algn="l"/>
                <a:tab pos="274225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513789" indent="-212406" defTabSz="423227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3187" algn="l"/>
                <a:tab pos="1369543" algn="l"/>
                <a:tab pos="2055900" algn="l"/>
                <a:tab pos="274225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1948111" indent="-212406" defTabSz="423227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3187" algn="l"/>
                <a:tab pos="1369543" algn="l"/>
                <a:tab pos="2055900" algn="l"/>
                <a:tab pos="274225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404626" indent="-212406" defTabSz="423227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3187" algn="l"/>
                <a:tab pos="1369543" algn="l"/>
                <a:tab pos="2055900" algn="l"/>
                <a:tab pos="274225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861140" indent="-212406" defTabSz="423227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3187" algn="l"/>
                <a:tab pos="1369543" algn="l"/>
                <a:tab pos="2055900" algn="l"/>
                <a:tab pos="274225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317654" indent="-212406" defTabSz="423227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3187" algn="l"/>
                <a:tab pos="1369543" algn="l"/>
                <a:tab pos="2055900" algn="l"/>
                <a:tab pos="274225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774168" indent="-212406" defTabSz="423227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3187" algn="l"/>
                <a:tab pos="1369543" algn="l"/>
                <a:tab pos="2055900" algn="l"/>
                <a:tab pos="274225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C12336A-0E9E-475C-9A4A-2B562AE4B502}" type="slidenum">
              <a:rPr lang="en-GB" altLang="pl-PL" sz="1300"/>
              <a:pPr fontAlgn="base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GB" altLang="pl-PL" sz="1300"/>
          </a:p>
        </p:txBody>
      </p:sp>
      <p:sp>
        <p:nvSpPr>
          <p:cNvPr id="25603" name="Rectangle 1">
            <a:extLst>
              <a:ext uri="{FF2B5EF4-FFF2-40B4-BE49-F238E27FC236}">
                <a16:creationId xmlns:a16="http://schemas.microsoft.com/office/drawing/2014/main" id="{A8F6C2B2-6D37-4F05-BC2A-BC07D85017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71550" y="777875"/>
            <a:ext cx="5110163" cy="38338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604" name="Rectangle 2">
            <a:extLst>
              <a:ext uri="{FF2B5EF4-FFF2-40B4-BE49-F238E27FC236}">
                <a16:creationId xmlns:a16="http://schemas.microsoft.com/office/drawing/2014/main" id="{7970B46E-AB56-46CE-859A-7BBF54DC3B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04979" y="4860149"/>
            <a:ext cx="5644553" cy="4601429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9031642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>
            <a:extLst>
              <a:ext uri="{FF2B5EF4-FFF2-40B4-BE49-F238E27FC236}">
                <a16:creationId xmlns:a16="http://schemas.microsoft.com/office/drawing/2014/main" id="{F4C20557-5665-4496-A65B-E6CC65D1B57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defTabSz="423227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3187" algn="l"/>
                <a:tab pos="1369543" algn="l"/>
                <a:tab pos="2055900" algn="l"/>
                <a:tab pos="274225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00622" indent="-266300" defTabSz="423227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3187" algn="l"/>
                <a:tab pos="1369543" algn="l"/>
                <a:tab pos="2055900" algn="l"/>
                <a:tab pos="274225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081051" indent="-212406" defTabSz="423227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3187" algn="l"/>
                <a:tab pos="1369543" algn="l"/>
                <a:tab pos="2055900" algn="l"/>
                <a:tab pos="274225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513789" indent="-212406" defTabSz="423227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3187" algn="l"/>
                <a:tab pos="1369543" algn="l"/>
                <a:tab pos="2055900" algn="l"/>
                <a:tab pos="274225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1948111" indent="-212406" defTabSz="423227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3187" algn="l"/>
                <a:tab pos="1369543" algn="l"/>
                <a:tab pos="2055900" algn="l"/>
                <a:tab pos="274225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404626" indent="-212406" defTabSz="423227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3187" algn="l"/>
                <a:tab pos="1369543" algn="l"/>
                <a:tab pos="2055900" algn="l"/>
                <a:tab pos="274225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861140" indent="-212406" defTabSz="423227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3187" algn="l"/>
                <a:tab pos="1369543" algn="l"/>
                <a:tab pos="2055900" algn="l"/>
                <a:tab pos="274225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317654" indent="-212406" defTabSz="423227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3187" algn="l"/>
                <a:tab pos="1369543" algn="l"/>
                <a:tab pos="2055900" algn="l"/>
                <a:tab pos="274225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774168" indent="-212406" defTabSz="423227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3187" algn="l"/>
                <a:tab pos="1369543" algn="l"/>
                <a:tab pos="2055900" algn="l"/>
                <a:tab pos="274225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C12336A-0E9E-475C-9A4A-2B562AE4B502}" type="slidenum">
              <a:rPr lang="en-GB" altLang="pl-PL" sz="1300"/>
              <a:pPr fontAlgn="base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en-GB" altLang="pl-PL" sz="1300"/>
          </a:p>
        </p:txBody>
      </p:sp>
      <p:sp>
        <p:nvSpPr>
          <p:cNvPr id="25603" name="Rectangle 1">
            <a:extLst>
              <a:ext uri="{FF2B5EF4-FFF2-40B4-BE49-F238E27FC236}">
                <a16:creationId xmlns:a16="http://schemas.microsoft.com/office/drawing/2014/main" id="{A8F6C2B2-6D37-4F05-BC2A-BC07D85017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71550" y="777875"/>
            <a:ext cx="5110163" cy="38338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604" name="Rectangle 2">
            <a:extLst>
              <a:ext uri="{FF2B5EF4-FFF2-40B4-BE49-F238E27FC236}">
                <a16:creationId xmlns:a16="http://schemas.microsoft.com/office/drawing/2014/main" id="{7970B46E-AB56-46CE-859A-7BBF54DC3B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04979" y="4860149"/>
            <a:ext cx="5644553" cy="4601429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79079119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Mamy wybitnych policjantów i silnie zmotywowanych – musimy ich promować i utrzymywać w stanie wysokiej motywacji. To oni powinni</a:t>
            </a:r>
            <a:r>
              <a:rPr lang="pl-PL" baseline="0" dirty="0"/>
              <a:t> być motorami napędowymi dla innych. 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06576-C3A7-4BD1-B69F-A66DF663DAF3}" type="slidenum">
              <a:rPr lang="pl-PL" smtClean="0"/>
              <a:t>44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443919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06576-C3A7-4BD1-B69F-A66DF663DAF3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698918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Mamy wybitnych policjantów i silnie zmotywowanych – musimy ich promować i utrzymywać w stanie wysokiej motywacji. To oni powinni</a:t>
            </a:r>
            <a:r>
              <a:rPr lang="pl-PL" baseline="0" dirty="0"/>
              <a:t> być motorami napędowymi dla innych. 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06576-C3A7-4BD1-B69F-A66DF663DAF3}" type="slidenum">
              <a:rPr lang="pl-PL" smtClean="0"/>
              <a:t>47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6340548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Mamy wybitnych policjantów i silnie zmotywowanych – musimy ich promować i utrzymywać w stanie wysokiej motywacji. To oni powinni</a:t>
            </a:r>
            <a:r>
              <a:rPr lang="pl-PL" baseline="0" dirty="0"/>
              <a:t> być motorami napędowymi dla innych. 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06576-C3A7-4BD1-B69F-A66DF663DAF3}" type="slidenum">
              <a:rPr lang="pl-PL" smtClean="0"/>
              <a:t>48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2089920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Mamy wybitnych policjantów i silnie zmotywowanych – musimy ich promować i utrzymywać w stanie wysokiej motywacji. To oni powinni</a:t>
            </a:r>
            <a:r>
              <a:rPr lang="pl-PL" baseline="0" dirty="0"/>
              <a:t> być motorami napędowymi dla innych. 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06576-C3A7-4BD1-B69F-A66DF663DAF3}" type="slidenum">
              <a:rPr lang="pl-PL" smtClean="0"/>
              <a:t>49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9699895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Mamy wybitnych policjantów i silnie zmotywowanych – musimy ich promować i utrzymywać w stanie wysokiej motywacji. To oni powinni</a:t>
            </a:r>
            <a:r>
              <a:rPr lang="pl-PL" baseline="0" dirty="0"/>
              <a:t> być motorami napędowymi dla innych. 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06576-C3A7-4BD1-B69F-A66DF663DAF3}" type="slidenum">
              <a:rPr lang="pl-PL" smtClean="0"/>
              <a:t>50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0724965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Mamy wybitnych policjantów i silnie zmotywowanych – musimy ich promować i utrzymywać w stanie wysokiej motywacji. To oni powinni</a:t>
            </a:r>
            <a:r>
              <a:rPr lang="pl-PL" baseline="0" dirty="0"/>
              <a:t> być motorami napędowymi dla innych. 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06576-C3A7-4BD1-B69F-A66DF663DAF3}" type="slidenum">
              <a:rPr lang="pl-PL" smtClean="0"/>
              <a:t>51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6240124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06576-C3A7-4BD1-B69F-A66DF663DAF3}" type="slidenum">
              <a:rPr lang="pl-PL" smtClean="0"/>
              <a:t>52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3647500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Mamy wybitnych policjantów i silnie zmotywowanych – musimy ich promować i utrzymywać w stanie wysokiej motywacji. To oni powinni</a:t>
            </a:r>
            <a:r>
              <a:rPr lang="pl-PL" baseline="0" dirty="0"/>
              <a:t> być motorami napędowymi dla innych. 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06576-C3A7-4BD1-B69F-A66DF663DAF3}" type="slidenum">
              <a:rPr lang="pl-PL" smtClean="0"/>
              <a:t>53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5271242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06576-C3A7-4BD1-B69F-A66DF663DAF3}" type="slidenum">
              <a:rPr lang="pl-PL" smtClean="0"/>
              <a:t>54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2630574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06576-C3A7-4BD1-B69F-A66DF663DAF3}" type="slidenum">
              <a:rPr lang="pl-PL" smtClean="0"/>
              <a:t>55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4346198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>
            <a:extLst>
              <a:ext uri="{FF2B5EF4-FFF2-40B4-BE49-F238E27FC236}">
                <a16:creationId xmlns:a16="http://schemas.microsoft.com/office/drawing/2014/main" id="{F4C20557-5665-4496-A65B-E6CC65D1B57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defTabSz="423227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3187" algn="l"/>
                <a:tab pos="1369543" algn="l"/>
                <a:tab pos="2055900" algn="l"/>
                <a:tab pos="274225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00622" indent="-266300" defTabSz="423227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3187" algn="l"/>
                <a:tab pos="1369543" algn="l"/>
                <a:tab pos="2055900" algn="l"/>
                <a:tab pos="274225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081051" indent="-212406" defTabSz="423227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3187" algn="l"/>
                <a:tab pos="1369543" algn="l"/>
                <a:tab pos="2055900" algn="l"/>
                <a:tab pos="274225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513789" indent="-212406" defTabSz="423227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3187" algn="l"/>
                <a:tab pos="1369543" algn="l"/>
                <a:tab pos="2055900" algn="l"/>
                <a:tab pos="274225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1948111" indent="-212406" defTabSz="423227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3187" algn="l"/>
                <a:tab pos="1369543" algn="l"/>
                <a:tab pos="2055900" algn="l"/>
                <a:tab pos="274225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404626" indent="-212406" defTabSz="423227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3187" algn="l"/>
                <a:tab pos="1369543" algn="l"/>
                <a:tab pos="2055900" algn="l"/>
                <a:tab pos="274225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861140" indent="-212406" defTabSz="423227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3187" algn="l"/>
                <a:tab pos="1369543" algn="l"/>
                <a:tab pos="2055900" algn="l"/>
                <a:tab pos="274225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317654" indent="-212406" defTabSz="423227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3187" algn="l"/>
                <a:tab pos="1369543" algn="l"/>
                <a:tab pos="2055900" algn="l"/>
                <a:tab pos="274225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774168" indent="-212406" defTabSz="423227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3187" algn="l"/>
                <a:tab pos="1369543" algn="l"/>
                <a:tab pos="2055900" algn="l"/>
                <a:tab pos="274225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C12336A-0E9E-475C-9A4A-2B562AE4B502}" type="slidenum">
              <a:rPr lang="en-GB" altLang="pl-PL" sz="1300"/>
              <a:pPr fontAlgn="base">
                <a:spcBef>
                  <a:spcPct val="0"/>
                </a:spcBef>
                <a:spcAft>
                  <a:spcPct val="0"/>
                </a:spcAft>
              </a:pPr>
              <a:t>56</a:t>
            </a:fld>
            <a:endParaRPr lang="en-GB" altLang="pl-PL" sz="1300"/>
          </a:p>
        </p:txBody>
      </p:sp>
      <p:sp>
        <p:nvSpPr>
          <p:cNvPr id="25603" name="Rectangle 1">
            <a:extLst>
              <a:ext uri="{FF2B5EF4-FFF2-40B4-BE49-F238E27FC236}">
                <a16:creationId xmlns:a16="http://schemas.microsoft.com/office/drawing/2014/main" id="{A8F6C2B2-6D37-4F05-BC2A-BC07D85017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71550" y="777875"/>
            <a:ext cx="5110163" cy="38338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604" name="Rectangle 2">
            <a:extLst>
              <a:ext uri="{FF2B5EF4-FFF2-40B4-BE49-F238E27FC236}">
                <a16:creationId xmlns:a16="http://schemas.microsoft.com/office/drawing/2014/main" id="{7970B46E-AB56-46CE-859A-7BBF54DC3B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04979" y="4860149"/>
            <a:ext cx="5644553" cy="4601429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896620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D6E0A7BA-817F-4436-B963-095D6142DBA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1243013"/>
            <a:ext cx="4471987" cy="3354387"/>
          </a:xfrm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6A5F0325-4425-4C79-812F-FEB479D214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3BE454A4-67BB-4416-AE0B-C1658836E9E1}"/>
              </a:ext>
            </a:extLst>
          </p:cNvPr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defTabSz="423227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3187" algn="l"/>
                <a:tab pos="1369543" algn="l"/>
                <a:tab pos="2055900" algn="l"/>
                <a:tab pos="274225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68783" indent="-294832" defTabSz="423227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3187" algn="l"/>
                <a:tab pos="1369543" algn="l"/>
                <a:tab pos="2055900" algn="l"/>
                <a:tab pos="274225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82499" indent="-236183" defTabSz="423227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3187" algn="l"/>
                <a:tab pos="1369543" algn="l"/>
                <a:tab pos="2055900" algn="l"/>
                <a:tab pos="274225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54864" indent="-236183" defTabSz="423227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3187" algn="l"/>
                <a:tab pos="1369543" algn="l"/>
                <a:tab pos="2055900" algn="l"/>
                <a:tab pos="274225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128815" indent="-236183" defTabSz="423227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3187" algn="l"/>
                <a:tab pos="1369543" algn="l"/>
                <a:tab pos="2055900" algn="l"/>
                <a:tab pos="274225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85329" indent="-236183" defTabSz="423227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3187" algn="l"/>
                <a:tab pos="1369543" algn="l"/>
                <a:tab pos="2055900" algn="l"/>
                <a:tab pos="274225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3041843" indent="-236183" defTabSz="423227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3187" algn="l"/>
                <a:tab pos="1369543" algn="l"/>
                <a:tab pos="2055900" algn="l"/>
                <a:tab pos="274225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98358" indent="-236183" defTabSz="423227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3187" algn="l"/>
                <a:tab pos="1369543" algn="l"/>
                <a:tab pos="2055900" algn="l"/>
                <a:tab pos="274225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954872" indent="-236183" defTabSz="423227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3187" algn="l"/>
                <a:tab pos="1369543" algn="l"/>
                <a:tab pos="2055900" algn="l"/>
                <a:tab pos="274225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ED64423-2C71-4685-8AA0-658B76F2B856}" type="slidenum">
              <a:rPr lang="en-GB" altLang="pl-PL" sz="1300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GB" altLang="pl-PL" sz="130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>
            <a:extLst>
              <a:ext uri="{FF2B5EF4-FFF2-40B4-BE49-F238E27FC236}">
                <a16:creationId xmlns:a16="http://schemas.microsoft.com/office/drawing/2014/main" id="{F4C20557-5665-4496-A65B-E6CC65D1B57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defTabSz="423227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3187" algn="l"/>
                <a:tab pos="1369543" algn="l"/>
                <a:tab pos="2055900" algn="l"/>
                <a:tab pos="274225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00622" indent="-266300" defTabSz="423227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3187" algn="l"/>
                <a:tab pos="1369543" algn="l"/>
                <a:tab pos="2055900" algn="l"/>
                <a:tab pos="274225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081051" indent="-212406" defTabSz="423227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3187" algn="l"/>
                <a:tab pos="1369543" algn="l"/>
                <a:tab pos="2055900" algn="l"/>
                <a:tab pos="274225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513789" indent="-212406" defTabSz="423227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3187" algn="l"/>
                <a:tab pos="1369543" algn="l"/>
                <a:tab pos="2055900" algn="l"/>
                <a:tab pos="274225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1948111" indent="-212406" defTabSz="423227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3187" algn="l"/>
                <a:tab pos="1369543" algn="l"/>
                <a:tab pos="2055900" algn="l"/>
                <a:tab pos="274225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404626" indent="-212406" defTabSz="423227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3187" algn="l"/>
                <a:tab pos="1369543" algn="l"/>
                <a:tab pos="2055900" algn="l"/>
                <a:tab pos="274225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861140" indent="-212406" defTabSz="423227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3187" algn="l"/>
                <a:tab pos="1369543" algn="l"/>
                <a:tab pos="2055900" algn="l"/>
                <a:tab pos="274225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317654" indent="-212406" defTabSz="423227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3187" algn="l"/>
                <a:tab pos="1369543" algn="l"/>
                <a:tab pos="2055900" algn="l"/>
                <a:tab pos="274225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774168" indent="-212406" defTabSz="423227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3187" algn="l"/>
                <a:tab pos="1369543" algn="l"/>
                <a:tab pos="2055900" algn="l"/>
                <a:tab pos="274225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C12336A-0E9E-475C-9A4A-2B562AE4B502}" type="slidenum">
              <a:rPr lang="en-GB" altLang="pl-PL" sz="1300"/>
              <a:pPr fontAlgn="base">
                <a:spcBef>
                  <a:spcPct val="0"/>
                </a:spcBef>
                <a:spcAft>
                  <a:spcPct val="0"/>
                </a:spcAft>
              </a:pPr>
              <a:t>59</a:t>
            </a:fld>
            <a:endParaRPr lang="en-GB" altLang="pl-PL" sz="1300"/>
          </a:p>
        </p:txBody>
      </p:sp>
      <p:sp>
        <p:nvSpPr>
          <p:cNvPr id="25603" name="Rectangle 1">
            <a:extLst>
              <a:ext uri="{FF2B5EF4-FFF2-40B4-BE49-F238E27FC236}">
                <a16:creationId xmlns:a16="http://schemas.microsoft.com/office/drawing/2014/main" id="{A8F6C2B2-6D37-4F05-BC2A-BC07D85017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71550" y="777875"/>
            <a:ext cx="5110163" cy="38338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604" name="Rectangle 2">
            <a:extLst>
              <a:ext uri="{FF2B5EF4-FFF2-40B4-BE49-F238E27FC236}">
                <a16:creationId xmlns:a16="http://schemas.microsoft.com/office/drawing/2014/main" id="{7970B46E-AB56-46CE-859A-7BBF54DC3B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04979" y="4860149"/>
            <a:ext cx="5644553" cy="4601429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20520453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06576-C3A7-4BD1-B69F-A66DF663DAF3}" type="slidenum">
              <a:rPr lang="pl-PL" smtClean="0"/>
              <a:t>60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2697088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06576-C3A7-4BD1-B69F-A66DF663DAF3}" type="slidenum">
              <a:rPr lang="pl-PL" smtClean="0"/>
              <a:t>62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164812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06576-C3A7-4BD1-B69F-A66DF663DAF3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096377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06576-C3A7-4BD1-B69F-A66DF663DAF3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63340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>
            <a:extLst>
              <a:ext uri="{FF2B5EF4-FFF2-40B4-BE49-F238E27FC236}">
                <a16:creationId xmlns:a16="http://schemas.microsoft.com/office/drawing/2014/main" id="{F4C20557-5665-4496-A65B-E6CC65D1B57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defTabSz="423227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3187" algn="l"/>
                <a:tab pos="1369543" algn="l"/>
                <a:tab pos="2055900" algn="l"/>
                <a:tab pos="274225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00622" indent="-266300" defTabSz="423227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3187" algn="l"/>
                <a:tab pos="1369543" algn="l"/>
                <a:tab pos="2055900" algn="l"/>
                <a:tab pos="274225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081051" indent="-212406" defTabSz="423227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3187" algn="l"/>
                <a:tab pos="1369543" algn="l"/>
                <a:tab pos="2055900" algn="l"/>
                <a:tab pos="274225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513789" indent="-212406" defTabSz="423227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3187" algn="l"/>
                <a:tab pos="1369543" algn="l"/>
                <a:tab pos="2055900" algn="l"/>
                <a:tab pos="274225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1948111" indent="-212406" defTabSz="423227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3187" algn="l"/>
                <a:tab pos="1369543" algn="l"/>
                <a:tab pos="2055900" algn="l"/>
                <a:tab pos="274225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404626" indent="-212406" defTabSz="423227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3187" algn="l"/>
                <a:tab pos="1369543" algn="l"/>
                <a:tab pos="2055900" algn="l"/>
                <a:tab pos="274225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861140" indent="-212406" defTabSz="423227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3187" algn="l"/>
                <a:tab pos="1369543" algn="l"/>
                <a:tab pos="2055900" algn="l"/>
                <a:tab pos="274225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317654" indent="-212406" defTabSz="423227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3187" algn="l"/>
                <a:tab pos="1369543" algn="l"/>
                <a:tab pos="2055900" algn="l"/>
                <a:tab pos="274225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774168" indent="-212406" defTabSz="423227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3187" algn="l"/>
                <a:tab pos="1369543" algn="l"/>
                <a:tab pos="2055900" algn="l"/>
                <a:tab pos="274225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C12336A-0E9E-475C-9A4A-2B562AE4B502}" type="slidenum">
              <a:rPr lang="en-GB" altLang="pl-PL" sz="1300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GB" altLang="pl-PL" sz="1300"/>
          </a:p>
        </p:txBody>
      </p:sp>
      <p:sp>
        <p:nvSpPr>
          <p:cNvPr id="25603" name="Rectangle 1">
            <a:extLst>
              <a:ext uri="{FF2B5EF4-FFF2-40B4-BE49-F238E27FC236}">
                <a16:creationId xmlns:a16="http://schemas.microsoft.com/office/drawing/2014/main" id="{A8F6C2B2-6D37-4F05-BC2A-BC07D85017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71550" y="777875"/>
            <a:ext cx="5110163" cy="38338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604" name="Rectangle 2">
            <a:extLst>
              <a:ext uri="{FF2B5EF4-FFF2-40B4-BE49-F238E27FC236}">
                <a16:creationId xmlns:a16="http://schemas.microsoft.com/office/drawing/2014/main" id="{7970B46E-AB56-46CE-859A-7BBF54DC3B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04979" y="4860149"/>
            <a:ext cx="5644553" cy="4601429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5846430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06576-C3A7-4BD1-B69F-A66DF663DAF3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954474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Garnizon rośnie co oczywiście powoduje zwiększenie</a:t>
            </a:r>
            <a:r>
              <a:rPr lang="pl-PL" baseline="0" dirty="0"/>
              <a:t> ilości wakatów. Dostosowywanie struktur do aktualnych potrzeb będzie procesem ciągłym i również w tym roku będą w tym zakresie dokonywane zmiany.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06576-C3A7-4BD1-B69F-A66DF663DAF3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64146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76E5BE0-DAF1-4E3F-9B10-5CCB0A319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29452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 b="1"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</a:lstStyle>
          <a:p>
            <a:pPr>
              <a:defRPr/>
            </a:pPr>
            <a:fld id="{FB2C474C-1FBE-4E3B-BDA3-A80D2C1C8FDA}" type="datetimeFigureOut">
              <a:rPr lang="pl-PL"/>
              <a:pPr>
                <a:defRPr/>
              </a:pPr>
              <a:t>16.03.2026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97F40F5-B219-45FE-B247-0359AA109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29452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 b="1"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D6A017E-2A61-4616-AD90-FA1F25803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29452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31B9BDA-1C95-4C59-BB58-C08A7FF72124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92614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67E014F-52AC-4573-B319-BD142D816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29452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 b="1"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</a:lstStyle>
          <a:p>
            <a:pPr>
              <a:defRPr/>
            </a:pPr>
            <a:fld id="{4757FAE1-C8FA-43BD-8C28-7ACABFD8B31E}" type="datetimeFigureOut">
              <a:rPr lang="pl-PL"/>
              <a:pPr>
                <a:defRPr/>
              </a:pPr>
              <a:t>16.03.2026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96DB76C-CF64-4776-8D4A-C3A32CDE5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29452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 b="1"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EBFA4DB-0483-44AC-B3DB-D77B82A36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29452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CABB29C-4ABB-4ECA-9F27-F5F39956B905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661746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CE8C27A-FACF-4C3F-811C-B2347FDE3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29452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 b="1"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</a:lstStyle>
          <a:p>
            <a:pPr>
              <a:defRPr/>
            </a:pPr>
            <a:fld id="{DFA781FF-4B03-4630-A8B7-1E2665A94AF2}" type="datetimeFigureOut">
              <a:rPr lang="pl-PL"/>
              <a:pPr>
                <a:defRPr/>
              </a:pPr>
              <a:t>16.03.2026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EB75F03-733D-4F26-B808-94F02DF63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29452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 b="1"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F4ED8AB-8B8C-43DA-98B2-26AAB30E8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29452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012A23D-5D01-412F-9A16-980F3872A180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33304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olicja tre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723" y="228107"/>
            <a:ext cx="7315550" cy="1066801"/>
          </a:xfrm>
        </p:spPr>
        <p:txBody>
          <a:bodyPr/>
          <a:lstStyle>
            <a:lvl1pPr algn="l">
              <a:defRPr sz="2177">
                <a:solidFill>
                  <a:srgbClr val="002156"/>
                </a:solidFill>
              </a:defRPr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309699" y="1403945"/>
            <a:ext cx="4164319" cy="4387255"/>
          </a:xfrm>
        </p:spPr>
        <p:txBody>
          <a:bodyPr/>
          <a:lstStyle>
            <a:lvl1pPr marL="171452" indent="-171452">
              <a:buFont typeface="Tw Cen MT" panose="020B0602020104020603" pitchFamily="34" charset="-18"/>
              <a:buChar char="–"/>
              <a:defRPr cap="none">
                <a:solidFill>
                  <a:srgbClr val="002156"/>
                </a:solidFill>
              </a:defRPr>
            </a:lvl1pPr>
            <a:lvl2pPr marL="514353" indent="-171452">
              <a:buFont typeface="Tw Cen MT" panose="020B0602020104020603" pitchFamily="34" charset="-18"/>
              <a:buChar char="–"/>
              <a:defRPr cap="none">
                <a:solidFill>
                  <a:srgbClr val="002156"/>
                </a:solidFill>
              </a:defRPr>
            </a:lvl2pPr>
            <a:lvl3pPr marL="857256" indent="-171452">
              <a:buFont typeface="Tw Cen MT" panose="020B0602020104020603" pitchFamily="34" charset="-18"/>
              <a:buChar char="–"/>
              <a:defRPr cap="none">
                <a:solidFill>
                  <a:srgbClr val="002156"/>
                </a:solidFill>
              </a:defRPr>
            </a:lvl3pPr>
            <a:lvl4pPr marL="1200158" indent="-171452">
              <a:buFont typeface="Tw Cen MT" panose="020B0602020104020603" pitchFamily="34" charset="-18"/>
              <a:buChar char="–"/>
              <a:defRPr cap="none">
                <a:solidFill>
                  <a:srgbClr val="002156"/>
                </a:solidFill>
              </a:defRPr>
            </a:lvl4pPr>
            <a:lvl5pPr marL="1543060" indent="-171452">
              <a:buFont typeface="Tw Cen MT" panose="020B0602020104020603" pitchFamily="34" charset="-18"/>
              <a:buChar char="–"/>
              <a:defRPr cap="none">
                <a:solidFill>
                  <a:srgbClr val="002156"/>
                </a:solidFill>
              </a:defRPr>
            </a:lvl5pPr>
          </a:lstStyle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2209C66-F5B0-4688-9DEC-5A6FCC9C5FA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669984" y="1403945"/>
            <a:ext cx="4164319" cy="4387255"/>
          </a:xfrm>
        </p:spPr>
        <p:txBody>
          <a:bodyPr/>
          <a:lstStyle>
            <a:lvl1pPr marL="171452" indent="-171452">
              <a:buFont typeface="Tw Cen MT" panose="020B0602020104020603" pitchFamily="34" charset="-18"/>
              <a:buChar char="–"/>
              <a:defRPr cap="none">
                <a:solidFill>
                  <a:srgbClr val="002156"/>
                </a:solidFill>
              </a:defRPr>
            </a:lvl1pPr>
            <a:lvl2pPr marL="514353" indent="-171452">
              <a:buFont typeface="Tw Cen MT" panose="020B0602020104020603" pitchFamily="34" charset="-18"/>
              <a:buChar char="–"/>
              <a:defRPr cap="none">
                <a:solidFill>
                  <a:srgbClr val="002156"/>
                </a:solidFill>
              </a:defRPr>
            </a:lvl2pPr>
            <a:lvl3pPr marL="857256" indent="-171452">
              <a:buFont typeface="Tw Cen MT" panose="020B0602020104020603" pitchFamily="34" charset="-18"/>
              <a:buChar char="–"/>
              <a:defRPr cap="none">
                <a:solidFill>
                  <a:srgbClr val="002156"/>
                </a:solidFill>
              </a:defRPr>
            </a:lvl3pPr>
            <a:lvl4pPr marL="1200158" indent="-171452">
              <a:buFont typeface="Tw Cen MT" panose="020B0602020104020603" pitchFamily="34" charset="-18"/>
              <a:buChar char="–"/>
              <a:defRPr cap="none">
                <a:solidFill>
                  <a:srgbClr val="002156"/>
                </a:solidFill>
              </a:defRPr>
            </a:lvl4pPr>
            <a:lvl5pPr marL="1543060" indent="-171452">
              <a:buFont typeface="Tw Cen MT" panose="020B0602020104020603" pitchFamily="34" charset="-18"/>
              <a:buChar char="–"/>
              <a:defRPr cap="none">
                <a:solidFill>
                  <a:srgbClr val="002156"/>
                </a:solidFill>
              </a:defRPr>
            </a:lvl5pPr>
          </a:lstStyle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8B9F316-B373-4C37-8666-5316FF2E8308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6351981" y="6248817"/>
            <a:ext cx="2057562" cy="36435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B3F31C-0515-4E3A-97BF-B5E6F54B977C}" type="datetime1">
              <a:rPr lang="pl-PL" smtClean="0"/>
              <a:t>16.03.2026</a:t>
            </a:fld>
            <a:endParaRPr lang="pl-PL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287FCE2-5FAC-457C-9DBE-39F20DD4E07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63094" y="6248817"/>
            <a:ext cx="5004034" cy="36435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70AD362-99C9-4C09-BD6E-4CEF7CBD24F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8409543" y="6248817"/>
            <a:ext cx="573526" cy="36435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44EAA6-FEEA-4155-8D90-7AF06690D31B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09316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licja tre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723" y="228107"/>
            <a:ext cx="7315550" cy="1066801"/>
          </a:xfrm>
        </p:spPr>
        <p:txBody>
          <a:bodyPr/>
          <a:lstStyle>
            <a:lvl1pPr algn="l">
              <a:defRPr sz="2177">
                <a:solidFill>
                  <a:srgbClr val="002156"/>
                </a:solidFill>
              </a:defRPr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358691" y="1403945"/>
            <a:ext cx="8426620" cy="4387255"/>
          </a:xfrm>
        </p:spPr>
        <p:txBody>
          <a:bodyPr/>
          <a:lstStyle>
            <a:lvl1pPr marL="171452" indent="-171452">
              <a:buFont typeface="Tw Cen MT" panose="020B0602020104020603" pitchFamily="34" charset="-18"/>
              <a:buChar char="–"/>
              <a:defRPr cap="none">
                <a:solidFill>
                  <a:srgbClr val="002156"/>
                </a:solidFill>
                <a:latin typeface="+mn-lt"/>
              </a:defRPr>
            </a:lvl1pPr>
            <a:lvl2pPr marL="514353" indent="-171452">
              <a:buFont typeface="Tw Cen MT" panose="020B0602020104020603" pitchFamily="34" charset="-18"/>
              <a:buChar char="–"/>
              <a:defRPr cap="none">
                <a:solidFill>
                  <a:srgbClr val="002156"/>
                </a:solidFill>
                <a:latin typeface="+mn-lt"/>
              </a:defRPr>
            </a:lvl2pPr>
            <a:lvl3pPr marL="857256" indent="-171452">
              <a:buFont typeface="Tw Cen MT" panose="020B0602020104020603" pitchFamily="34" charset="-18"/>
              <a:buChar char="–"/>
              <a:defRPr cap="none">
                <a:solidFill>
                  <a:srgbClr val="002156"/>
                </a:solidFill>
                <a:latin typeface="+mn-lt"/>
              </a:defRPr>
            </a:lvl3pPr>
            <a:lvl4pPr marL="1200158" indent="-171452">
              <a:buFont typeface="Tw Cen MT" panose="020B0602020104020603" pitchFamily="34" charset="-18"/>
              <a:buChar char="–"/>
              <a:defRPr cap="none">
                <a:solidFill>
                  <a:srgbClr val="002156"/>
                </a:solidFill>
                <a:latin typeface="+mn-lt"/>
              </a:defRPr>
            </a:lvl4pPr>
            <a:lvl5pPr marL="1543060" indent="-171452">
              <a:buFont typeface="Tw Cen MT" panose="020B0602020104020603" pitchFamily="34" charset="-18"/>
              <a:buChar char="–"/>
              <a:defRPr cap="none">
                <a:solidFill>
                  <a:srgbClr val="002156"/>
                </a:solidFill>
                <a:latin typeface="+mn-lt"/>
              </a:defRPr>
            </a:lvl5pPr>
          </a:lstStyle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4070F0-5775-46B9-8A5C-2FF84A33C3C4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351981" y="6248817"/>
            <a:ext cx="2057562" cy="36435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185507-A091-400D-83B2-AAD894BC1C9C}" type="datetime1">
              <a:rPr lang="pl-PL" smtClean="0"/>
              <a:t>16.03.2026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E9E768-50BA-4E68-82B2-F214CE07D57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63094" y="6248817"/>
            <a:ext cx="5004034" cy="36435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B766B4-A329-4820-80AB-0C4D57BDB57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409543" y="6248817"/>
            <a:ext cx="573526" cy="36435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EC625B-DDCF-4FBC-A6FF-764FEEE958AE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57807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olicja tre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724" y="228113"/>
            <a:ext cx="7315550" cy="1066801"/>
          </a:xfrm>
        </p:spPr>
        <p:txBody>
          <a:bodyPr/>
          <a:lstStyle>
            <a:lvl1pPr algn="l">
              <a:defRPr sz="2177">
                <a:solidFill>
                  <a:srgbClr val="002156"/>
                </a:solidFill>
              </a:defRPr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358692" y="1403945"/>
            <a:ext cx="8426620" cy="4387255"/>
          </a:xfrm>
        </p:spPr>
        <p:txBody>
          <a:bodyPr/>
          <a:lstStyle>
            <a:lvl1pPr marL="171448" indent="-171448">
              <a:buFont typeface="Tw Cen MT" panose="020B0602020104020603" pitchFamily="34" charset="-18"/>
              <a:buChar char="–"/>
              <a:defRPr cap="none">
                <a:solidFill>
                  <a:srgbClr val="002156"/>
                </a:solidFill>
                <a:latin typeface="+mn-lt"/>
              </a:defRPr>
            </a:lvl1pPr>
            <a:lvl2pPr marL="514340" indent="-171448">
              <a:buFont typeface="Tw Cen MT" panose="020B0602020104020603" pitchFamily="34" charset="-18"/>
              <a:buChar char="–"/>
              <a:defRPr cap="none">
                <a:solidFill>
                  <a:srgbClr val="002156"/>
                </a:solidFill>
                <a:latin typeface="+mn-lt"/>
              </a:defRPr>
            </a:lvl2pPr>
            <a:lvl3pPr marL="857234" indent="-171448">
              <a:buFont typeface="Tw Cen MT" panose="020B0602020104020603" pitchFamily="34" charset="-18"/>
              <a:buChar char="–"/>
              <a:defRPr cap="none">
                <a:solidFill>
                  <a:srgbClr val="002156"/>
                </a:solidFill>
                <a:latin typeface="+mn-lt"/>
              </a:defRPr>
            </a:lvl3pPr>
            <a:lvl4pPr marL="1200128" indent="-171448">
              <a:buFont typeface="Tw Cen MT" panose="020B0602020104020603" pitchFamily="34" charset="-18"/>
              <a:buChar char="–"/>
              <a:defRPr cap="none">
                <a:solidFill>
                  <a:srgbClr val="002156"/>
                </a:solidFill>
                <a:latin typeface="+mn-lt"/>
              </a:defRPr>
            </a:lvl4pPr>
            <a:lvl5pPr marL="1543022" indent="-171448">
              <a:buFont typeface="Tw Cen MT" panose="020B0602020104020603" pitchFamily="34" charset="-18"/>
              <a:buChar char="–"/>
              <a:defRPr cap="none">
                <a:solidFill>
                  <a:srgbClr val="002156"/>
                </a:solidFill>
                <a:latin typeface="+mn-lt"/>
              </a:defRPr>
            </a:lvl5pPr>
          </a:lstStyle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E2B33E-B24A-45FB-980B-874D03C7C5E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351981" y="6248817"/>
            <a:ext cx="2057562" cy="36435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8AC7E4-7F82-4DCE-BADE-2EAF81F4894A}" type="datetime1">
              <a:rPr lang="pl-PL" smtClean="0"/>
              <a:t>16.03.2026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96E149-F377-4C2E-AD84-C2C75FB5137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63095" y="6248817"/>
            <a:ext cx="5004034" cy="36435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C351F1-F3EA-4BCD-8153-027B5B74976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409543" y="6248817"/>
            <a:ext cx="573526" cy="36435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5712F4-4F51-4450-9832-FD03BEE0AC4A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740529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olicja tre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724" y="228113"/>
            <a:ext cx="7315550" cy="1066801"/>
          </a:xfrm>
        </p:spPr>
        <p:txBody>
          <a:bodyPr/>
          <a:lstStyle>
            <a:lvl1pPr algn="l">
              <a:defRPr sz="2177">
                <a:solidFill>
                  <a:srgbClr val="002156"/>
                </a:solidFill>
              </a:defRPr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309702" y="1403945"/>
            <a:ext cx="4164319" cy="4387255"/>
          </a:xfrm>
        </p:spPr>
        <p:txBody>
          <a:bodyPr/>
          <a:lstStyle>
            <a:lvl1pPr marL="171448" indent="-171448">
              <a:buFont typeface="Tw Cen MT" panose="020B0602020104020603" pitchFamily="34" charset="-18"/>
              <a:buChar char="–"/>
              <a:defRPr cap="none">
                <a:solidFill>
                  <a:srgbClr val="002156"/>
                </a:solidFill>
              </a:defRPr>
            </a:lvl1pPr>
            <a:lvl2pPr marL="514340" indent="-171448">
              <a:buFont typeface="Tw Cen MT" panose="020B0602020104020603" pitchFamily="34" charset="-18"/>
              <a:buChar char="–"/>
              <a:defRPr cap="none">
                <a:solidFill>
                  <a:srgbClr val="002156"/>
                </a:solidFill>
              </a:defRPr>
            </a:lvl2pPr>
            <a:lvl3pPr marL="857234" indent="-171448">
              <a:buFont typeface="Tw Cen MT" panose="020B0602020104020603" pitchFamily="34" charset="-18"/>
              <a:buChar char="–"/>
              <a:defRPr cap="none">
                <a:solidFill>
                  <a:srgbClr val="002156"/>
                </a:solidFill>
              </a:defRPr>
            </a:lvl3pPr>
            <a:lvl4pPr marL="1200128" indent="-171448">
              <a:buFont typeface="Tw Cen MT" panose="020B0602020104020603" pitchFamily="34" charset="-18"/>
              <a:buChar char="–"/>
              <a:defRPr cap="none">
                <a:solidFill>
                  <a:srgbClr val="002156"/>
                </a:solidFill>
              </a:defRPr>
            </a:lvl4pPr>
            <a:lvl5pPr marL="1543022" indent="-171448">
              <a:buFont typeface="Tw Cen MT" panose="020B0602020104020603" pitchFamily="34" charset="-18"/>
              <a:buChar char="–"/>
              <a:defRPr cap="none">
                <a:solidFill>
                  <a:srgbClr val="002156"/>
                </a:solidFill>
              </a:defRPr>
            </a:lvl5pPr>
          </a:lstStyle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2209C66-F5B0-4688-9DEC-5A6FCC9C5FA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669987" y="1403945"/>
            <a:ext cx="4164319" cy="4387255"/>
          </a:xfrm>
        </p:spPr>
        <p:txBody>
          <a:bodyPr/>
          <a:lstStyle>
            <a:lvl1pPr marL="171448" indent="-171448">
              <a:buFont typeface="Tw Cen MT" panose="020B0602020104020603" pitchFamily="34" charset="-18"/>
              <a:buChar char="–"/>
              <a:defRPr cap="none">
                <a:solidFill>
                  <a:srgbClr val="002156"/>
                </a:solidFill>
              </a:defRPr>
            </a:lvl1pPr>
            <a:lvl2pPr marL="514340" indent="-171448">
              <a:buFont typeface="Tw Cen MT" panose="020B0602020104020603" pitchFamily="34" charset="-18"/>
              <a:buChar char="–"/>
              <a:defRPr cap="none">
                <a:solidFill>
                  <a:srgbClr val="002156"/>
                </a:solidFill>
              </a:defRPr>
            </a:lvl2pPr>
            <a:lvl3pPr marL="857234" indent="-171448">
              <a:buFont typeface="Tw Cen MT" panose="020B0602020104020603" pitchFamily="34" charset="-18"/>
              <a:buChar char="–"/>
              <a:defRPr cap="none">
                <a:solidFill>
                  <a:srgbClr val="002156"/>
                </a:solidFill>
              </a:defRPr>
            </a:lvl3pPr>
            <a:lvl4pPr marL="1200128" indent="-171448">
              <a:buFont typeface="Tw Cen MT" panose="020B0602020104020603" pitchFamily="34" charset="-18"/>
              <a:buChar char="–"/>
              <a:defRPr cap="none">
                <a:solidFill>
                  <a:srgbClr val="002156"/>
                </a:solidFill>
              </a:defRPr>
            </a:lvl4pPr>
            <a:lvl5pPr marL="1543022" indent="-171448">
              <a:buFont typeface="Tw Cen MT" panose="020B0602020104020603" pitchFamily="34" charset="-18"/>
              <a:buChar char="–"/>
              <a:defRPr cap="none">
                <a:solidFill>
                  <a:srgbClr val="002156"/>
                </a:solidFill>
              </a:defRPr>
            </a:lvl5pPr>
          </a:lstStyle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417FFE6-F61D-4A1C-A43E-C97196D9EB4C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6351981" y="6248817"/>
            <a:ext cx="2057562" cy="36435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D36E01-2AF2-4D59-BFB9-1F5C4A6AA0C2}" type="datetime1">
              <a:rPr lang="pl-PL" smtClean="0"/>
              <a:t>16.03.2026</a:t>
            </a:fld>
            <a:endParaRPr lang="pl-PL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195E7D1-F022-4FE1-955F-059EABBBEE6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63095" y="6248817"/>
            <a:ext cx="5004034" cy="36435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89E0CC4-C4FC-46CF-9751-690B020E302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8409543" y="6248817"/>
            <a:ext cx="573526" cy="36435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C10D38-307E-4506-A9CC-AB88CCAF1BBA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2647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Policja tre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724" y="228113"/>
            <a:ext cx="7315550" cy="1066801"/>
          </a:xfrm>
        </p:spPr>
        <p:txBody>
          <a:bodyPr/>
          <a:lstStyle>
            <a:lvl1pPr algn="l">
              <a:defRPr sz="2177">
                <a:solidFill>
                  <a:srgbClr val="002156"/>
                </a:solidFill>
              </a:defRPr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309702" y="1403945"/>
            <a:ext cx="4164319" cy="4387255"/>
          </a:xfrm>
        </p:spPr>
        <p:txBody>
          <a:bodyPr/>
          <a:lstStyle>
            <a:lvl1pPr marL="171449" indent="-171449">
              <a:buFont typeface="Tw Cen MT" panose="020B0602020104020603" pitchFamily="34" charset="-18"/>
              <a:buChar char="–"/>
              <a:defRPr cap="none">
                <a:solidFill>
                  <a:srgbClr val="002156"/>
                </a:solidFill>
              </a:defRPr>
            </a:lvl1pPr>
            <a:lvl2pPr marL="514343" indent="-171449">
              <a:buFont typeface="Tw Cen MT" panose="020B0602020104020603" pitchFamily="34" charset="-18"/>
              <a:buChar char="–"/>
              <a:defRPr cap="none">
                <a:solidFill>
                  <a:srgbClr val="002156"/>
                </a:solidFill>
              </a:defRPr>
            </a:lvl2pPr>
            <a:lvl3pPr marL="857240" indent="-171449">
              <a:buFont typeface="Tw Cen MT" panose="020B0602020104020603" pitchFamily="34" charset="-18"/>
              <a:buChar char="–"/>
              <a:defRPr cap="none">
                <a:solidFill>
                  <a:srgbClr val="002156"/>
                </a:solidFill>
              </a:defRPr>
            </a:lvl3pPr>
            <a:lvl4pPr marL="1200136" indent="-171449">
              <a:buFont typeface="Tw Cen MT" panose="020B0602020104020603" pitchFamily="34" charset="-18"/>
              <a:buChar char="–"/>
              <a:defRPr cap="none">
                <a:solidFill>
                  <a:srgbClr val="002156"/>
                </a:solidFill>
              </a:defRPr>
            </a:lvl4pPr>
            <a:lvl5pPr marL="1543031" indent="-171449">
              <a:buFont typeface="Tw Cen MT" panose="020B0602020104020603" pitchFamily="34" charset="-18"/>
              <a:buChar char="–"/>
              <a:defRPr cap="none">
                <a:solidFill>
                  <a:srgbClr val="002156"/>
                </a:solidFill>
              </a:defRPr>
            </a:lvl5pPr>
          </a:lstStyle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2209C66-F5B0-4688-9DEC-5A6FCC9C5FA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669987" y="1403945"/>
            <a:ext cx="4164319" cy="4387255"/>
          </a:xfrm>
        </p:spPr>
        <p:txBody>
          <a:bodyPr/>
          <a:lstStyle>
            <a:lvl1pPr marL="171449" indent="-171449">
              <a:buFont typeface="Tw Cen MT" panose="020B0602020104020603" pitchFamily="34" charset="-18"/>
              <a:buChar char="–"/>
              <a:defRPr cap="none">
                <a:solidFill>
                  <a:srgbClr val="002156"/>
                </a:solidFill>
              </a:defRPr>
            </a:lvl1pPr>
            <a:lvl2pPr marL="514343" indent="-171449">
              <a:buFont typeface="Tw Cen MT" panose="020B0602020104020603" pitchFamily="34" charset="-18"/>
              <a:buChar char="–"/>
              <a:defRPr cap="none">
                <a:solidFill>
                  <a:srgbClr val="002156"/>
                </a:solidFill>
              </a:defRPr>
            </a:lvl2pPr>
            <a:lvl3pPr marL="857240" indent="-171449">
              <a:buFont typeface="Tw Cen MT" panose="020B0602020104020603" pitchFamily="34" charset="-18"/>
              <a:buChar char="–"/>
              <a:defRPr cap="none">
                <a:solidFill>
                  <a:srgbClr val="002156"/>
                </a:solidFill>
              </a:defRPr>
            </a:lvl3pPr>
            <a:lvl4pPr marL="1200136" indent="-171449">
              <a:buFont typeface="Tw Cen MT" panose="020B0602020104020603" pitchFamily="34" charset="-18"/>
              <a:buChar char="–"/>
              <a:defRPr cap="none">
                <a:solidFill>
                  <a:srgbClr val="002156"/>
                </a:solidFill>
              </a:defRPr>
            </a:lvl4pPr>
            <a:lvl5pPr marL="1543031" indent="-171449">
              <a:buFont typeface="Tw Cen MT" panose="020B0602020104020603" pitchFamily="34" charset="-18"/>
              <a:buChar char="–"/>
              <a:defRPr cap="none">
                <a:solidFill>
                  <a:srgbClr val="002156"/>
                </a:solidFill>
              </a:defRPr>
            </a:lvl5pPr>
          </a:lstStyle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417FFE6-F61D-4A1C-A43E-C97196D9EB4C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6351981" y="6248818"/>
            <a:ext cx="2057562" cy="36435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174625-DEC5-4D52-9FAD-32305015171B}" type="datetime1">
              <a:rPr lang="pl-PL" smtClean="0"/>
              <a:t>16.03.2026</a:t>
            </a:fld>
            <a:endParaRPr lang="pl-PL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195E7D1-F022-4FE1-955F-059EABBBEE6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63096" y="6248818"/>
            <a:ext cx="5004034" cy="36435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89E0CC4-C4FC-46CF-9751-690B020E302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8409543" y="6248818"/>
            <a:ext cx="573527" cy="36435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C10D38-307E-4506-A9CC-AB88CCAF1BBA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49538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Policja tre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724" y="228113"/>
            <a:ext cx="7315550" cy="1066801"/>
          </a:xfrm>
        </p:spPr>
        <p:txBody>
          <a:bodyPr/>
          <a:lstStyle>
            <a:lvl1pPr algn="l">
              <a:defRPr sz="2177">
                <a:solidFill>
                  <a:srgbClr val="002156"/>
                </a:solidFill>
              </a:defRPr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358692" y="1403945"/>
            <a:ext cx="8426620" cy="4387255"/>
          </a:xfrm>
        </p:spPr>
        <p:txBody>
          <a:bodyPr/>
          <a:lstStyle>
            <a:lvl1pPr marL="171449" indent="-171449">
              <a:buFont typeface="Tw Cen MT" panose="020B0602020104020603" pitchFamily="34" charset="-18"/>
              <a:buChar char="–"/>
              <a:defRPr cap="none">
                <a:solidFill>
                  <a:srgbClr val="002156"/>
                </a:solidFill>
                <a:latin typeface="+mn-lt"/>
              </a:defRPr>
            </a:lvl1pPr>
            <a:lvl2pPr marL="514343" indent="-171449">
              <a:buFont typeface="Tw Cen MT" panose="020B0602020104020603" pitchFamily="34" charset="-18"/>
              <a:buChar char="–"/>
              <a:defRPr cap="none">
                <a:solidFill>
                  <a:srgbClr val="002156"/>
                </a:solidFill>
                <a:latin typeface="+mn-lt"/>
              </a:defRPr>
            </a:lvl2pPr>
            <a:lvl3pPr marL="857240" indent="-171449">
              <a:buFont typeface="Tw Cen MT" panose="020B0602020104020603" pitchFamily="34" charset="-18"/>
              <a:buChar char="–"/>
              <a:defRPr cap="none">
                <a:solidFill>
                  <a:srgbClr val="002156"/>
                </a:solidFill>
                <a:latin typeface="+mn-lt"/>
              </a:defRPr>
            </a:lvl3pPr>
            <a:lvl4pPr marL="1200136" indent="-171449">
              <a:buFont typeface="Tw Cen MT" panose="020B0602020104020603" pitchFamily="34" charset="-18"/>
              <a:buChar char="–"/>
              <a:defRPr cap="none">
                <a:solidFill>
                  <a:srgbClr val="002156"/>
                </a:solidFill>
                <a:latin typeface="+mn-lt"/>
              </a:defRPr>
            </a:lvl4pPr>
            <a:lvl5pPr marL="1543031" indent="-171449">
              <a:buFont typeface="Tw Cen MT" panose="020B0602020104020603" pitchFamily="34" charset="-18"/>
              <a:buChar char="–"/>
              <a:defRPr cap="none">
                <a:solidFill>
                  <a:srgbClr val="002156"/>
                </a:solidFill>
                <a:latin typeface="+mn-lt"/>
              </a:defRPr>
            </a:lvl5pPr>
          </a:lstStyle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E2B33E-B24A-45FB-980B-874D03C7C5E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351981" y="6248818"/>
            <a:ext cx="2057562" cy="36435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0291B7-9780-4D43-B44A-396C4BB9D6B4}" type="datetime1">
              <a:rPr lang="pl-PL" smtClean="0"/>
              <a:t>16.03.2026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96E149-F377-4C2E-AD84-C2C75FB5137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63096" y="6248818"/>
            <a:ext cx="5004034" cy="36435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C351F1-F3EA-4BCD-8153-027B5B74976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409543" y="6248818"/>
            <a:ext cx="573527" cy="36435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5712F4-4F51-4450-9832-FD03BEE0AC4A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87440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002E4BD-B60B-43B9-8C80-50362FF1D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29452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 b="1"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</a:lstStyle>
          <a:p>
            <a:pPr>
              <a:defRPr/>
            </a:pPr>
            <a:fld id="{EA823DAF-D4E3-45DF-9591-15EACC4DDADC}" type="datetimeFigureOut">
              <a:rPr lang="pl-PL"/>
              <a:pPr>
                <a:defRPr/>
              </a:pPr>
              <a:t>16.03.2026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513B592-FE31-4734-A5F6-D139E96A3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29452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 b="1"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D52606D-A5C8-41DC-ADD3-2B80B1064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29452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006A51F-4A67-46E6-8876-5C2708B68E9F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34309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3991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1996">
                <a:solidFill>
                  <a:schemeClr val="tx1">
                    <a:tint val="75000"/>
                  </a:schemeClr>
                </a:solidFill>
              </a:defRPr>
            </a:lvl1pPr>
            <a:lvl2pPr marL="457153" indent="0">
              <a:buNone/>
              <a:defRPr sz="1814">
                <a:solidFill>
                  <a:schemeClr val="tx1">
                    <a:tint val="75000"/>
                  </a:schemeClr>
                </a:solidFill>
              </a:defRPr>
            </a:lvl2pPr>
            <a:lvl3pPr marL="914305" indent="0">
              <a:buNone/>
              <a:defRPr sz="1633">
                <a:solidFill>
                  <a:schemeClr val="tx1">
                    <a:tint val="75000"/>
                  </a:schemeClr>
                </a:solidFill>
              </a:defRPr>
            </a:lvl3pPr>
            <a:lvl4pPr marL="1371458" indent="0">
              <a:buNone/>
              <a:defRPr sz="1361">
                <a:solidFill>
                  <a:schemeClr val="tx1">
                    <a:tint val="75000"/>
                  </a:schemeClr>
                </a:solidFill>
              </a:defRPr>
            </a:lvl4pPr>
            <a:lvl5pPr marL="1828610" indent="0">
              <a:buNone/>
              <a:defRPr sz="1361">
                <a:solidFill>
                  <a:schemeClr val="tx1">
                    <a:tint val="75000"/>
                  </a:schemeClr>
                </a:solidFill>
              </a:defRPr>
            </a:lvl5pPr>
            <a:lvl6pPr marL="2285763" indent="0">
              <a:buNone/>
              <a:defRPr sz="1361">
                <a:solidFill>
                  <a:schemeClr val="tx1">
                    <a:tint val="75000"/>
                  </a:schemeClr>
                </a:solidFill>
              </a:defRPr>
            </a:lvl6pPr>
            <a:lvl7pPr marL="2742915" indent="0">
              <a:buNone/>
              <a:defRPr sz="1361">
                <a:solidFill>
                  <a:schemeClr val="tx1">
                    <a:tint val="75000"/>
                  </a:schemeClr>
                </a:solidFill>
              </a:defRPr>
            </a:lvl7pPr>
            <a:lvl8pPr marL="3200068" indent="0">
              <a:buNone/>
              <a:defRPr sz="1361">
                <a:solidFill>
                  <a:schemeClr val="tx1">
                    <a:tint val="75000"/>
                  </a:schemeClr>
                </a:solidFill>
              </a:defRPr>
            </a:lvl8pPr>
            <a:lvl9pPr marL="3657220" indent="0">
              <a:buNone/>
              <a:defRPr sz="136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C853281-480B-4386-BA5A-8C6425CDB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29452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 b="1"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</a:lstStyle>
          <a:p>
            <a:pPr>
              <a:defRPr/>
            </a:pPr>
            <a:fld id="{85F1CD77-2E74-4523-ADF1-BB4CFC47FA04}" type="datetimeFigureOut">
              <a:rPr lang="pl-PL"/>
              <a:pPr>
                <a:defRPr/>
              </a:pPr>
              <a:t>16.03.2026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11E1394-FC39-40D4-9697-61AFD0332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29452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 b="1"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1DC668E-132D-4CF9-9000-5368EB3FC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29452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56E57CE-7760-40D6-8512-801B4C38E311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845954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12"/>
            </a:lvl1pPr>
            <a:lvl2pPr>
              <a:defRPr sz="2358"/>
            </a:lvl2pPr>
            <a:lvl3pPr>
              <a:defRPr sz="1996"/>
            </a:lvl3pPr>
            <a:lvl4pPr>
              <a:defRPr sz="1814"/>
            </a:lvl4pPr>
            <a:lvl5pPr>
              <a:defRPr sz="1814"/>
            </a:lvl5pPr>
            <a:lvl6pPr>
              <a:defRPr sz="1814"/>
            </a:lvl6pPr>
            <a:lvl7pPr>
              <a:defRPr sz="1814"/>
            </a:lvl7pPr>
            <a:lvl8pPr>
              <a:defRPr sz="1814"/>
            </a:lvl8pPr>
            <a:lvl9pPr>
              <a:defRPr sz="1814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12"/>
            </a:lvl1pPr>
            <a:lvl2pPr>
              <a:defRPr sz="2358"/>
            </a:lvl2pPr>
            <a:lvl3pPr>
              <a:defRPr sz="1996"/>
            </a:lvl3pPr>
            <a:lvl4pPr>
              <a:defRPr sz="1814"/>
            </a:lvl4pPr>
            <a:lvl5pPr>
              <a:defRPr sz="1814"/>
            </a:lvl5pPr>
            <a:lvl6pPr>
              <a:defRPr sz="1814"/>
            </a:lvl6pPr>
            <a:lvl7pPr>
              <a:defRPr sz="1814"/>
            </a:lvl7pPr>
            <a:lvl8pPr>
              <a:defRPr sz="1814"/>
            </a:lvl8pPr>
            <a:lvl9pPr>
              <a:defRPr sz="1814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BA48871F-DB7A-4591-8698-E1F37B4AC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29452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 b="1"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</a:lstStyle>
          <a:p>
            <a:pPr>
              <a:defRPr/>
            </a:pPr>
            <a:fld id="{95DA7E33-1916-4CCF-849C-DF0CDE4E8B27}" type="datetimeFigureOut">
              <a:rPr lang="pl-PL"/>
              <a:pPr>
                <a:defRPr/>
              </a:pPr>
              <a:t>16.03.2026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D1D8AEEA-4861-49B0-B5F2-C4A388B20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29452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 b="1"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E0BD5CBB-FD43-451B-BCB2-E234E1D79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29452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ED01C30-BC7D-49A8-819C-21134C51E3A9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98387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358" b="1"/>
            </a:lvl1pPr>
            <a:lvl2pPr marL="457153" indent="0">
              <a:buNone/>
              <a:defRPr sz="1996" b="1"/>
            </a:lvl2pPr>
            <a:lvl3pPr marL="914305" indent="0">
              <a:buNone/>
              <a:defRPr sz="1814" b="1"/>
            </a:lvl3pPr>
            <a:lvl4pPr marL="1371458" indent="0">
              <a:buNone/>
              <a:defRPr sz="1633" b="1"/>
            </a:lvl4pPr>
            <a:lvl5pPr marL="1828610" indent="0">
              <a:buNone/>
              <a:defRPr sz="1633" b="1"/>
            </a:lvl5pPr>
            <a:lvl6pPr marL="2285763" indent="0">
              <a:buNone/>
              <a:defRPr sz="1633" b="1"/>
            </a:lvl6pPr>
            <a:lvl7pPr marL="2742915" indent="0">
              <a:buNone/>
              <a:defRPr sz="1633" b="1"/>
            </a:lvl7pPr>
            <a:lvl8pPr marL="3200068" indent="0">
              <a:buNone/>
              <a:defRPr sz="1633" b="1"/>
            </a:lvl8pPr>
            <a:lvl9pPr marL="3657220" indent="0">
              <a:buNone/>
              <a:defRPr sz="1633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358"/>
            </a:lvl1pPr>
            <a:lvl2pPr>
              <a:defRPr sz="1996"/>
            </a:lvl2pPr>
            <a:lvl3pPr>
              <a:defRPr sz="1814"/>
            </a:lvl3pPr>
            <a:lvl4pPr>
              <a:defRPr sz="1633"/>
            </a:lvl4pPr>
            <a:lvl5pPr>
              <a:defRPr sz="1633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358" b="1"/>
            </a:lvl1pPr>
            <a:lvl2pPr marL="457153" indent="0">
              <a:buNone/>
              <a:defRPr sz="1996" b="1"/>
            </a:lvl2pPr>
            <a:lvl3pPr marL="914305" indent="0">
              <a:buNone/>
              <a:defRPr sz="1814" b="1"/>
            </a:lvl3pPr>
            <a:lvl4pPr marL="1371458" indent="0">
              <a:buNone/>
              <a:defRPr sz="1633" b="1"/>
            </a:lvl4pPr>
            <a:lvl5pPr marL="1828610" indent="0">
              <a:buNone/>
              <a:defRPr sz="1633" b="1"/>
            </a:lvl5pPr>
            <a:lvl6pPr marL="2285763" indent="0">
              <a:buNone/>
              <a:defRPr sz="1633" b="1"/>
            </a:lvl6pPr>
            <a:lvl7pPr marL="2742915" indent="0">
              <a:buNone/>
              <a:defRPr sz="1633" b="1"/>
            </a:lvl7pPr>
            <a:lvl8pPr marL="3200068" indent="0">
              <a:buNone/>
              <a:defRPr sz="1633" b="1"/>
            </a:lvl8pPr>
            <a:lvl9pPr marL="3657220" indent="0">
              <a:buNone/>
              <a:defRPr sz="1633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358"/>
            </a:lvl1pPr>
            <a:lvl2pPr>
              <a:defRPr sz="1996"/>
            </a:lvl2pPr>
            <a:lvl3pPr>
              <a:defRPr sz="1814"/>
            </a:lvl3pPr>
            <a:lvl4pPr>
              <a:defRPr sz="1633"/>
            </a:lvl4pPr>
            <a:lvl5pPr>
              <a:defRPr sz="1633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E8DD1E5D-D865-441B-A26E-9592BABE8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29452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 b="1"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</a:lstStyle>
          <a:p>
            <a:pPr>
              <a:defRPr/>
            </a:pPr>
            <a:fld id="{3C06DE8A-39D8-4E6B-94FD-A4F571D5460A}" type="datetimeFigureOut">
              <a:rPr lang="pl-PL"/>
              <a:pPr>
                <a:defRPr/>
              </a:pPr>
              <a:t>16.03.2026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5FF51656-6222-4645-B2CE-BCE8E5673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29452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 b="1"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D05BEFE0-EE2B-480A-BEF7-13AF4E04A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29452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BA2EB65-910F-4932-9F47-12B35FB73CF3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74985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09F9D166-DB1E-4285-ABF9-B6719DAA7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29452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 b="1"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</a:lstStyle>
          <a:p>
            <a:pPr>
              <a:defRPr/>
            </a:pPr>
            <a:fld id="{1BC52DC6-B2D5-4C67-9A13-C5FC1D2D8E34}" type="datetimeFigureOut">
              <a:rPr lang="pl-PL"/>
              <a:pPr>
                <a:defRPr/>
              </a:pPr>
              <a:t>16.03.2026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7C5C288D-405E-4779-8C2E-3AFBB338C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29452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 b="1"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6A39F201-B367-47B8-926A-4085F296C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29452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0704814-297C-4AB5-A277-51975164702A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75644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1A42E33D-ACE8-423A-910A-63C13EE81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29452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 b="1"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</a:lstStyle>
          <a:p>
            <a:pPr>
              <a:defRPr/>
            </a:pPr>
            <a:fld id="{CCA4A006-46C2-4FC3-B4BC-24F4A6347158}" type="datetimeFigureOut">
              <a:rPr lang="pl-PL"/>
              <a:pPr>
                <a:defRPr/>
              </a:pPr>
              <a:t>16.03.2026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45A119AD-6FF2-4DD5-8F84-657D3CC76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29452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 b="1"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391B1978-25E1-43B5-A18D-0748677E7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29452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4180924-0F3D-42AE-91BE-69EA3CF85D34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93118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996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175"/>
            </a:lvl1pPr>
            <a:lvl2pPr>
              <a:defRPr sz="2812"/>
            </a:lvl2pPr>
            <a:lvl3pPr>
              <a:defRPr sz="2358"/>
            </a:lvl3pPr>
            <a:lvl4pPr>
              <a:defRPr sz="1996"/>
            </a:lvl4pPr>
            <a:lvl5pPr>
              <a:defRPr sz="1996"/>
            </a:lvl5pPr>
            <a:lvl6pPr>
              <a:defRPr sz="1996"/>
            </a:lvl6pPr>
            <a:lvl7pPr>
              <a:defRPr sz="1996"/>
            </a:lvl7pPr>
            <a:lvl8pPr>
              <a:defRPr sz="1996"/>
            </a:lvl8pPr>
            <a:lvl9pPr>
              <a:defRPr sz="1996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361"/>
            </a:lvl1pPr>
            <a:lvl2pPr marL="457153" indent="0">
              <a:buNone/>
              <a:defRPr sz="1179"/>
            </a:lvl2pPr>
            <a:lvl3pPr marL="914305" indent="0">
              <a:buNone/>
              <a:defRPr sz="998"/>
            </a:lvl3pPr>
            <a:lvl4pPr marL="1371458" indent="0">
              <a:buNone/>
              <a:defRPr sz="907"/>
            </a:lvl4pPr>
            <a:lvl5pPr marL="1828610" indent="0">
              <a:buNone/>
              <a:defRPr sz="907"/>
            </a:lvl5pPr>
            <a:lvl6pPr marL="2285763" indent="0">
              <a:buNone/>
              <a:defRPr sz="907"/>
            </a:lvl6pPr>
            <a:lvl7pPr marL="2742915" indent="0">
              <a:buNone/>
              <a:defRPr sz="907"/>
            </a:lvl7pPr>
            <a:lvl8pPr marL="3200068" indent="0">
              <a:buNone/>
              <a:defRPr sz="907"/>
            </a:lvl8pPr>
            <a:lvl9pPr marL="3657220" indent="0">
              <a:buNone/>
              <a:defRPr sz="907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E9250CFE-C459-4770-8363-F8A7541D9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29452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 b="1"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</a:lstStyle>
          <a:p>
            <a:pPr>
              <a:defRPr/>
            </a:pPr>
            <a:fld id="{02DA7A97-71DE-4577-AA28-706E11DFBA1E}" type="datetimeFigureOut">
              <a:rPr lang="pl-PL"/>
              <a:pPr>
                <a:defRPr/>
              </a:pPr>
              <a:t>16.03.2026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40A709B8-2A45-4DCE-B24D-DF9FE18C0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29452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 b="1"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CD5398F5-0D4A-47EA-AF18-E8BBCC8D5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29452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DEF49FA-D969-45B8-A94F-0F87393EFE3A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3771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996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175"/>
            </a:lvl1pPr>
            <a:lvl2pPr marL="457153" indent="0">
              <a:buNone/>
              <a:defRPr sz="2812"/>
            </a:lvl2pPr>
            <a:lvl3pPr marL="914305" indent="0">
              <a:buNone/>
              <a:defRPr sz="2358"/>
            </a:lvl3pPr>
            <a:lvl4pPr marL="1371458" indent="0">
              <a:buNone/>
              <a:defRPr sz="1996"/>
            </a:lvl4pPr>
            <a:lvl5pPr marL="1828610" indent="0">
              <a:buNone/>
              <a:defRPr sz="1996"/>
            </a:lvl5pPr>
            <a:lvl6pPr marL="2285763" indent="0">
              <a:buNone/>
              <a:defRPr sz="1996"/>
            </a:lvl6pPr>
            <a:lvl7pPr marL="2742915" indent="0">
              <a:buNone/>
              <a:defRPr sz="1996"/>
            </a:lvl7pPr>
            <a:lvl8pPr marL="3200068" indent="0">
              <a:buNone/>
              <a:defRPr sz="1996"/>
            </a:lvl8pPr>
            <a:lvl9pPr marL="3657220" indent="0">
              <a:buNone/>
              <a:defRPr sz="1996"/>
            </a:lvl9pPr>
          </a:lstStyle>
          <a:p>
            <a:pPr lvl="0"/>
            <a:r>
              <a:rPr lang="pl-PL" noProof="0"/>
              <a:t>Kliknij ikonę, aby dodać obraz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361"/>
            </a:lvl1pPr>
            <a:lvl2pPr marL="457153" indent="0">
              <a:buNone/>
              <a:defRPr sz="1179"/>
            </a:lvl2pPr>
            <a:lvl3pPr marL="914305" indent="0">
              <a:buNone/>
              <a:defRPr sz="998"/>
            </a:lvl3pPr>
            <a:lvl4pPr marL="1371458" indent="0">
              <a:buNone/>
              <a:defRPr sz="907"/>
            </a:lvl4pPr>
            <a:lvl5pPr marL="1828610" indent="0">
              <a:buNone/>
              <a:defRPr sz="907"/>
            </a:lvl5pPr>
            <a:lvl6pPr marL="2285763" indent="0">
              <a:buNone/>
              <a:defRPr sz="907"/>
            </a:lvl6pPr>
            <a:lvl7pPr marL="2742915" indent="0">
              <a:buNone/>
              <a:defRPr sz="907"/>
            </a:lvl7pPr>
            <a:lvl8pPr marL="3200068" indent="0">
              <a:buNone/>
              <a:defRPr sz="907"/>
            </a:lvl8pPr>
            <a:lvl9pPr marL="3657220" indent="0">
              <a:buNone/>
              <a:defRPr sz="907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F5B298B1-2A53-4ADD-BD4C-B3D1D0E3D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29452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 b="1"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</a:lstStyle>
          <a:p>
            <a:pPr>
              <a:defRPr/>
            </a:pPr>
            <a:fld id="{9BFD93B2-7D15-4324-9039-CDB923B5F872}" type="datetimeFigureOut">
              <a:rPr lang="pl-PL"/>
              <a:pPr>
                <a:defRPr/>
              </a:pPr>
              <a:t>16.03.2026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BFECCBF4-668E-4997-BF14-ECA3C1C00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29452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 b="1"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28185AAC-1176-48B2-B6B3-C1B248E5E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29452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9A4A8A0-25D7-4BE2-B4D5-9E4E522EB896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99675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ymbol zastępczy tytułu 1">
            <a:extLst>
              <a:ext uri="{FF2B5EF4-FFF2-40B4-BE49-F238E27FC236}">
                <a16:creationId xmlns:a16="http://schemas.microsoft.com/office/drawing/2014/main" id="{8CC0EB2A-53E9-4247-BC13-BD99822B2B2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6480" y="275070"/>
            <a:ext cx="8231040" cy="1142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794" tIns="50397" rIns="100794" bIns="5039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</a:t>
            </a:r>
          </a:p>
        </p:txBody>
      </p:sp>
      <p:sp>
        <p:nvSpPr>
          <p:cNvPr id="1027" name="Symbol zastępczy tekstu 2">
            <a:extLst>
              <a:ext uri="{FF2B5EF4-FFF2-40B4-BE49-F238E27FC236}">
                <a16:creationId xmlns:a16="http://schemas.microsoft.com/office/drawing/2014/main" id="{DB12B2B5-321F-4F2C-9BA5-BFF3BF2DD95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6480" y="1600008"/>
            <a:ext cx="8231040" cy="4526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794" tIns="50397" rIns="100794" bIns="503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style wzorca tekstu</a:t>
            </a:r>
          </a:p>
          <a:p>
            <a:pPr lvl="1"/>
            <a:r>
              <a:rPr lang="pl-PL" altLang="pl-PL"/>
              <a:t>Drugi poziom</a:t>
            </a:r>
          </a:p>
          <a:p>
            <a:pPr lvl="2"/>
            <a:r>
              <a:rPr lang="pl-PL" altLang="pl-PL"/>
              <a:t>Trzeci poziom</a:t>
            </a:r>
          </a:p>
          <a:p>
            <a:pPr lvl="3"/>
            <a:r>
              <a:rPr lang="pl-PL" altLang="pl-PL"/>
              <a:t>Czwarty poziom</a:t>
            </a:r>
          </a:p>
          <a:p>
            <a:pPr lvl="4"/>
            <a:r>
              <a:rPr lang="pl-PL" alt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6BBC946-048F-4398-9872-BAD2CD797E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6481" y="6356827"/>
            <a:ext cx="2134080" cy="364359"/>
          </a:xfrm>
          <a:prstGeom prst="rect">
            <a:avLst/>
          </a:prstGeom>
        </p:spPr>
        <p:txBody>
          <a:bodyPr vert="horz" lIns="100794" tIns="50397" rIns="100794" bIns="50397" rtlCol="0" anchor="ctr"/>
          <a:lstStyle>
            <a:lvl1pPr algn="l" defTabSz="914305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179" b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F07DE205-DB68-412D-9D8E-762188F87286}" type="datetimeFigureOut">
              <a:rPr lang="pl-PL"/>
              <a:pPr>
                <a:defRPr/>
              </a:pPr>
              <a:t>16.03.2026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142C790-1647-448C-B568-FB9D62C90E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800" y="6356827"/>
            <a:ext cx="2894400" cy="364359"/>
          </a:xfrm>
          <a:prstGeom prst="rect">
            <a:avLst/>
          </a:prstGeom>
        </p:spPr>
        <p:txBody>
          <a:bodyPr vert="horz" lIns="100794" tIns="50397" rIns="100794" bIns="50397" rtlCol="0" anchor="ctr"/>
          <a:lstStyle>
            <a:lvl1pPr algn="ctr" defTabSz="914305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179" b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BE9563B-DF13-4383-BBD8-59EEAD8365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441" y="6356827"/>
            <a:ext cx="2134080" cy="364359"/>
          </a:xfrm>
          <a:prstGeom prst="rect">
            <a:avLst/>
          </a:prstGeom>
        </p:spPr>
        <p:txBody>
          <a:bodyPr vert="horz" wrap="square" lIns="100794" tIns="50397" rIns="100794" bIns="50397" numCol="1" anchor="ctr" anchorCtr="0" compatLnSpc="1">
            <a:prstTxWarp prst="textNoShape">
              <a:avLst/>
            </a:prstTxWarp>
          </a:bodyPr>
          <a:lstStyle>
            <a:lvl1pPr algn="r" defTabSz="912973" eaLnBrk="1" hangingPunct="1">
              <a:buClrTx/>
              <a:buSzTx/>
              <a:buFontTx/>
              <a:buNone/>
              <a:defRPr sz="1179" b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FDA4457-07D2-4A54-BE15-9A54115D8D83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332014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  <p:sldLayoutId id="2147483838" r:id="rId14"/>
    <p:sldLayoutId id="2147483839" r:id="rId15"/>
    <p:sldLayoutId id="2147483858" r:id="rId16"/>
    <p:sldLayoutId id="2147483718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2973" rtl="0" eaLnBrk="0" fontAlgn="base" hangingPunct="0">
        <a:spcBef>
          <a:spcPct val="0"/>
        </a:spcBef>
        <a:spcAft>
          <a:spcPct val="0"/>
        </a:spcAft>
        <a:defRPr sz="444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12973" rtl="0" eaLnBrk="0" fontAlgn="base" hangingPunct="0">
        <a:spcBef>
          <a:spcPct val="0"/>
        </a:spcBef>
        <a:spcAft>
          <a:spcPct val="0"/>
        </a:spcAft>
        <a:defRPr sz="4445">
          <a:solidFill>
            <a:schemeClr val="tx1"/>
          </a:solidFill>
          <a:latin typeface="Calibri" pitchFamily="34" charset="0"/>
        </a:defRPr>
      </a:lvl2pPr>
      <a:lvl3pPr algn="ctr" defTabSz="912973" rtl="0" eaLnBrk="0" fontAlgn="base" hangingPunct="0">
        <a:spcBef>
          <a:spcPct val="0"/>
        </a:spcBef>
        <a:spcAft>
          <a:spcPct val="0"/>
        </a:spcAft>
        <a:defRPr sz="4445">
          <a:solidFill>
            <a:schemeClr val="tx1"/>
          </a:solidFill>
          <a:latin typeface="Calibri" pitchFamily="34" charset="0"/>
        </a:defRPr>
      </a:lvl3pPr>
      <a:lvl4pPr algn="ctr" defTabSz="912973" rtl="0" eaLnBrk="0" fontAlgn="base" hangingPunct="0">
        <a:spcBef>
          <a:spcPct val="0"/>
        </a:spcBef>
        <a:spcAft>
          <a:spcPct val="0"/>
        </a:spcAft>
        <a:defRPr sz="4445">
          <a:solidFill>
            <a:schemeClr val="tx1"/>
          </a:solidFill>
          <a:latin typeface="Calibri" pitchFamily="34" charset="0"/>
        </a:defRPr>
      </a:lvl4pPr>
      <a:lvl5pPr algn="ctr" defTabSz="912973" rtl="0" eaLnBrk="0" fontAlgn="base" hangingPunct="0">
        <a:spcBef>
          <a:spcPct val="0"/>
        </a:spcBef>
        <a:spcAft>
          <a:spcPct val="0"/>
        </a:spcAft>
        <a:defRPr sz="4445">
          <a:solidFill>
            <a:schemeClr val="tx1"/>
          </a:solidFill>
          <a:latin typeface="Calibri" pitchFamily="34" charset="0"/>
        </a:defRPr>
      </a:lvl5pPr>
      <a:lvl6pPr marL="414726" algn="ctr" defTabSz="912973" rtl="0" fontAlgn="base">
        <a:spcBef>
          <a:spcPct val="0"/>
        </a:spcBef>
        <a:spcAft>
          <a:spcPct val="0"/>
        </a:spcAft>
        <a:defRPr sz="4445">
          <a:solidFill>
            <a:schemeClr val="tx1"/>
          </a:solidFill>
          <a:latin typeface="Calibri" pitchFamily="34" charset="0"/>
        </a:defRPr>
      </a:lvl6pPr>
      <a:lvl7pPr marL="829452" algn="ctr" defTabSz="912973" rtl="0" fontAlgn="base">
        <a:spcBef>
          <a:spcPct val="0"/>
        </a:spcBef>
        <a:spcAft>
          <a:spcPct val="0"/>
        </a:spcAft>
        <a:defRPr sz="4445">
          <a:solidFill>
            <a:schemeClr val="tx1"/>
          </a:solidFill>
          <a:latin typeface="Calibri" pitchFamily="34" charset="0"/>
        </a:defRPr>
      </a:lvl7pPr>
      <a:lvl8pPr marL="1244178" algn="ctr" defTabSz="912973" rtl="0" fontAlgn="base">
        <a:spcBef>
          <a:spcPct val="0"/>
        </a:spcBef>
        <a:spcAft>
          <a:spcPct val="0"/>
        </a:spcAft>
        <a:defRPr sz="4445">
          <a:solidFill>
            <a:schemeClr val="tx1"/>
          </a:solidFill>
          <a:latin typeface="Calibri" pitchFamily="34" charset="0"/>
        </a:defRPr>
      </a:lvl8pPr>
      <a:lvl9pPr marL="1658904" algn="ctr" defTabSz="912973" rtl="0" fontAlgn="base">
        <a:spcBef>
          <a:spcPct val="0"/>
        </a:spcBef>
        <a:spcAft>
          <a:spcPct val="0"/>
        </a:spcAft>
        <a:defRPr sz="4445">
          <a:solidFill>
            <a:schemeClr val="tx1"/>
          </a:solidFill>
          <a:latin typeface="Calibri" pitchFamily="34" charset="0"/>
        </a:defRPr>
      </a:lvl9pPr>
    </p:titleStyle>
    <p:bodyStyle>
      <a:lvl1pPr marL="342725" indent="-342725" algn="l" defTabSz="91297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175" kern="1200">
          <a:solidFill>
            <a:schemeClr val="tx1"/>
          </a:solidFill>
          <a:latin typeface="+mn-lt"/>
          <a:ea typeface="+mn-ea"/>
          <a:cs typeface="+mn-cs"/>
        </a:defRPr>
      </a:lvl1pPr>
      <a:lvl2pPr marL="741611" indent="-285124" algn="l" defTabSz="91297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12" kern="1200">
          <a:solidFill>
            <a:schemeClr val="tx1"/>
          </a:solidFill>
          <a:latin typeface="+mn-lt"/>
          <a:ea typeface="+mn-ea"/>
          <a:cs typeface="+mn-cs"/>
        </a:defRPr>
      </a:lvl2pPr>
      <a:lvl3pPr marL="1141937" indent="-227523" algn="l" defTabSz="91297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358" kern="1200">
          <a:solidFill>
            <a:schemeClr val="tx1"/>
          </a:solidFill>
          <a:latin typeface="+mn-lt"/>
          <a:ea typeface="+mn-ea"/>
          <a:cs typeface="+mn-cs"/>
        </a:defRPr>
      </a:lvl3pPr>
      <a:lvl4pPr marL="1599864" indent="-227523" algn="l" defTabSz="91297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996" kern="1200">
          <a:solidFill>
            <a:schemeClr val="tx1"/>
          </a:solidFill>
          <a:latin typeface="+mn-lt"/>
          <a:ea typeface="+mn-ea"/>
          <a:cs typeface="+mn-cs"/>
        </a:defRPr>
      </a:lvl4pPr>
      <a:lvl5pPr marL="2056350" indent="-227523" algn="l" defTabSz="91297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996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0" indent="-228577" algn="l" defTabSz="9143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6" kern="1200">
          <a:solidFill>
            <a:schemeClr val="tx1"/>
          </a:solidFill>
          <a:latin typeface="+mn-lt"/>
          <a:ea typeface="+mn-ea"/>
          <a:cs typeface="+mn-cs"/>
        </a:defRPr>
      </a:lvl6pPr>
      <a:lvl7pPr marL="2971492" indent="-228577" algn="l" defTabSz="9143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6" kern="1200">
          <a:solidFill>
            <a:schemeClr val="tx1"/>
          </a:solidFill>
          <a:latin typeface="+mn-lt"/>
          <a:ea typeface="+mn-ea"/>
          <a:cs typeface="+mn-cs"/>
        </a:defRPr>
      </a:lvl7pPr>
      <a:lvl8pPr marL="3428645" indent="-228577" algn="l" defTabSz="9143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6" kern="1200">
          <a:solidFill>
            <a:schemeClr val="tx1"/>
          </a:solidFill>
          <a:latin typeface="+mn-lt"/>
          <a:ea typeface="+mn-ea"/>
          <a:cs typeface="+mn-cs"/>
        </a:defRPr>
      </a:lvl8pPr>
      <a:lvl9pPr marL="3885797" indent="-228577" algn="l" defTabSz="9143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305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914305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914305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914305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914305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914305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914305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914305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914305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13" Type="http://schemas.microsoft.com/office/2007/relationships/diagramDrawing" Target="../diagrams/drawing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diagramColors" Target="../diagrams/colors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11" Type="http://schemas.openxmlformats.org/officeDocument/2006/relationships/diagramQuickStyle" Target="../diagrams/quickStyle2.xml"/><Relationship Id="rId5" Type="http://schemas.openxmlformats.org/officeDocument/2006/relationships/diagramQuickStyle" Target="../diagrams/quickStyle1.xml"/><Relationship Id="rId10" Type="http://schemas.openxmlformats.org/officeDocument/2006/relationships/diagramLayout" Target="../diagrams/layout2.xml"/><Relationship Id="rId4" Type="http://schemas.openxmlformats.org/officeDocument/2006/relationships/diagramLayout" Target="../diagrams/layout1.xml"/><Relationship Id="rId9" Type="http://schemas.openxmlformats.org/officeDocument/2006/relationships/diagramData" Target="../diagrams/data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0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emf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0.png"/><Relationship Id="rId4" Type="http://schemas.openxmlformats.org/officeDocument/2006/relationships/chart" Target="../charts/chart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0.jpeg"/><Relationship Id="rId4" Type="http://schemas.openxmlformats.org/officeDocument/2006/relationships/image" Target="../media/image89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7" Type="http://schemas.microsoft.com/office/2007/relationships/hdphoto" Target="../media/hdphoto4.wdp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6.png"/><Relationship Id="rId5" Type="http://schemas.microsoft.com/office/2007/relationships/hdphoto" Target="../media/hdphoto3.wdp"/><Relationship Id="rId4" Type="http://schemas.openxmlformats.org/officeDocument/2006/relationships/image" Target="../media/image9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7" Type="http://schemas.openxmlformats.org/officeDocument/2006/relationships/image" Target="../media/image10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5.jpeg"/><Relationship Id="rId5" Type="http://schemas.openxmlformats.org/officeDocument/2006/relationships/image" Target="../media/image104.jpg"/><Relationship Id="rId4" Type="http://schemas.openxmlformats.org/officeDocument/2006/relationships/image" Target="../media/image103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emf"/><Relationship Id="rId4" Type="http://schemas.openxmlformats.org/officeDocument/2006/relationships/image" Target="../media/image14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ytuł 1">
            <a:extLst>
              <a:ext uri="{FF2B5EF4-FFF2-40B4-BE49-F238E27FC236}">
                <a16:creationId xmlns:a16="http://schemas.microsoft.com/office/drawing/2014/main" id="{38FC7809-008F-4C22-8C0F-98AB395BF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8560" y="2693880"/>
            <a:ext cx="8066880" cy="1470240"/>
          </a:xfrm>
        </p:spPr>
        <p:txBody>
          <a:bodyPr/>
          <a:lstStyle/>
          <a:p>
            <a:r>
              <a:rPr lang="pl-PL" altLang="pl-PL" sz="2540" b="1" dirty="0">
                <a:solidFill>
                  <a:srgbClr val="002156"/>
                </a:solidFill>
              </a:rPr>
              <a:t>STAN BEZPIECZEŃSTWA </a:t>
            </a:r>
            <a:br>
              <a:rPr lang="pl-PL" altLang="pl-PL" sz="2540" b="1" dirty="0">
                <a:solidFill>
                  <a:srgbClr val="002156"/>
                </a:solidFill>
              </a:rPr>
            </a:br>
            <a:r>
              <a:rPr lang="pl-PL" altLang="pl-PL" sz="2540" b="1" dirty="0">
                <a:solidFill>
                  <a:srgbClr val="002156"/>
                </a:solidFill>
              </a:rPr>
              <a:t>WOJEWÓDZTWA KUJAWSKO-POMORSKIEGO</a:t>
            </a:r>
            <a:br>
              <a:rPr lang="pl-PL" altLang="pl-PL" sz="2540" b="1" dirty="0">
                <a:solidFill>
                  <a:srgbClr val="002156"/>
                </a:solidFill>
              </a:rPr>
            </a:br>
            <a:r>
              <a:rPr lang="pl-PL" altLang="pl-PL" sz="2540" b="1" dirty="0">
                <a:solidFill>
                  <a:srgbClr val="002156"/>
                </a:solidFill>
              </a:rPr>
              <a:t> w 2025 roku</a:t>
            </a:r>
            <a:endParaRPr lang="pl-PL" altLang="pl-PL" sz="3266" b="1" dirty="0">
              <a:solidFill>
                <a:srgbClr val="002156"/>
              </a:solidFill>
            </a:endParaRPr>
          </a:p>
        </p:txBody>
      </p:sp>
      <p:sp>
        <p:nvSpPr>
          <p:cNvPr id="14339" name="Podtytuł 2">
            <a:extLst>
              <a:ext uri="{FF2B5EF4-FFF2-40B4-BE49-F238E27FC236}">
                <a16:creationId xmlns:a16="http://schemas.microsoft.com/office/drawing/2014/main" id="{4E5E5A18-144D-4ADE-9053-A9C6AE5FE4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2321" y="4465801"/>
            <a:ext cx="6400800" cy="1752480"/>
          </a:xfrm>
        </p:spPr>
        <p:txBody>
          <a:bodyPr/>
          <a:lstStyle/>
          <a:p>
            <a:pPr defTabSz="828013">
              <a:spcBef>
                <a:spcPct val="0"/>
              </a:spcBef>
            </a:pPr>
            <a:r>
              <a:rPr lang="pl-PL" altLang="pl-PL" sz="2177" dirty="0">
                <a:solidFill>
                  <a:srgbClr val="002156"/>
                </a:solidFill>
              </a:rPr>
              <a:t>Komendant Wojewódzki Policji w Bydgoszczy</a:t>
            </a:r>
          </a:p>
          <a:p>
            <a:pPr defTabSz="828013">
              <a:spcBef>
                <a:spcPct val="0"/>
              </a:spcBef>
            </a:pPr>
            <a:r>
              <a:rPr lang="pl-PL" altLang="pl-PL" sz="2177" dirty="0">
                <a:solidFill>
                  <a:srgbClr val="002156"/>
                </a:solidFill>
              </a:rPr>
              <a:t>insp. Jakub Gorczyński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Symbol zastępczy zawartości 5">
            <a:extLst>
              <a:ext uri="{FF2B5EF4-FFF2-40B4-BE49-F238E27FC236}">
                <a16:creationId xmlns:a16="http://schemas.microsoft.com/office/drawing/2014/main" id="{CD57EB62-85EF-41E7-AF79-828B818F6C18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 bwMode="auto">
          <a:xfrm>
            <a:off x="273194" y="1339109"/>
            <a:ext cx="4511242" cy="2111078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794" tIns="50397" rIns="100794" bIns="50397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lang="pl-PL" altLang="pl-PL" sz="1400" b="1" dirty="0"/>
              <a:t>Liczba policjantów zatrudnionych w jednostkach Policji woj. kujawsko-pomorskiego na dzień 31.12.2025 r. wynosi 5197 w tym:</a:t>
            </a:r>
          </a:p>
          <a:p>
            <a:pPr marL="0" indent="0" algn="just">
              <a:buNone/>
            </a:pPr>
            <a:r>
              <a:rPr lang="pl-PL" altLang="pl-PL" sz="1400" dirty="0"/>
              <a:t>– kobiety – 966 – 18,59%,</a:t>
            </a:r>
          </a:p>
          <a:p>
            <a:pPr marL="0" indent="0" algn="just">
              <a:buNone/>
            </a:pPr>
            <a:r>
              <a:rPr lang="pl-PL" altLang="pl-PL" sz="1400" dirty="0"/>
              <a:t>– mężczyźni – 4231 – 81,41%.</a:t>
            </a:r>
          </a:p>
          <a:p>
            <a:pPr marL="0" indent="0" algn="just">
              <a:buNone/>
            </a:pPr>
            <a:endParaRPr lang="pl-PL" altLang="pl-PL" sz="1400" b="1" dirty="0"/>
          </a:p>
          <a:p>
            <a:pPr marL="0" indent="0" algn="just">
              <a:buNone/>
            </a:pPr>
            <a:r>
              <a:rPr lang="pl-PL" altLang="pl-PL" sz="1800" b="1" dirty="0"/>
              <a:t>172 wakaty tj. 3,2 % ogólnej liczby etatów</a:t>
            </a:r>
          </a:p>
        </p:txBody>
      </p:sp>
      <p:graphicFrame>
        <p:nvGraphicFramePr>
          <p:cNvPr id="12" name="Symbol zastępczy zawartości 6">
            <a:extLst>
              <a:ext uri="{FF2B5EF4-FFF2-40B4-BE49-F238E27FC236}">
                <a16:creationId xmlns:a16="http://schemas.microsoft.com/office/drawing/2014/main" id="{59E3D314-D2D1-413C-9DD5-BA33E0DA386B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4186935980"/>
              </p:ext>
            </p:extLst>
          </p:nvPr>
        </p:nvGraphicFramePr>
        <p:xfrm>
          <a:off x="4220077" y="1948873"/>
          <a:ext cx="4790357" cy="42999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Symbol zastępczy numeru slajdu 8">
            <a:extLst>
              <a:ext uri="{FF2B5EF4-FFF2-40B4-BE49-F238E27FC236}">
                <a16:creationId xmlns:a16="http://schemas.microsoft.com/office/drawing/2014/main" id="{A4702DBF-F975-4CEB-A7BF-A3C13AC4BAB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8409543" y="6248817"/>
            <a:ext cx="573526" cy="364358"/>
          </a:xfrm>
        </p:spPr>
        <p:txBody>
          <a:bodyPr/>
          <a:lstStyle/>
          <a:p>
            <a:pPr>
              <a:defRPr/>
            </a:pPr>
            <a:fld id="{0544EAA6-FEEA-4155-8D90-7AF06690D31B}" type="slidenum">
              <a:rPr lang="pl-PL" altLang="pl-PL" smtClean="0"/>
              <a:pPr>
                <a:defRPr/>
              </a:pPr>
              <a:t>10</a:t>
            </a:fld>
            <a:endParaRPr lang="pl-PL" alt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05A3B74-81C3-440E-BF7A-654783CE16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69" y="3814545"/>
            <a:ext cx="3924677" cy="26164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ectangle 31"/>
          <p:cNvSpPr>
            <a:spLocks noChangeArrowheads="1"/>
          </p:cNvSpPr>
          <p:nvPr/>
        </p:nvSpPr>
        <p:spPr bwMode="auto">
          <a:xfrm>
            <a:off x="168275" y="91931"/>
            <a:ext cx="379834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l-PL" sz="2800" b="1" dirty="0" smtClean="0">
                <a:solidFill>
                  <a:schemeClr val="tx2">
                    <a:lumMod val="75000"/>
                  </a:schemeClr>
                </a:solidFill>
                <a:latin typeface="Calibri"/>
              </a:rPr>
              <a:t>Stan etatowy garnizonu.</a:t>
            </a:r>
            <a:endParaRPr lang="pl-PL" sz="2800" b="1" dirty="0">
              <a:solidFill>
                <a:schemeClr val="tx2">
                  <a:lumMod val="75000"/>
                </a:scheme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6659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numeru slajdu 8">
            <a:extLst>
              <a:ext uri="{FF2B5EF4-FFF2-40B4-BE49-F238E27FC236}">
                <a16:creationId xmlns:a16="http://schemas.microsoft.com/office/drawing/2014/main" id="{E2A5ECCE-605A-42E4-8A32-616D0C76EB64}"/>
              </a:ext>
            </a:extLst>
          </p:cNvPr>
          <p:cNvSpPr txBox="1">
            <a:spLocks/>
          </p:cNvSpPr>
          <p:nvPr/>
        </p:nvSpPr>
        <p:spPr>
          <a:xfrm>
            <a:off x="8409543" y="6248817"/>
            <a:ext cx="573526" cy="364358"/>
          </a:xfrm>
          <a:prstGeom prst="rect">
            <a:avLst/>
          </a:prstGeom>
        </p:spPr>
        <p:txBody>
          <a:bodyPr vert="horz" wrap="square" lIns="100794" tIns="50397" rIns="100794" bIns="50397" numCol="1" anchor="ctr" anchorCtr="0" compatLnSpc="1">
            <a:prstTxWarp prst="textNoShape">
              <a:avLst/>
            </a:prstTxWarp>
          </a:bodyPr>
          <a:lstStyle>
            <a:defPPr>
              <a:defRPr lang="pl-PL"/>
            </a:defPPr>
            <a:lvl1pPr algn="r" defTabSz="912973">
              <a:buClrTx/>
              <a:buSzTx/>
              <a:buFontTx/>
              <a:buNone/>
              <a:defRPr sz="1179" b="0">
                <a:solidFill>
                  <a:srgbClr val="898989"/>
                </a:solidFill>
                <a:latin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544EAA6-FEEA-4155-8D90-7AF06690D31B}" type="slidenum">
              <a:rPr lang="pl-PL" altLang="pl-PL"/>
              <a:pPr/>
              <a:t>11</a:t>
            </a:fld>
            <a:endParaRPr lang="pl-PL" altLang="pl-PL" dirty="0"/>
          </a:p>
        </p:txBody>
      </p:sp>
      <p:pic>
        <p:nvPicPr>
          <p:cNvPr id="13" name="Symbol zastępczy zawartości 10">
            <a:extLst>
              <a:ext uri="{FF2B5EF4-FFF2-40B4-BE49-F238E27FC236}">
                <a16:creationId xmlns:a16="http://schemas.microsoft.com/office/drawing/2014/main" id="{91236824-ACC7-4BFC-947A-3DE2C11C246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176397" y="1165332"/>
            <a:ext cx="5374658" cy="5603214"/>
          </a:xfrm>
          <a:prstGeom prst="rect">
            <a:avLst/>
          </a:prstGeom>
        </p:spPr>
      </p:pic>
      <p:grpSp>
        <p:nvGrpSpPr>
          <p:cNvPr id="10" name="Grupa 9">
            <a:extLst>
              <a:ext uri="{FF2B5EF4-FFF2-40B4-BE49-F238E27FC236}">
                <a16:creationId xmlns:a16="http://schemas.microsoft.com/office/drawing/2014/main" id="{92A4968A-7EAD-44DF-877C-02FF81EA8E12}"/>
              </a:ext>
            </a:extLst>
          </p:cNvPr>
          <p:cNvGrpSpPr/>
          <p:nvPr/>
        </p:nvGrpSpPr>
        <p:grpSpPr>
          <a:xfrm>
            <a:off x="5908431" y="2023427"/>
            <a:ext cx="2730411" cy="4115198"/>
            <a:chOff x="5537555" y="1832270"/>
            <a:chExt cx="3082105" cy="4645263"/>
          </a:xfrm>
        </p:grpSpPr>
        <p:pic>
          <p:nvPicPr>
            <p:cNvPr id="6" name="Obraz 5">
              <a:extLst>
                <a:ext uri="{FF2B5EF4-FFF2-40B4-BE49-F238E27FC236}">
                  <a16:creationId xmlns:a16="http://schemas.microsoft.com/office/drawing/2014/main" id="{3E6E912F-7ED4-4D4A-A9FC-60FF339285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7556" y="1832270"/>
              <a:ext cx="3082104" cy="205537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9" name="Obraz 8">
              <a:extLst>
                <a:ext uri="{FF2B5EF4-FFF2-40B4-BE49-F238E27FC236}">
                  <a16:creationId xmlns:a16="http://schemas.microsoft.com/office/drawing/2014/main" id="{ABFC53ED-6F94-47BA-9CFB-E08B3FEBCA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7555" y="4167315"/>
              <a:ext cx="3080291" cy="231021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8" name="Rectangle 31"/>
          <p:cNvSpPr>
            <a:spLocks noChangeArrowheads="1"/>
          </p:cNvSpPr>
          <p:nvPr/>
        </p:nvSpPr>
        <p:spPr bwMode="auto">
          <a:xfrm>
            <a:off x="168275" y="91931"/>
            <a:ext cx="379834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l-PL" sz="2800" b="1" dirty="0" smtClean="0">
                <a:solidFill>
                  <a:schemeClr val="tx2">
                    <a:lumMod val="75000"/>
                  </a:schemeClr>
                </a:solidFill>
                <a:latin typeface="Calibri"/>
              </a:rPr>
              <a:t>Stan etatowy garnizonu.</a:t>
            </a:r>
            <a:endParaRPr lang="pl-PL" sz="2800" b="1" dirty="0">
              <a:solidFill>
                <a:schemeClr val="tx2">
                  <a:lumMod val="75000"/>
                </a:scheme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2122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>
            <a:extLst>
              <a:ext uri="{FF2B5EF4-FFF2-40B4-BE49-F238E27FC236}">
                <a16:creationId xmlns:a16="http://schemas.microsoft.com/office/drawing/2014/main" id="{5AC560EB-D042-43E2-AAB6-EB79D18CECE4}"/>
              </a:ext>
            </a:extLst>
          </p:cNvPr>
          <p:cNvSpPr txBox="1">
            <a:spLocks/>
          </p:cNvSpPr>
          <p:nvPr/>
        </p:nvSpPr>
        <p:spPr bwMode="auto">
          <a:xfrm>
            <a:off x="198226" y="1327066"/>
            <a:ext cx="8643688" cy="322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794" tIns="50397" rIns="100794" bIns="50397" numCol="1" anchor="ctr" anchorCtr="0" compatLnSpc="1">
            <a:prstTxWarp prst="textNoShape">
              <a:avLst/>
            </a:prstTxWarp>
          </a:bodyPr>
          <a:lstStyle>
            <a:lvl1pPr algn="ctr" defTabSz="912973" rtl="0" eaLnBrk="0" fontAlgn="base" hangingPunct="0">
              <a:spcBef>
                <a:spcPct val="0"/>
              </a:spcBef>
              <a:spcAft>
                <a:spcPct val="0"/>
              </a:spcAft>
              <a:defRPr sz="444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912973" rtl="0" eaLnBrk="0" fontAlgn="base" hangingPunct="0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2pPr>
            <a:lvl3pPr algn="ctr" defTabSz="912973" rtl="0" eaLnBrk="0" fontAlgn="base" hangingPunct="0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3pPr>
            <a:lvl4pPr algn="ctr" defTabSz="912973" rtl="0" eaLnBrk="0" fontAlgn="base" hangingPunct="0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4pPr>
            <a:lvl5pPr algn="ctr" defTabSz="912973" rtl="0" eaLnBrk="0" fontAlgn="base" hangingPunct="0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5pPr>
            <a:lvl6pPr marL="414726" algn="ctr" defTabSz="912973" rtl="0" fontAlgn="base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6pPr>
            <a:lvl7pPr marL="829452" algn="ctr" defTabSz="912973" rtl="0" fontAlgn="base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7pPr>
            <a:lvl8pPr marL="1244178" algn="ctr" defTabSz="912973" rtl="0" fontAlgn="base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8pPr>
            <a:lvl9pPr marL="1658904" algn="ctr" defTabSz="912973" rtl="0" fontAlgn="base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pl-PL" altLang="pl-PL" sz="2000" dirty="0">
                <a:solidFill>
                  <a:schemeClr val="tx2">
                    <a:lumMod val="75000"/>
                  </a:schemeClr>
                </a:solidFill>
              </a:rPr>
              <a:t>W 2025 r. do jednostek Policji woj. kujawsko-pomorskiego </a:t>
            </a:r>
            <a:endParaRPr lang="pl-PL" altLang="pl-PL" sz="2000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l">
              <a:defRPr/>
            </a:pPr>
            <a:r>
              <a:rPr lang="pl-PL" altLang="pl-PL" sz="2000" dirty="0" smtClean="0">
                <a:solidFill>
                  <a:schemeClr val="tx2">
                    <a:lumMod val="75000"/>
                  </a:schemeClr>
                </a:solidFill>
              </a:rPr>
              <a:t>przyjęto </a:t>
            </a:r>
            <a:r>
              <a:rPr lang="pl-PL" altLang="pl-PL" sz="2000" b="1" dirty="0">
                <a:solidFill>
                  <a:srgbClr val="FF0000"/>
                </a:solidFill>
              </a:rPr>
              <a:t>493</a:t>
            </a:r>
            <a:r>
              <a:rPr lang="pl-PL" altLang="pl-PL" sz="2000" dirty="0">
                <a:solidFill>
                  <a:schemeClr val="tx2">
                    <a:lumMod val="75000"/>
                  </a:schemeClr>
                </a:solidFill>
              </a:rPr>
              <a:t> osoby. </a:t>
            </a: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408BAA93-4786-435A-9B8E-69FA6ACE0FEB}"/>
              </a:ext>
            </a:extLst>
          </p:cNvPr>
          <p:cNvSpPr txBox="1">
            <a:spLocks/>
          </p:cNvSpPr>
          <p:nvPr/>
        </p:nvSpPr>
        <p:spPr bwMode="auto">
          <a:xfrm>
            <a:off x="140094" y="2355565"/>
            <a:ext cx="2087616" cy="1210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794" tIns="50397" rIns="100794" bIns="50397" numCol="1" anchor="ctr" anchorCtr="0" compatLnSpc="1">
            <a:prstTxWarp prst="textNoShape">
              <a:avLst/>
            </a:prstTxWarp>
          </a:bodyPr>
          <a:lstStyle>
            <a:lvl1pPr algn="ctr" defTabSz="912973" rtl="0" eaLnBrk="0" fontAlgn="base" hangingPunct="0">
              <a:spcBef>
                <a:spcPct val="0"/>
              </a:spcBef>
              <a:spcAft>
                <a:spcPct val="0"/>
              </a:spcAft>
              <a:defRPr sz="444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912973" rtl="0" eaLnBrk="0" fontAlgn="base" hangingPunct="0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2pPr>
            <a:lvl3pPr algn="ctr" defTabSz="912973" rtl="0" eaLnBrk="0" fontAlgn="base" hangingPunct="0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3pPr>
            <a:lvl4pPr algn="ctr" defTabSz="912973" rtl="0" eaLnBrk="0" fontAlgn="base" hangingPunct="0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4pPr>
            <a:lvl5pPr algn="ctr" defTabSz="912973" rtl="0" eaLnBrk="0" fontAlgn="base" hangingPunct="0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5pPr>
            <a:lvl6pPr marL="414726" algn="ctr" defTabSz="912973" rtl="0" fontAlgn="base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6pPr>
            <a:lvl7pPr marL="829452" algn="ctr" defTabSz="912973" rtl="0" fontAlgn="base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7pPr>
            <a:lvl8pPr marL="1244178" algn="ctr" defTabSz="912973" rtl="0" fontAlgn="base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8pPr>
            <a:lvl9pPr marL="1658904" algn="ctr" defTabSz="912973" rtl="0" fontAlgn="base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pl-PL" altLang="pl-PL" sz="1600" dirty="0">
                <a:solidFill>
                  <a:schemeClr val="tx2">
                    <a:lumMod val="75000"/>
                  </a:schemeClr>
                </a:solidFill>
              </a:rPr>
              <a:t>W poprzednich latach przyjęcia kształtowały się następująco:</a:t>
            </a:r>
          </a:p>
          <a:p>
            <a:pPr algn="l">
              <a:defRPr/>
            </a:pPr>
            <a:r>
              <a:rPr lang="pl-PL" altLang="pl-PL" sz="1600" dirty="0">
                <a:solidFill>
                  <a:schemeClr val="tx2">
                    <a:lumMod val="75000"/>
                  </a:schemeClr>
                </a:solidFill>
              </a:rPr>
              <a:t>2024 r. – 306 osób</a:t>
            </a:r>
          </a:p>
          <a:p>
            <a:pPr algn="l">
              <a:defRPr/>
            </a:pPr>
            <a:r>
              <a:rPr lang="pl-PL" altLang="pl-PL" sz="1600" dirty="0">
                <a:solidFill>
                  <a:schemeClr val="tx2">
                    <a:lumMod val="75000"/>
                  </a:schemeClr>
                </a:solidFill>
              </a:rPr>
              <a:t>2023 r. – 236 osób</a:t>
            </a:r>
          </a:p>
          <a:p>
            <a:pPr algn="l">
              <a:defRPr/>
            </a:pPr>
            <a:r>
              <a:rPr lang="pl-PL" altLang="pl-PL" sz="1600" dirty="0">
                <a:solidFill>
                  <a:schemeClr val="tx2">
                    <a:lumMod val="75000"/>
                  </a:schemeClr>
                </a:solidFill>
              </a:rPr>
              <a:t>2022 r. – 236 osób</a:t>
            </a:r>
          </a:p>
          <a:p>
            <a:pPr algn="l">
              <a:defRPr/>
            </a:pPr>
            <a:endParaRPr lang="pl-PL" altLang="pl-PL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039E468-0897-4234-A0B3-18C215EFBF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7974" y="1649539"/>
            <a:ext cx="4190691" cy="4923152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135E7569-D601-4543-ADAE-9A4F11C3907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55" y="3821645"/>
            <a:ext cx="4016110" cy="26807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ectangle 31"/>
          <p:cNvSpPr>
            <a:spLocks noChangeArrowheads="1"/>
          </p:cNvSpPr>
          <p:nvPr/>
        </p:nvSpPr>
        <p:spPr bwMode="auto">
          <a:xfrm>
            <a:off x="168275" y="91931"/>
            <a:ext cx="305801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l-PL" sz="2800" b="1" dirty="0" smtClean="0">
                <a:solidFill>
                  <a:schemeClr val="tx2">
                    <a:lumMod val="75000"/>
                  </a:schemeClr>
                </a:solidFill>
                <a:latin typeface="Calibri"/>
              </a:rPr>
              <a:t>Przyjęcia do służby.</a:t>
            </a:r>
            <a:endParaRPr lang="pl-PL" sz="2800" b="1" dirty="0">
              <a:solidFill>
                <a:schemeClr val="tx2">
                  <a:lumMod val="75000"/>
                </a:schemeClr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4C13339-2067-49C4-8328-AB16BF1E3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7414" y="1573270"/>
            <a:ext cx="4284530" cy="751513"/>
          </a:xfrm>
        </p:spPr>
        <p:txBody>
          <a:bodyPr/>
          <a:lstStyle/>
          <a:p>
            <a:pPr defTabSz="685805" eaLnBrk="1" fontAlgn="auto" hangingPunct="1">
              <a:spcAft>
                <a:spcPts val="0"/>
              </a:spcAft>
              <a:defRPr/>
            </a:pPr>
            <a:r>
              <a:rPr lang="pl-PL" sz="2200" dirty="0"/>
              <a:t>Terminy przyjęć do służby w Policji </a:t>
            </a:r>
            <a:br>
              <a:rPr lang="pl-PL" sz="2200" dirty="0"/>
            </a:br>
            <a:r>
              <a:rPr lang="pl-PL" sz="1400" dirty="0"/>
              <a:t>w latach 2025/2026 roku w woj. kujawsko-pomorskim</a:t>
            </a:r>
          </a:p>
        </p:txBody>
      </p:sp>
      <p:graphicFrame>
        <p:nvGraphicFramePr>
          <p:cNvPr id="4" name="Symbol zastępczy zawartości 3">
            <a:extLst>
              <a:ext uri="{FF2B5EF4-FFF2-40B4-BE49-F238E27FC236}">
                <a16:creationId xmlns:a16="http://schemas.microsoft.com/office/drawing/2014/main" id="{6966D242-A80C-47BA-A697-695A3FD6F633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4186506662"/>
              </p:ext>
            </p:extLst>
          </p:nvPr>
        </p:nvGraphicFramePr>
        <p:xfrm>
          <a:off x="99415" y="2272327"/>
          <a:ext cx="8883654" cy="34961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7894" name="Picture 6">
            <a:extLst>
              <a:ext uri="{FF2B5EF4-FFF2-40B4-BE49-F238E27FC236}">
                <a16:creationId xmlns:a16="http://schemas.microsoft.com/office/drawing/2014/main" id="{896E578E-83A6-4CE2-A42E-EE9E91B28F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49"/>
          <a:stretch/>
        </p:blipFill>
        <p:spPr bwMode="auto">
          <a:xfrm>
            <a:off x="290021" y="1361562"/>
            <a:ext cx="3578923" cy="20674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Symbol zastępczy zawartości 2">
            <a:extLst>
              <a:ext uri="{FF2B5EF4-FFF2-40B4-BE49-F238E27FC236}">
                <a16:creationId xmlns:a16="http://schemas.microsoft.com/office/drawing/2014/main" id="{F9E83527-1057-4CB0-9CDA-D01529D8E684}"/>
              </a:ext>
            </a:extLst>
          </p:cNvPr>
          <p:cNvSpPr txBox="1">
            <a:spLocks/>
          </p:cNvSpPr>
          <p:nvPr/>
        </p:nvSpPr>
        <p:spPr bwMode="auto">
          <a:xfrm>
            <a:off x="3843806" y="5457238"/>
            <a:ext cx="5139263" cy="1369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794" tIns="50397" rIns="100794" bIns="50397" numCol="1" anchor="t" anchorCtr="0" compatLnSpc="1">
            <a:prstTxWarp prst="textNoShape">
              <a:avLst/>
            </a:prstTxWarp>
          </a:bodyPr>
          <a:lstStyle>
            <a:lvl1pPr marL="171452" indent="-171452" algn="l" defTabSz="912973" rtl="0" eaLnBrk="0" fontAlgn="base" hangingPunct="0">
              <a:spcBef>
                <a:spcPct val="20000"/>
              </a:spcBef>
              <a:spcAft>
                <a:spcPct val="0"/>
              </a:spcAft>
              <a:buFont typeface="Tw Cen MT" panose="020B0602020104020603" pitchFamily="34" charset="-18"/>
              <a:buChar char="–"/>
              <a:defRPr sz="3175" kern="1200" cap="none">
                <a:solidFill>
                  <a:srgbClr val="002156"/>
                </a:solidFill>
                <a:latin typeface="+mn-lt"/>
                <a:ea typeface="+mn-ea"/>
                <a:cs typeface="+mn-cs"/>
              </a:defRPr>
            </a:lvl1pPr>
            <a:lvl2pPr marL="514353" indent="-171452" algn="l" defTabSz="912973" rtl="0" eaLnBrk="0" fontAlgn="base" hangingPunct="0">
              <a:spcBef>
                <a:spcPct val="20000"/>
              </a:spcBef>
              <a:spcAft>
                <a:spcPct val="0"/>
              </a:spcAft>
              <a:buFont typeface="Tw Cen MT" panose="020B0602020104020603" pitchFamily="34" charset="-18"/>
              <a:buChar char="–"/>
              <a:defRPr sz="2812" kern="1200" cap="none">
                <a:solidFill>
                  <a:srgbClr val="002156"/>
                </a:solidFill>
                <a:latin typeface="+mn-lt"/>
                <a:ea typeface="+mn-ea"/>
                <a:cs typeface="+mn-cs"/>
              </a:defRPr>
            </a:lvl2pPr>
            <a:lvl3pPr marL="857256" indent="-171452" algn="l" defTabSz="912973" rtl="0" eaLnBrk="0" fontAlgn="base" hangingPunct="0">
              <a:spcBef>
                <a:spcPct val="20000"/>
              </a:spcBef>
              <a:spcAft>
                <a:spcPct val="0"/>
              </a:spcAft>
              <a:buFont typeface="Tw Cen MT" panose="020B0602020104020603" pitchFamily="34" charset="-18"/>
              <a:buChar char="–"/>
              <a:defRPr sz="2358" kern="1200" cap="none">
                <a:solidFill>
                  <a:srgbClr val="002156"/>
                </a:solidFill>
                <a:latin typeface="+mn-lt"/>
                <a:ea typeface="+mn-ea"/>
                <a:cs typeface="+mn-cs"/>
              </a:defRPr>
            </a:lvl3pPr>
            <a:lvl4pPr marL="1200158" indent="-171452" algn="l" defTabSz="912973" rtl="0" eaLnBrk="0" fontAlgn="base" hangingPunct="0">
              <a:spcBef>
                <a:spcPct val="20000"/>
              </a:spcBef>
              <a:spcAft>
                <a:spcPct val="0"/>
              </a:spcAft>
              <a:buFont typeface="Tw Cen MT" panose="020B0602020104020603" pitchFamily="34" charset="-18"/>
              <a:buChar char="–"/>
              <a:defRPr sz="1996" kern="1200" cap="none">
                <a:solidFill>
                  <a:srgbClr val="002156"/>
                </a:solidFill>
                <a:latin typeface="+mn-lt"/>
                <a:ea typeface="+mn-ea"/>
                <a:cs typeface="+mn-cs"/>
              </a:defRPr>
            </a:lvl4pPr>
            <a:lvl5pPr marL="1543060" indent="-171452" algn="l" defTabSz="912973" rtl="0" eaLnBrk="0" fontAlgn="base" hangingPunct="0">
              <a:spcBef>
                <a:spcPct val="20000"/>
              </a:spcBef>
              <a:spcAft>
                <a:spcPct val="0"/>
              </a:spcAft>
              <a:buFont typeface="Tw Cen MT" panose="020B0602020104020603" pitchFamily="34" charset="-18"/>
              <a:buChar char="–"/>
              <a:defRPr sz="1996" kern="1200" cap="none">
                <a:solidFill>
                  <a:srgbClr val="002156"/>
                </a:solidFill>
                <a:latin typeface="+mn-lt"/>
                <a:ea typeface="+mn-ea"/>
                <a:cs typeface="+mn-cs"/>
              </a:defRPr>
            </a:lvl5pPr>
            <a:lvl6pPr marL="2514340" indent="-228577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2" indent="-228577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45" indent="-228577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97" indent="-228577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Tw Cen MT" panose="020B0602020104020603" pitchFamily="34" charset="-18"/>
              <a:buNone/>
            </a:pPr>
            <a:r>
              <a:rPr lang="pl-PL" altLang="pl-PL" sz="1600" b="1" dirty="0"/>
              <a:t>Nowe możliwości wstąpienia do służby:</a:t>
            </a:r>
          </a:p>
          <a:p>
            <a:pPr algn="just"/>
            <a:r>
              <a:rPr lang="pl-PL" altLang="pl-PL" sz="1600" dirty="0"/>
              <a:t>Ułatwiony powrót do służby byłych policjantów,</a:t>
            </a:r>
          </a:p>
          <a:p>
            <a:pPr algn="just"/>
            <a:r>
              <a:rPr lang="pl-PL" altLang="pl-PL" sz="1600" dirty="0"/>
              <a:t>Służba Kontraktowa,</a:t>
            </a:r>
          </a:p>
          <a:p>
            <a:pPr algn="just"/>
            <a:r>
              <a:rPr lang="pl-PL" altLang="pl-PL" sz="1600" dirty="0"/>
              <a:t>Ułatwienia dla uczniów oddziałów o profilu mundurowym </a:t>
            </a:r>
          </a:p>
        </p:txBody>
      </p:sp>
      <p:graphicFrame>
        <p:nvGraphicFramePr>
          <p:cNvPr id="8" name="Symbol zastępczy zawartości 3">
            <a:extLst>
              <a:ext uri="{FF2B5EF4-FFF2-40B4-BE49-F238E27FC236}">
                <a16:creationId xmlns:a16="http://schemas.microsoft.com/office/drawing/2014/main" id="{6966D242-A80C-47BA-A697-695A3FD6F63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18006896"/>
              </p:ext>
            </p:extLst>
          </p:nvPr>
        </p:nvGraphicFramePr>
        <p:xfrm>
          <a:off x="290021" y="3541482"/>
          <a:ext cx="8693048" cy="29737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9" name="Rectangle 31"/>
          <p:cNvSpPr>
            <a:spLocks noChangeArrowheads="1"/>
          </p:cNvSpPr>
          <p:nvPr/>
        </p:nvSpPr>
        <p:spPr bwMode="auto">
          <a:xfrm>
            <a:off x="168275" y="91931"/>
            <a:ext cx="305801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l-PL" sz="2800" b="1" dirty="0" smtClean="0">
                <a:solidFill>
                  <a:schemeClr val="tx2">
                    <a:lumMod val="75000"/>
                  </a:schemeClr>
                </a:solidFill>
                <a:latin typeface="Calibri"/>
              </a:rPr>
              <a:t>Przyjęcia do służby.</a:t>
            </a:r>
            <a:endParaRPr lang="pl-PL" sz="2800" b="1" dirty="0">
              <a:solidFill>
                <a:schemeClr val="tx2">
                  <a:lumMod val="75000"/>
                </a:schemeClr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A353FE8-6BD0-43FC-B2DC-DDA52485D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094" y="1027972"/>
            <a:ext cx="7315416" cy="1225701"/>
          </a:xfrm>
        </p:spPr>
        <p:txBody>
          <a:bodyPr>
            <a:normAutofit/>
          </a:bodyPr>
          <a:lstStyle/>
          <a:p>
            <a:pPr defTabSz="685805" eaLnBrk="1" fontAlgn="auto" hangingPunct="1">
              <a:spcAft>
                <a:spcPts val="0"/>
              </a:spcAft>
              <a:defRPr/>
            </a:pPr>
            <a:r>
              <a:rPr lang="pl-PL" altLang="pl-PL" sz="2200" dirty="0"/>
              <a:t>1193 ETATY CYWILNE</a:t>
            </a:r>
            <a:br>
              <a:rPr lang="pl-PL" altLang="pl-PL" sz="2200" dirty="0"/>
            </a:br>
            <a:r>
              <a:rPr lang="pl-PL" altLang="pl-PL" sz="1600" dirty="0"/>
              <a:t>w garnizonie kujawsko-pomorskiej Policji </a:t>
            </a:r>
            <a:br>
              <a:rPr lang="pl-PL" altLang="pl-PL" sz="1600" dirty="0"/>
            </a:br>
            <a:r>
              <a:rPr lang="pl-PL" altLang="pl-PL" sz="1600" dirty="0"/>
              <a:t>wakaty : </a:t>
            </a:r>
            <a:r>
              <a:rPr lang="pl-PL" altLang="pl-PL" sz="1600" b="1" dirty="0"/>
              <a:t>KSC 18, PNM 14,26.</a:t>
            </a:r>
            <a:endParaRPr lang="pl-PL" sz="1600" b="1" dirty="0"/>
          </a:p>
        </p:txBody>
      </p:sp>
      <p:graphicFrame>
        <p:nvGraphicFramePr>
          <p:cNvPr id="4" name="Symbol zastępczy zawartości 3">
            <a:extLst>
              <a:ext uri="{FF2B5EF4-FFF2-40B4-BE49-F238E27FC236}">
                <a16:creationId xmlns:a16="http://schemas.microsoft.com/office/drawing/2014/main" id="{ACC04D7D-30A4-46D9-9401-AA8D2091C773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418427351"/>
              </p:ext>
            </p:extLst>
          </p:nvPr>
        </p:nvGraphicFramePr>
        <p:xfrm>
          <a:off x="478662" y="2572241"/>
          <a:ext cx="8426824" cy="40663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Symbol zastępczy numeru slajdu 8">
            <a:extLst>
              <a:ext uri="{FF2B5EF4-FFF2-40B4-BE49-F238E27FC236}">
                <a16:creationId xmlns:a16="http://schemas.microsoft.com/office/drawing/2014/main" id="{BD600328-EBFE-4188-9BA6-1D1AA59AD1F8}"/>
              </a:ext>
            </a:extLst>
          </p:cNvPr>
          <p:cNvSpPr txBox="1">
            <a:spLocks/>
          </p:cNvSpPr>
          <p:nvPr/>
        </p:nvSpPr>
        <p:spPr>
          <a:xfrm>
            <a:off x="8409543" y="6248817"/>
            <a:ext cx="573526" cy="364358"/>
          </a:xfrm>
          <a:prstGeom prst="rect">
            <a:avLst/>
          </a:prstGeom>
        </p:spPr>
        <p:txBody>
          <a:bodyPr vert="horz" wrap="square" lIns="100794" tIns="50397" rIns="100794" bIns="50397" numCol="1" anchor="ctr" anchorCtr="0" compatLnSpc="1">
            <a:prstTxWarp prst="textNoShape">
              <a:avLst/>
            </a:prstTxWarp>
          </a:bodyPr>
          <a:lstStyle>
            <a:defPPr>
              <a:defRPr lang="pl-PL"/>
            </a:defPPr>
            <a:lvl1pPr algn="r" defTabSz="912973">
              <a:buClrTx/>
              <a:buSzTx/>
              <a:buFontTx/>
              <a:buNone/>
              <a:defRPr sz="1179" b="0">
                <a:solidFill>
                  <a:srgbClr val="898989"/>
                </a:solidFill>
                <a:latin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544EAA6-FEEA-4155-8D90-7AF06690D31B}" type="slidenum">
              <a:rPr lang="pl-PL" altLang="pl-PL"/>
              <a:pPr/>
              <a:t>14</a:t>
            </a:fld>
            <a:endParaRPr lang="pl-PL" altLang="pl-PL" dirty="0"/>
          </a:p>
        </p:txBody>
      </p:sp>
      <p:sp>
        <p:nvSpPr>
          <p:cNvPr id="7" name="Rectangle 31"/>
          <p:cNvSpPr>
            <a:spLocks noChangeArrowheads="1"/>
          </p:cNvSpPr>
          <p:nvPr/>
        </p:nvSpPr>
        <p:spPr bwMode="auto">
          <a:xfrm>
            <a:off x="168275" y="91931"/>
            <a:ext cx="407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l-PL" sz="2800" b="1" dirty="0" smtClean="0">
                <a:solidFill>
                  <a:schemeClr val="tx2">
                    <a:lumMod val="75000"/>
                  </a:schemeClr>
                </a:solidFill>
                <a:latin typeface="Calibri"/>
              </a:rPr>
              <a:t>Pracownicy cywilni Policji.</a:t>
            </a:r>
            <a:endParaRPr lang="pl-PL" sz="2800" b="1" dirty="0">
              <a:solidFill>
                <a:schemeClr val="tx2">
                  <a:lumMod val="75000"/>
                </a:schemeClr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Prostokąt 4">
            <a:extLst>
              <a:ext uri="{FF2B5EF4-FFF2-40B4-BE49-F238E27FC236}">
                <a16:creationId xmlns:a16="http://schemas.microsoft.com/office/drawing/2014/main" id="{A913D92F-7325-43B0-B97D-06BD8833A1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5118" y="1910401"/>
            <a:ext cx="5928587" cy="46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1pPr>
            <a:lvl2pPr marL="742950" indent="-285750"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2pPr>
            <a:lvl3pPr marL="1143000" indent="-228600"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3pPr>
            <a:lvl4pPr marL="1600200" indent="-228600"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4pPr>
            <a:lvl5pPr marL="2057400" indent="-228600"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 sz="1225" b="1">
              <a:solidFill>
                <a:srgbClr val="1F497D"/>
              </a:solidFill>
              <a:latin typeface="Arial" panose="020B0604020202020204" pitchFamily="34" charset="0"/>
              <a:cs typeface="Lucida Sans Unicode" panose="020B0602030504020204" pitchFamily="34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 sz="1225" b="1">
              <a:solidFill>
                <a:srgbClr val="1F497D"/>
              </a:solidFill>
              <a:latin typeface="Arial" panose="020B0604020202020204" pitchFamily="34" charset="0"/>
              <a:cs typeface="Lucida Sans Unicode" panose="020B0602030504020204" pitchFamily="34" charset="0"/>
            </a:endParaRPr>
          </a:p>
        </p:txBody>
      </p:sp>
      <p:pic>
        <p:nvPicPr>
          <p:cNvPr id="24579" name="Obraz 6">
            <a:extLst>
              <a:ext uri="{FF2B5EF4-FFF2-40B4-BE49-F238E27FC236}">
                <a16:creationId xmlns:a16="http://schemas.microsoft.com/office/drawing/2014/main" id="{0C5B9C5F-AF95-4E16-8E57-25E81AABD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068" y="2818753"/>
            <a:ext cx="3369866" cy="1219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ytuł 7">
            <a:extLst>
              <a:ext uri="{FF2B5EF4-FFF2-40B4-BE49-F238E27FC236}">
                <a16:creationId xmlns:a16="http://schemas.microsoft.com/office/drawing/2014/main" id="{51EF6DB7-AF74-4846-83B2-DF2C09304863}"/>
              </a:ext>
            </a:extLst>
          </p:cNvPr>
          <p:cNvSpPr txBox="1">
            <a:spLocks/>
          </p:cNvSpPr>
          <p:nvPr/>
        </p:nvSpPr>
        <p:spPr>
          <a:xfrm>
            <a:off x="1190794" y="4038169"/>
            <a:ext cx="6517233" cy="878110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91" kern="1200" cap="all" baseline="0">
                <a:solidFill>
                  <a:srgbClr val="002156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l-PL" sz="2200" dirty="0">
                <a:cs typeface="Arial" pitchFamily="34" charset="0"/>
              </a:rPr>
              <a:t>STAN DYSCYPLINY</a:t>
            </a:r>
            <a:br>
              <a:rPr lang="pl-PL" sz="2200" dirty="0">
                <a:cs typeface="Arial" pitchFamily="34" charset="0"/>
              </a:rPr>
            </a:br>
            <a:r>
              <a:rPr lang="pl-PL" sz="2200" dirty="0">
                <a:cs typeface="Arial" pitchFamily="34" charset="0"/>
              </a:rPr>
              <a:t>garnizonu kujawsko-pomorskiego</a:t>
            </a:r>
          </a:p>
        </p:txBody>
      </p:sp>
    </p:spTree>
    <p:extLst>
      <p:ext uri="{BB962C8B-B14F-4D97-AF65-F5344CB8AC3E}">
        <p14:creationId xmlns:p14="http://schemas.microsoft.com/office/powerpoint/2010/main" val="1833485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BDE437A-64E4-4A9F-90D3-840D4D518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242" y="1127139"/>
            <a:ext cx="7315550" cy="728640"/>
          </a:xfrm>
        </p:spPr>
        <p:txBody>
          <a:bodyPr>
            <a:normAutofit/>
          </a:bodyPr>
          <a:lstStyle/>
          <a:p>
            <a:r>
              <a:rPr lang="pl-PL" sz="2200" dirty="0"/>
              <a:t>WYDARZENIA NADZWYCZAJNE</a:t>
            </a:r>
            <a:r>
              <a:rPr lang="pl-PL" dirty="0"/>
              <a:t/>
            </a:r>
            <a:br>
              <a:rPr lang="pl-PL" dirty="0"/>
            </a:br>
            <a:r>
              <a:rPr lang="pl-PL" sz="1400" dirty="0"/>
              <a:t>z udziałem funkcjonariuszy i pracowników Policji garnizonu kujawsko-pomorskiego w roku 2025</a:t>
            </a:r>
            <a:endParaRPr lang="pl-PL" sz="135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9E83527-1057-4CB0-9CDA-D01529D8E68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92242" y="1786942"/>
            <a:ext cx="8426620" cy="2153534"/>
          </a:xfrm>
        </p:spPr>
        <p:txBody>
          <a:bodyPr/>
          <a:lstStyle/>
          <a:p>
            <a:pPr marL="0" indent="0" algn="just">
              <a:buNone/>
            </a:pPr>
            <a:r>
              <a:rPr lang="pl-PL" altLang="pl-PL" sz="1400" b="1" dirty="0"/>
              <a:t>742 WYDARZENIA NADZWYCZAJNE </a:t>
            </a:r>
            <a:r>
              <a:rPr lang="pl-PL" altLang="pl-PL" sz="1400" dirty="0"/>
              <a:t>w tym:</a:t>
            </a:r>
          </a:p>
          <a:p>
            <a:pPr algn="just"/>
            <a:r>
              <a:rPr lang="pl-PL" altLang="pl-PL" sz="1400" b="1" dirty="0"/>
              <a:t>czynne napaści na policjantów (593 funkcjonariuszy)</a:t>
            </a:r>
            <a:r>
              <a:rPr lang="pl-PL" altLang="pl-PL" sz="1400" dirty="0"/>
              <a:t>,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pl-PL" altLang="pl-PL" sz="1400" dirty="0"/>
              <a:t>w tym </a:t>
            </a:r>
            <a:r>
              <a:rPr lang="pl-PL" altLang="pl-PL" sz="1400" dirty="0" smtClean="0"/>
              <a:t>18 </a:t>
            </a:r>
            <a:r>
              <a:rPr lang="pl-PL" altLang="pl-PL" sz="1400" dirty="0"/>
              <a:t>policjantów </a:t>
            </a:r>
            <a:r>
              <a:rPr lang="pl-PL" altLang="pl-PL" sz="1400" dirty="0" smtClean="0"/>
              <a:t>odniosło obrażenia </a:t>
            </a:r>
            <a:r>
              <a:rPr lang="pl-PL" altLang="pl-PL" sz="1400" dirty="0"/>
              <a:t>ciała. </a:t>
            </a:r>
          </a:p>
          <a:p>
            <a:pPr algn="just"/>
            <a:r>
              <a:rPr lang="pl-PL" altLang="pl-PL" sz="1400" b="1" dirty="0"/>
              <a:t>131 zdarzeń związanych z bezpieczeństwem w komunikacji (kolizje, wypadki)</a:t>
            </a:r>
            <a:r>
              <a:rPr lang="pl-PL" altLang="pl-PL" sz="1400" dirty="0"/>
              <a:t>,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pl-PL" altLang="pl-PL" sz="1400" dirty="0"/>
              <a:t>za które odpowiedzialność ponieśli policjanci, najczęstszymi przyczynami było: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pl-PL" altLang="pl-PL" sz="1400" dirty="0"/>
              <a:t>niezachowanie przez kierującego należytej ostrożności,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pl-PL" altLang="pl-PL" sz="1400" dirty="0"/>
              <a:t>nieprawidłowe wykonanie manewrów parkowania, cofania i zawracania. </a:t>
            </a:r>
          </a:p>
        </p:txBody>
      </p:sp>
      <p:sp>
        <p:nvSpPr>
          <p:cNvPr id="8" name="Symbol zastępczy numeru slajdu 8">
            <a:extLst>
              <a:ext uri="{FF2B5EF4-FFF2-40B4-BE49-F238E27FC236}">
                <a16:creationId xmlns:a16="http://schemas.microsoft.com/office/drawing/2014/main" id="{FFDA8C7C-97BF-48DA-B5CD-D0E737A95914}"/>
              </a:ext>
            </a:extLst>
          </p:cNvPr>
          <p:cNvSpPr txBox="1">
            <a:spLocks/>
          </p:cNvSpPr>
          <p:nvPr/>
        </p:nvSpPr>
        <p:spPr>
          <a:xfrm>
            <a:off x="8409543" y="6248817"/>
            <a:ext cx="573526" cy="364358"/>
          </a:xfrm>
          <a:prstGeom prst="rect">
            <a:avLst/>
          </a:prstGeom>
        </p:spPr>
        <p:txBody>
          <a:bodyPr vert="horz" wrap="square" lIns="100794" tIns="50397" rIns="100794" bIns="50397" numCol="1" anchor="ctr" anchorCtr="0" compatLnSpc="1">
            <a:prstTxWarp prst="textNoShape">
              <a:avLst/>
            </a:prstTxWarp>
          </a:bodyPr>
          <a:lstStyle>
            <a:defPPr>
              <a:defRPr lang="pl-PL"/>
            </a:defPPr>
            <a:lvl1pPr algn="r" defTabSz="912973">
              <a:buClrTx/>
              <a:buSzTx/>
              <a:buFontTx/>
              <a:buNone/>
              <a:defRPr sz="1179" b="0">
                <a:solidFill>
                  <a:srgbClr val="898989"/>
                </a:solidFill>
                <a:latin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544EAA6-FEEA-4155-8D90-7AF06690D31B}" type="slidenum">
              <a:rPr lang="pl-PL" altLang="pl-PL"/>
              <a:pPr/>
              <a:t>16</a:t>
            </a:fld>
            <a:endParaRPr lang="pl-PL" altLang="pl-PL" dirty="0"/>
          </a:p>
        </p:txBody>
      </p:sp>
      <p:graphicFrame>
        <p:nvGraphicFramePr>
          <p:cNvPr id="5" name="Group 40">
            <a:extLst>
              <a:ext uri="{FF2B5EF4-FFF2-40B4-BE49-F238E27FC236}">
                <a16:creationId xmlns:a16="http://schemas.microsoft.com/office/drawing/2014/main" id="{533D4767-0F72-48EC-8D12-A5B202D4F02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37506890"/>
              </p:ext>
            </p:extLst>
          </p:nvPr>
        </p:nvGraphicFramePr>
        <p:xfrm>
          <a:off x="269686" y="3799800"/>
          <a:ext cx="8400742" cy="2759213"/>
        </p:xfrm>
        <a:graphic>
          <a:graphicData uri="http://schemas.openxmlformats.org/drawingml/2006/table">
            <a:tbl>
              <a:tblPr firstRow="1" firstCol="1">
                <a:tableStyleId>{B301B821-A1FF-4177-AEE7-76D212191A09}</a:tableStyleId>
              </a:tblPr>
              <a:tblGrid>
                <a:gridCol w="66141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08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56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85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3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Kategoria zdarzenia</a:t>
                      </a:r>
                      <a:endParaRPr kumimoji="0" lang="pl-PL" altLang="pl-PL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82944" marR="82944" marT="41467" marB="41467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3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2024</a:t>
                      </a:r>
                      <a:endParaRPr kumimoji="0" lang="pl-PL" altLang="pl-PL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82944" marR="82944" marT="41467" marB="41467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3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2025</a:t>
                      </a:r>
                      <a:endParaRPr kumimoji="0" lang="pl-PL" altLang="pl-PL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82944" marR="82944" marT="41467" marB="41467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227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Spowodowanie wypadku lub kolizji pojazdem prywatnym przez policjanta będącego pod wpływem alkoholu</a:t>
                      </a:r>
                      <a:endParaRPr kumimoji="0" lang="pl-PL" altLang="pl-PL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82944" marR="82944" marT="41467" marB="41467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227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Prowadzenie pojazdu po użyciu alkoholu, w stanie nietrzeźwości lub podobnie działającego środka</a:t>
                      </a:r>
                      <a:endParaRPr kumimoji="0" lang="pl-PL" altLang="pl-PL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82944" marR="82944" marT="41467" marB="41467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227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Pełnienie/stawienie się do służby w stanie nietrzeźwości, po użyciu alkoholu lub  podobnie działającego środka</a:t>
                      </a:r>
                      <a:endParaRPr kumimoji="0" lang="pl-PL" altLang="pl-PL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82944" marR="82944" marT="41467" marB="41467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827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Inne wydarzenia z udziałem policjanta, utrata legitymacji</a:t>
                      </a:r>
                      <a:endParaRPr kumimoji="0" lang="pl-PL" altLang="pl-PL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82944" marR="82944" marT="41467" marB="41467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827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u="none" strike="noStrike" cap="none" normalizeH="0" baseline="0">
                          <a:ln>
                            <a:noFill/>
                          </a:ln>
                          <a:effectLst/>
                          <a:latin typeface="+mj-lt"/>
                        </a:rPr>
                        <a:t>Świadczenie pracy/stawienie się do pracy w stanie po użyciu alkoholu.</a:t>
                      </a:r>
                      <a:endParaRPr kumimoji="0" lang="pl-PL" altLang="pl-PL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82944" marR="82944" marT="41467" marB="41467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035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Łącznie</a:t>
                      </a:r>
                      <a:endParaRPr kumimoji="0" lang="pl-PL" altLang="pl-PL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82944" marR="82944" marT="41467" marB="41467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Rectangle 31"/>
          <p:cNvSpPr>
            <a:spLocks noChangeArrowheads="1"/>
          </p:cNvSpPr>
          <p:nvPr/>
        </p:nvSpPr>
        <p:spPr bwMode="auto">
          <a:xfrm>
            <a:off x="168275" y="91931"/>
            <a:ext cx="519546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l-PL" sz="2800" b="1" dirty="0" smtClean="0">
                <a:solidFill>
                  <a:schemeClr val="tx2">
                    <a:lumMod val="75000"/>
                  </a:schemeClr>
                </a:solidFill>
                <a:latin typeface="Calibri"/>
              </a:rPr>
              <a:t>Zdarzenia z udziałem Policjantów.</a:t>
            </a:r>
            <a:endParaRPr lang="pl-PL" sz="2800" b="1" dirty="0">
              <a:solidFill>
                <a:schemeClr val="tx2">
                  <a:lumMod val="75000"/>
                </a:scheme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063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BDE437A-64E4-4A9F-90D3-840D4D518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998" y="1225267"/>
            <a:ext cx="7315550" cy="728640"/>
          </a:xfrm>
        </p:spPr>
        <p:txBody>
          <a:bodyPr>
            <a:normAutofit/>
          </a:bodyPr>
          <a:lstStyle/>
          <a:p>
            <a:r>
              <a:rPr lang="pl-PL" sz="2200" dirty="0"/>
              <a:t>UŻYCIE I WYKORZYSTANIE BRONI SŁUŻBOWEJ</a:t>
            </a:r>
            <a:br>
              <a:rPr lang="pl-PL" sz="2200" dirty="0"/>
            </a:br>
            <a:r>
              <a:rPr lang="pl-PL" sz="1400" dirty="0"/>
              <a:t>od 01 stycznia 2025 roku do 31 grudnia 2025 roku</a:t>
            </a:r>
            <a:endParaRPr lang="pl-PL" sz="1350" dirty="0"/>
          </a:p>
        </p:txBody>
      </p:sp>
      <p:sp>
        <p:nvSpPr>
          <p:cNvPr id="8" name="Symbol zastępczy numeru slajdu 8">
            <a:extLst>
              <a:ext uri="{FF2B5EF4-FFF2-40B4-BE49-F238E27FC236}">
                <a16:creationId xmlns:a16="http://schemas.microsoft.com/office/drawing/2014/main" id="{FFDA8C7C-97BF-48DA-B5CD-D0E737A95914}"/>
              </a:ext>
            </a:extLst>
          </p:cNvPr>
          <p:cNvSpPr txBox="1">
            <a:spLocks/>
          </p:cNvSpPr>
          <p:nvPr/>
        </p:nvSpPr>
        <p:spPr>
          <a:xfrm>
            <a:off x="8409543" y="6248817"/>
            <a:ext cx="573526" cy="364358"/>
          </a:xfrm>
          <a:prstGeom prst="rect">
            <a:avLst/>
          </a:prstGeom>
        </p:spPr>
        <p:txBody>
          <a:bodyPr vert="horz" wrap="square" lIns="100794" tIns="50397" rIns="100794" bIns="50397" numCol="1" anchor="ctr" anchorCtr="0" compatLnSpc="1">
            <a:prstTxWarp prst="textNoShape">
              <a:avLst/>
            </a:prstTxWarp>
          </a:bodyPr>
          <a:lstStyle>
            <a:defPPr>
              <a:defRPr lang="pl-PL"/>
            </a:defPPr>
            <a:lvl1pPr algn="r" defTabSz="912973">
              <a:buClrTx/>
              <a:buSzTx/>
              <a:buFontTx/>
              <a:buNone/>
              <a:defRPr sz="1179" b="0">
                <a:solidFill>
                  <a:srgbClr val="898989"/>
                </a:solidFill>
                <a:latin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544EAA6-FEEA-4155-8D90-7AF06690D31B}" type="slidenum">
              <a:rPr lang="pl-PL" altLang="pl-PL"/>
              <a:pPr/>
              <a:t>17</a:t>
            </a:fld>
            <a:endParaRPr lang="pl-PL" altLang="pl-PL" dirty="0"/>
          </a:p>
        </p:txBody>
      </p:sp>
      <p:graphicFrame>
        <p:nvGraphicFramePr>
          <p:cNvPr id="5" name="Group 499">
            <a:extLst>
              <a:ext uri="{FF2B5EF4-FFF2-40B4-BE49-F238E27FC236}">
                <a16:creationId xmlns:a16="http://schemas.microsoft.com/office/drawing/2014/main" id="{156C791E-5E42-411A-831A-36062FBB981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38168240"/>
              </p:ext>
            </p:extLst>
          </p:nvPr>
        </p:nvGraphicFramePr>
        <p:xfrm>
          <a:off x="839521" y="2187721"/>
          <a:ext cx="7464960" cy="4175336"/>
        </p:xfrm>
        <a:graphic>
          <a:graphicData uri="http://schemas.openxmlformats.org/drawingml/2006/table">
            <a:tbl>
              <a:tblPr firstRow="1">
                <a:tableStyleId>{B301B821-A1FF-4177-AEE7-76D212191A09}</a:tableStyleId>
              </a:tblPr>
              <a:tblGrid>
                <a:gridCol w="21556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7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63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358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09559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5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Kategoria zdarzenia</a:t>
                      </a:r>
                      <a:endParaRPr kumimoji="0" lang="pl-PL" altLang="pl-PL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82944" marR="82944" marT="41467" marB="41467" anchor="ctr" horzOverflow="overflow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2024</a:t>
                      </a:r>
                      <a:endParaRPr kumimoji="0" lang="pl-PL" altLang="pl-PL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2025</a:t>
                      </a:r>
                      <a:endParaRPr kumimoji="0" lang="pl-PL" altLang="pl-PL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0998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5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Utrata broni/amunicji</a:t>
                      </a:r>
                      <a:endParaRPr kumimoji="0" lang="pl-PL" altLang="pl-PL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82944" marR="82944" marT="41467" marB="41467" anchor="ctr" horzOverflow="overflow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0/0</a:t>
                      </a:r>
                      <a:endParaRPr kumimoji="0" lang="pl-PL" altLang="pl-PL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0/0</a:t>
                      </a:r>
                      <a:endParaRPr kumimoji="0" lang="pl-PL" altLang="pl-PL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9559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5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Uzasadnione użycie broni</a:t>
                      </a:r>
                      <a:endParaRPr kumimoji="0" lang="pl-PL" altLang="pl-PL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82944" marR="82944" marT="41467" marB="41467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5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+mj-lt"/>
                        </a:rPr>
                        <a:t>Bezskutkowe</a:t>
                      </a:r>
                      <a:endParaRPr kumimoji="0" lang="pl-PL" altLang="pl-PL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82944" marR="82944" marT="41467" marB="41467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kumimoji="0" lang="pl-PL" altLang="pl-PL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kumimoji="0" lang="pl-PL" altLang="pl-PL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9559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5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Zranienie</a:t>
                      </a:r>
                      <a:endParaRPr kumimoji="0" lang="pl-PL" altLang="pl-PL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82944" marR="82944" marT="41467" marB="41467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kumimoji="0" lang="pl-PL" altLang="pl-PL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kumimoji="0" lang="pl-PL" altLang="pl-PL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2249">
                <a:tc row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5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Wykorzystanie broni palnej w celu</a:t>
                      </a:r>
                      <a:endParaRPr kumimoji="0" lang="pl-PL" altLang="pl-PL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82944" marR="82944" marT="41467" marB="41467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5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Zatrzymania pojazdu</a:t>
                      </a:r>
                      <a:endParaRPr kumimoji="0" lang="pl-PL" altLang="pl-PL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82944" marR="82944" marT="41467" marB="41467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pl-PL" altLang="pl-PL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5301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5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Zaalarmowania</a:t>
                      </a:r>
                      <a:br>
                        <a:rPr kumimoji="0" lang="pl-PL" altLang="pl-PL" sz="15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</a:br>
                      <a:r>
                        <a:rPr kumimoji="0" lang="pl-PL" altLang="pl-PL" sz="15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lub wezwania pomocy</a:t>
                      </a:r>
                      <a:endParaRPr kumimoji="0" lang="pl-PL" altLang="pl-PL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82944" marR="82944" marT="41467" marB="41467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kumimoji="0" lang="pl-PL" altLang="pl-PL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5301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5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Oddanie strzałów ostrzegawczych</a:t>
                      </a:r>
                      <a:endParaRPr kumimoji="0" lang="pl-PL" altLang="pl-PL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82944" marR="82944" marT="41467" marB="41467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kumimoji="0" lang="pl-PL" altLang="pl-PL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46485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5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Innym</a:t>
                      </a:r>
                      <a:br>
                        <a:rPr kumimoji="0" lang="pl-PL" altLang="pl-PL" sz="15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</a:br>
                      <a:r>
                        <a:rPr kumimoji="0" lang="pl-PL" altLang="pl-PL" sz="15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(np. unieszkodliwienie zwierzęcia)</a:t>
                      </a:r>
                      <a:endParaRPr kumimoji="0" lang="pl-PL" altLang="pl-PL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82944" marR="82944" marT="41467" marB="41467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kumimoji="0" lang="pl-PL" altLang="pl-PL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62965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500" u="none" strike="noStrike" cap="none" normalizeH="0" baseline="0">
                          <a:ln>
                            <a:noFill/>
                          </a:ln>
                          <a:effectLst/>
                          <a:latin typeface="+mj-lt"/>
                        </a:rPr>
                        <a:t>Łącznie</a:t>
                      </a:r>
                      <a:endParaRPr kumimoji="0" lang="pl-PL" altLang="pl-PL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82944" marR="82944" marT="41467" marB="41467" anchor="ctr" horzOverflow="overflow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" name="Rectangle 31"/>
          <p:cNvSpPr>
            <a:spLocks noChangeArrowheads="1"/>
          </p:cNvSpPr>
          <p:nvPr/>
        </p:nvSpPr>
        <p:spPr bwMode="auto">
          <a:xfrm>
            <a:off x="168275" y="91931"/>
            <a:ext cx="519546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l-PL" sz="2800" b="1" dirty="0" smtClean="0">
                <a:solidFill>
                  <a:schemeClr val="tx2">
                    <a:lumMod val="75000"/>
                  </a:schemeClr>
                </a:solidFill>
                <a:latin typeface="Calibri"/>
              </a:rPr>
              <a:t>Zdarzenia z udziałem Policjantów.</a:t>
            </a:r>
            <a:endParaRPr lang="pl-PL" sz="2800" b="1" dirty="0">
              <a:solidFill>
                <a:schemeClr val="tx2">
                  <a:lumMod val="75000"/>
                </a:scheme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1949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8A8B683C-BB97-4362-BE0C-B3DE70131C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66255" y="1446165"/>
            <a:ext cx="4645891" cy="1130780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pl-PL" sz="2200" dirty="0">
                <a:solidFill>
                  <a:srgbClr val="002156"/>
                </a:solidFill>
                <a:latin typeface="+mj-lt"/>
                <a:ea typeface="+mj-ea"/>
                <a:cs typeface="+mj-cs"/>
              </a:rPr>
              <a:t>Zestawienie skarg i wniosków wpływających </a:t>
            </a:r>
            <a:br>
              <a:rPr lang="pl-PL" sz="2200" dirty="0">
                <a:solidFill>
                  <a:srgbClr val="002156"/>
                </a:solidFill>
                <a:latin typeface="+mj-lt"/>
                <a:ea typeface="+mj-ea"/>
                <a:cs typeface="+mj-cs"/>
              </a:rPr>
            </a:br>
            <a:r>
              <a:rPr lang="pl-PL" sz="1400" dirty="0">
                <a:solidFill>
                  <a:srgbClr val="002156"/>
                </a:solidFill>
                <a:latin typeface="+mj-lt"/>
                <a:ea typeface="+mj-ea"/>
                <a:cs typeface="+mj-cs"/>
              </a:rPr>
              <a:t>do Komendy Wojewódzkiej Policji w Bydgoszczy</a:t>
            </a:r>
            <a:br>
              <a:rPr lang="pl-PL" sz="1400" dirty="0">
                <a:solidFill>
                  <a:srgbClr val="002156"/>
                </a:solidFill>
                <a:latin typeface="+mj-lt"/>
                <a:ea typeface="+mj-ea"/>
                <a:cs typeface="+mj-cs"/>
              </a:rPr>
            </a:br>
            <a:r>
              <a:rPr lang="pl-PL" sz="1400" dirty="0">
                <a:solidFill>
                  <a:srgbClr val="002156"/>
                </a:solidFill>
                <a:latin typeface="+mj-lt"/>
                <a:ea typeface="+mj-ea"/>
                <a:cs typeface="+mj-cs"/>
              </a:rPr>
              <a:t> od 01 stycznia do 31 grudnia 2025 r.</a:t>
            </a:r>
          </a:p>
          <a:p>
            <a:pPr algn="just">
              <a:defRPr/>
            </a:pPr>
            <a:endParaRPr lang="pl-PL" sz="1814" b="1" dirty="0">
              <a:solidFill>
                <a:srgbClr val="27278B"/>
              </a:solidFill>
            </a:endParaRPr>
          </a:p>
          <a:p>
            <a:pPr algn="just">
              <a:defRPr/>
            </a:pPr>
            <a:endParaRPr lang="pl-PL" sz="1814" b="1" dirty="0">
              <a:solidFill>
                <a:srgbClr val="27278B"/>
              </a:solidFill>
              <a:latin typeface="+mj-lt"/>
              <a:ea typeface="+mj-ea"/>
              <a:cs typeface="+mj-cs"/>
            </a:endParaRPr>
          </a:p>
          <a:p>
            <a:pPr algn="just">
              <a:defRPr/>
            </a:pPr>
            <a:endParaRPr lang="pl-PL" sz="1814" b="1" dirty="0">
              <a:solidFill>
                <a:srgbClr val="27278B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2" name="Symbol zastępczy zawartości 4">
            <a:extLst>
              <a:ext uri="{FF2B5EF4-FFF2-40B4-BE49-F238E27FC236}">
                <a16:creationId xmlns:a16="http://schemas.microsoft.com/office/drawing/2014/main" id="{7BEC5557-EEDF-4993-996A-5A3D5CB1180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77991913"/>
              </p:ext>
            </p:extLst>
          </p:nvPr>
        </p:nvGraphicFramePr>
        <p:xfrm>
          <a:off x="240145" y="3186545"/>
          <a:ext cx="4077606" cy="27148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Symbol zastępczy zawartości 3">
            <a:extLst>
              <a:ext uri="{FF2B5EF4-FFF2-40B4-BE49-F238E27FC236}">
                <a16:creationId xmlns:a16="http://schemas.microsoft.com/office/drawing/2014/main" id="{8A8B683C-BB97-4362-BE0C-B3DE70131C1A}"/>
              </a:ext>
            </a:extLst>
          </p:cNvPr>
          <p:cNvSpPr txBox="1">
            <a:spLocks/>
          </p:cNvSpPr>
          <p:nvPr/>
        </p:nvSpPr>
        <p:spPr bwMode="auto">
          <a:xfrm>
            <a:off x="4479636" y="1446165"/>
            <a:ext cx="4664364" cy="141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794" tIns="50397" rIns="100794" bIns="50397" numCol="1" anchor="t" anchorCtr="0" compatLnSpc="1">
            <a:prstTxWarp prst="textNoShape">
              <a:avLst/>
            </a:prstTxWarp>
          </a:bodyPr>
          <a:lstStyle>
            <a:lvl1pPr marL="342725" indent="-342725" algn="l" defTabSz="91297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1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1611" indent="-285124" algn="l" defTabSz="91297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1937" indent="-227523" algn="l" defTabSz="91297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3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864" indent="-227523" algn="l" defTabSz="91297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9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350" indent="-227523" algn="l" defTabSz="91297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40" indent="-228577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2" indent="-228577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45" indent="-228577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97" indent="-228577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pl-PL" sz="2200" dirty="0">
                <a:solidFill>
                  <a:srgbClr val="002156"/>
                </a:solidFill>
                <a:latin typeface="+mj-lt"/>
                <a:ea typeface="+mj-ea"/>
                <a:cs typeface="+mj-cs"/>
              </a:rPr>
              <a:t>Zestawienie informacji</a:t>
            </a:r>
            <a:br>
              <a:rPr lang="pl-PL" sz="2200" dirty="0">
                <a:solidFill>
                  <a:srgbClr val="002156"/>
                </a:solidFill>
                <a:latin typeface="+mj-lt"/>
                <a:ea typeface="+mj-ea"/>
                <a:cs typeface="+mj-cs"/>
              </a:rPr>
            </a:br>
            <a:r>
              <a:rPr lang="pl-PL" sz="2200" dirty="0" err="1">
                <a:solidFill>
                  <a:srgbClr val="002156"/>
                </a:solidFill>
                <a:latin typeface="+mj-lt"/>
                <a:ea typeface="+mj-ea"/>
                <a:cs typeface="+mj-cs"/>
              </a:rPr>
              <a:t>pozaskargowych</a:t>
            </a:r>
            <a:r>
              <a:rPr lang="pl-PL" sz="2200" dirty="0">
                <a:solidFill>
                  <a:srgbClr val="002156"/>
                </a:solidFill>
                <a:latin typeface="+mj-lt"/>
                <a:ea typeface="+mj-ea"/>
                <a:cs typeface="+mj-cs"/>
              </a:rPr>
              <a:t/>
            </a:r>
            <a:br>
              <a:rPr lang="pl-PL" sz="2200" dirty="0">
                <a:solidFill>
                  <a:srgbClr val="002156"/>
                </a:solidFill>
                <a:latin typeface="+mj-lt"/>
                <a:ea typeface="+mj-ea"/>
                <a:cs typeface="+mj-cs"/>
              </a:rPr>
            </a:br>
            <a:r>
              <a:rPr lang="pl-PL" sz="1400" dirty="0">
                <a:solidFill>
                  <a:srgbClr val="002156"/>
                </a:solidFill>
                <a:latin typeface="+mj-lt"/>
                <a:ea typeface="+mj-ea"/>
                <a:cs typeface="+mj-cs"/>
              </a:rPr>
              <a:t>zrealizowanych w Komendzie Wojewódzkiej Policji </a:t>
            </a:r>
            <a:br>
              <a:rPr lang="pl-PL" sz="1400" dirty="0">
                <a:solidFill>
                  <a:srgbClr val="002156"/>
                </a:solidFill>
                <a:latin typeface="+mj-lt"/>
                <a:ea typeface="+mj-ea"/>
                <a:cs typeface="+mj-cs"/>
              </a:rPr>
            </a:br>
            <a:r>
              <a:rPr lang="pl-PL" sz="1400" dirty="0">
                <a:solidFill>
                  <a:srgbClr val="002156"/>
                </a:solidFill>
                <a:latin typeface="+mj-lt"/>
                <a:ea typeface="+mj-ea"/>
                <a:cs typeface="+mj-cs"/>
              </a:rPr>
              <a:t>w Bydgoszczy w okresie 01 stycznia do 31 grudnia 2025 r.</a:t>
            </a:r>
            <a:br>
              <a:rPr lang="pl-PL" sz="1400" dirty="0">
                <a:solidFill>
                  <a:srgbClr val="002156"/>
                </a:solidFill>
                <a:latin typeface="+mj-lt"/>
                <a:ea typeface="+mj-ea"/>
                <a:cs typeface="+mj-cs"/>
              </a:rPr>
            </a:br>
            <a:r>
              <a:rPr lang="pl-PL" sz="2200" dirty="0">
                <a:solidFill>
                  <a:srgbClr val="002156"/>
                </a:solidFill>
                <a:latin typeface="+mj-lt"/>
                <a:ea typeface="+mj-ea"/>
                <a:cs typeface="+mj-cs"/>
              </a:rPr>
              <a:t/>
            </a:r>
            <a:br>
              <a:rPr lang="pl-PL" sz="2200" dirty="0">
                <a:solidFill>
                  <a:srgbClr val="002156"/>
                </a:solidFill>
                <a:latin typeface="+mj-lt"/>
                <a:ea typeface="+mj-ea"/>
                <a:cs typeface="+mj-cs"/>
              </a:rPr>
            </a:br>
            <a:endParaRPr lang="pl-PL" sz="2200" dirty="0">
              <a:solidFill>
                <a:srgbClr val="002156"/>
              </a:solidFill>
              <a:latin typeface="+mj-lt"/>
              <a:ea typeface="+mj-ea"/>
              <a:cs typeface="+mj-cs"/>
            </a:endParaRPr>
          </a:p>
          <a:p>
            <a:pPr algn="just">
              <a:defRPr/>
            </a:pPr>
            <a:endParaRPr lang="pl-PL" sz="1814" b="1" dirty="0">
              <a:solidFill>
                <a:srgbClr val="27278B"/>
              </a:solidFill>
              <a:latin typeface="+mj-lt"/>
              <a:ea typeface="+mj-ea"/>
              <a:cs typeface="+mj-cs"/>
            </a:endParaRPr>
          </a:p>
          <a:p>
            <a:pPr algn="just">
              <a:defRPr/>
            </a:pPr>
            <a:endParaRPr lang="pl-PL" sz="1814" b="1" dirty="0">
              <a:solidFill>
                <a:srgbClr val="27278B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7" name="Symbol zastępczy zawartości 3">
            <a:extLst>
              <a:ext uri="{FF2B5EF4-FFF2-40B4-BE49-F238E27FC236}">
                <a16:creationId xmlns:a16="http://schemas.microsoft.com/office/drawing/2014/main" id="{96022847-6B63-4A28-BBC7-820895CCD58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66011832"/>
              </p:ext>
            </p:extLst>
          </p:nvPr>
        </p:nvGraphicFramePr>
        <p:xfrm>
          <a:off x="4826251" y="3141663"/>
          <a:ext cx="3710280" cy="28179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Rectangle 31"/>
          <p:cNvSpPr>
            <a:spLocks noChangeArrowheads="1"/>
          </p:cNvSpPr>
          <p:nvPr/>
        </p:nvSpPr>
        <p:spPr bwMode="auto">
          <a:xfrm>
            <a:off x="168275" y="91931"/>
            <a:ext cx="202997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l-PL" sz="2800" b="1" dirty="0" smtClean="0">
                <a:solidFill>
                  <a:schemeClr val="tx2">
                    <a:lumMod val="75000"/>
                  </a:schemeClr>
                </a:solidFill>
                <a:latin typeface="Calibri"/>
              </a:rPr>
              <a:t>Skargowość.</a:t>
            </a:r>
            <a:endParaRPr lang="pl-PL" sz="2800" b="1" dirty="0">
              <a:solidFill>
                <a:schemeClr val="tx2">
                  <a:lumMod val="75000"/>
                </a:schemeClr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Prostokąt 4">
            <a:extLst>
              <a:ext uri="{FF2B5EF4-FFF2-40B4-BE49-F238E27FC236}">
                <a16:creationId xmlns:a16="http://schemas.microsoft.com/office/drawing/2014/main" id="{A913D92F-7325-43B0-B97D-06BD8833A1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5118" y="1910401"/>
            <a:ext cx="5928587" cy="46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1pPr>
            <a:lvl2pPr marL="742950" indent="-285750"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2pPr>
            <a:lvl3pPr marL="1143000" indent="-228600"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3pPr>
            <a:lvl4pPr marL="1600200" indent="-228600"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4pPr>
            <a:lvl5pPr marL="2057400" indent="-228600"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 sz="1225" b="1">
              <a:solidFill>
                <a:srgbClr val="1F497D"/>
              </a:solidFill>
              <a:latin typeface="Arial" panose="020B0604020202020204" pitchFamily="34" charset="0"/>
              <a:cs typeface="Lucida Sans Unicode" panose="020B0602030504020204" pitchFamily="34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 sz="1225" b="1">
              <a:solidFill>
                <a:srgbClr val="1F497D"/>
              </a:solidFill>
              <a:latin typeface="Arial" panose="020B0604020202020204" pitchFamily="34" charset="0"/>
              <a:cs typeface="Lucida Sans Unicode" panose="020B0602030504020204" pitchFamily="34" charset="0"/>
            </a:endParaRPr>
          </a:p>
        </p:txBody>
      </p:sp>
      <p:pic>
        <p:nvPicPr>
          <p:cNvPr id="24579" name="Obraz 6">
            <a:extLst>
              <a:ext uri="{FF2B5EF4-FFF2-40B4-BE49-F238E27FC236}">
                <a16:creationId xmlns:a16="http://schemas.microsoft.com/office/drawing/2014/main" id="{0C5B9C5F-AF95-4E16-8E57-25E81AABD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068" y="2818753"/>
            <a:ext cx="3369866" cy="1219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ytuł 7">
            <a:extLst>
              <a:ext uri="{FF2B5EF4-FFF2-40B4-BE49-F238E27FC236}">
                <a16:creationId xmlns:a16="http://schemas.microsoft.com/office/drawing/2014/main" id="{51EF6DB7-AF74-4846-83B2-DF2C09304863}"/>
              </a:ext>
            </a:extLst>
          </p:cNvPr>
          <p:cNvSpPr txBox="1">
            <a:spLocks/>
          </p:cNvSpPr>
          <p:nvPr/>
        </p:nvSpPr>
        <p:spPr>
          <a:xfrm>
            <a:off x="1313384" y="4038624"/>
            <a:ext cx="6517233" cy="878110"/>
          </a:xfrm>
          <a:prstGeom prst="rect">
            <a:avLst/>
          </a:prstGeom>
        </p:spPr>
        <p:txBody>
          <a:bodyPr anchor="b">
            <a:normAutofit fontScale="97500"/>
          </a:bodyPr>
          <a:lstStyle>
            <a:lvl1pPr algn="ctr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91" kern="1200" cap="all" baseline="0">
                <a:solidFill>
                  <a:srgbClr val="002156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l-PL" sz="2449" dirty="0">
                <a:cs typeface="Arial" pitchFamily="34" charset="0"/>
              </a:rPr>
              <a:t>STAN BEZPIECZEŃSTWA </a:t>
            </a:r>
          </a:p>
        </p:txBody>
      </p:sp>
    </p:spTree>
    <p:extLst>
      <p:ext uri="{BB962C8B-B14F-4D97-AF65-F5344CB8AC3E}">
        <p14:creationId xmlns:p14="http://schemas.microsoft.com/office/powerpoint/2010/main" val="240063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Prostokąt 4">
            <a:extLst>
              <a:ext uri="{FF2B5EF4-FFF2-40B4-BE49-F238E27FC236}">
                <a16:creationId xmlns:a16="http://schemas.microsoft.com/office/drawing/2014/main" id="{A913D92F-7325-43B0-B97D-06BD8833A1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5118" y="1910401"/>
            <a:ext cx="5928587" cy="46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1pPr>
            <a:lvl2pPr marL="742950" indent="-285750"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2pPr>
            <a:lvl3pPr marL="1143000" indent="-228600"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3pPr>
            <a:lvl4pPr marL="1600200" indent="-228600"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4pPr>
            <a:lvl5pPr marL="2057400" indent="-228600"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 sz="1225" b="1">
              <a:solidFill>
                <a:srgbClr val="1F497D"/>
              </a:solidFill>
              <a:latin typeface="Arial" panose="020B0604020202020204" pitchFamily="34" charset="0"/>
              <a:cs typeface="Lucida Sans Unicode" panose="020B0602030504020204" pitchFamily="34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 sz="1225" b="1">
              <a:solidFill>
                <a:srgbClr val="1F497D"/>
              </a:solidFill>
              <a:latin typeface="Arial" panose="020B0604020202020204" pitchFamily="34" charset="0"/>
              <a:cs typeface="Lucida Sans Unicode" panose="020B0602030504020204" pitchFamily="34" charset="0"/>
            </a:endParaRPr>
          </a:p>
        </p:txBody>
      </p:sp>
      <p:pic>
        <p:nvPicPr>
          <p:cNvPr id="24579" name="Obraz 6">
            <a:extLst>
              <a:ext uri="{FF2B5EF4-FFF2-40B4-BE49-F238E27FC236}">
                <a16:creationId xmlns:a16="http://schemas.microsoft.com/office/drawing/2014/main" id="{0C5B9C5F-AF95-4E16-8E57-25E81AABD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068" y="2818753"/>
            <a:ext cx="3369866" cy="1219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ytuł 7">
            <a:extLst>
              <a:ext uri="{FF2B5EF4-FFF2-40B4-BE49-F238E27FC236}">
                <a16:creationId xmlns:a16="http://schemas.microsoft.com/office/drawing/2014/main" id="{51EF6DB7-AF74-4846-83B2-DF2C09304863}"/>
              </a:ext>
            </a:extLst>
          </p:cNvPr>
          <p:cNvSpPr txBox="1">
            <a:spLocks/>
          </p:cNvSpPr>
          <p:nvPr/>
        </p:nvSpPr>
        <p:spPr>
          <a:xfrm>
            <a:off x="1313384" y="4038624"/>
            <a:ext cx="6517233" cy="878110"/>
          </a:xfrm>
          <a:prstGeom prst="rect">
            <a:avLst/>
          </a:prstGeom>
        </p:spPr>
        <p:txBody>
          <a:bodyPr anchor="b">
            <a:normAutofit fontScale="97500"/>
          </a:bodyPr>
          <a:lstStyle>
            <a:lvl1pPr algn="ctr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91" kern="1200" cap="all" baseline="0">
                <a:solidFill>
                  <a:srgbClr val="002156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l-PL" sz="2449" dirty="0">
                <a:cs typeface="Arial" pitchFamily="34" charset="0"/>
              </a:rPr>
              <a:t>Poczucie bezpieczeństwa Polaków i opinie na temat zagrożenia przestępczością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B2F1FE5-21C8-4E5C-8E0B-F832628C9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093" y="1027972"/>
            <a:ext cx="7879693" cy="800343"/>
          </a:xfrm>
        </p:spPr>
        <p:txBody>
          <a:bodyPr/>
          <a:lstStyle/>
          <a:p>
            <a:pPr>
              <a:defRPr/>
            </a:pPr>
            <a:r>
              <a:rPr lang="pl-PL" sz="2200" dirty="0"/>
              <a:t>PION PREWENCJI </a:t>
            </a:r>
            <a:r>
              <a:rPr lang="pl-PL" sz="1400" dirty="0"/>
              <a:t>KAŻDEGO DNIA 2025 ROKU ŚREDNIO</a:t>
            </a:r>
            <a:endParaRPr lang="pl-PL" sz="1361" dirty="0"/>
          </a:p>
        </p:txBody>
      </p:sp>
      <p:grpSp>
        <p:nvGrpSpPr>
          <p:cNvPr id="3" name="Grupa 2">
            <a:extLst>
              <a:ext uri="{FF2B5EF4-FFF2-40B4-BE49-F238E27FC236}">
                <a16:creationId xmlns:a16="http://schemas.microsoft.com/office/drawing/2014/main" id="{7BFD5E1C-9B71-46AD-AC90-41470CA2D78D}"/>
              </a:ext>
            </a:extLst>
          </p:cNvPr>
          <p:cNvGrpSpPr/>
          <p:nvPr/>
        </p:nvGrpSpPr>
        <p:grpSpPr>
          <a:xfrm>
            <a:off x="1185647" y="1700981"/>
            <a:ext cx="7061889" cy="2536722"/>
            <a:chOff x="784167" y="2426217"/>
            <a:chExt cx="6007656" cy="3216562"/>
          </a:xfrm>
        </p:grpSpPr>
        <p:sp>
          <p:nvSpPr>
            <p:cNvPr id="6" name="Prostokąt zaokrąglony 9">
              <a:extLst>
                <a:ext uri="{FF2B5EF4-FFF2-40B4-BE49-F238E27FC236}">
                  <a16:creationId xmlns:a16="http://schemas.microsoft.com/office/drawing/2014/main" id="{DAF1BC9C-E4A0-4965-95B1-8541429F290A}"/>
                </a:ext>
              </a:extLst>
            </p:cNvPr>
            <p:cNvSpPr/>
            <p:nvPr/>
          </p:nvSpPr>
          <p:spPr>
            <a:xfrm>
              <a:off x="784168" y="2426217"/>
              <a:ext cx="6007654" cy="476081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defTabSz="31107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pl-PL" altLang="pl-PL" sz="1400" dirty="0">
                  <a:solidFill>
                    <a:srgbClr val="000000"/>
                  </a:solidFill>
                  <a:latin typeface="Tw Cen MT" panose="020B0602020104020603"/>
                  <a:cs typeface="Calibri" panose="020F0502020204030204" pitchFamily="34" charset="0"/>
                </a:rPr>
                <a:t>skierowano do służby patrolowej i obchodowej </a:t>
              </a:r>
              <a:r>
                <a:rPr lang="pl-PL" altLang="pl-PL" sz="1400" b="1" dirty="0">
                  <a:solidFill>
                    <a:srgbClr val="000000"/>
                  </a:solidFill>
                  <a:latin typeface="Tw Cen MT" panose="020B0602020104020603"/>
                  <a:cs typeface="Calibri" panose="020F0502020204030204" pitchFamily="34" charset="0"/>
                </a:rPr>
                <a:t>617 </a:t>
              </a:r>
              <a:r>
                <a:rPr lang="pl-PL" altLang="pl-PL" sz="1400" dirty="0">
                  <a:solidFill>
                    <a:srgbClr val="000000"/>
                  </a:solidFill>
                  <a:latin typeface="Tw Cen MT" panose="020B0602020104020603"/>
                  <a:cs typeface="Calibri" panose="020F0502020204030204" pitchFamily="34" charset="0"/>
                </a:rPr>
                <a:t>policjantów oraz </a:t>
              </a:r>
              <a:r>
                <a:rPr lang="pl-PL" altLang="pl-PL" sz="1400" b="1" dirty="0">
                  <a:solidFill>
                    <a:srgbClr val="000000"/>
                  </a:solidFill>
                  <a:latin typeface="Tw Cen MT" panose="020B0602020104020603"/>
                  <a:cs typeface="Calibri" panose="020F0502020204030204" pitchFamily="34" charset="0"/>
                </a:rPr>
                <a:t>226 </a:t>
              </a:r>
              <a:r>
                <a:rPr lang="pl-PL" altLang="pl-PL" sz="1400" dirty="0">
                  <a:solidFill>
                    <a:srgbClr val="000000"/>
                  </a:solidFill>
                  <a:latin typeface="Tw Cen MT" panose="020B0602020104020603"/>
                  <a:cs typeface="Calibri" panose="020F0502020204030204" pitchFamily="34" charset="0"/>
                </a:rPr>
                <a:t>policjantów RD</a:t>
              </a:r>
            </a:p>
          </p:txBody>
        </p:sp>
        <p:sp>
          <p:nvSpPr>
            <p:cNvPr id="8" name="Prostokąt zaokrąglony 10">
              <a:extLst>
                <a:ext uri="{FF2B5EF4-FFF2-40B4-BE49-F238E27FC236}">
                  <a16:creationId xmlns:a16="http://schemas.microsoft.com/office/drawing/2014/main" id="{1D49E93C-8A6B-45DF-A3D8-2C55F568A7A5}"/>
                </a:ext>
              </a:extLst>
            </p:cNvPr>
            <p:cNvSpPr/>
            <p:nvPr/>
          </p:nvSpPr>
          <p:spPr>
            <a:xfrm>
              <a:off x="784168" y="3026760"/>
              <a:ext cx="6007655" cy="367399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defTabSz="31107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pl-PL" altLang="pl-PL" sz="1400">
                  <a:solidFill>
                    <a:srgbClr val="000000"/>
                  </a:solidFill>
                  <a:latin typeface="Tw Cen MT" panose="020B0602020104020603"/>
                  <a:cs typeface="Calibri" panose="020F0502020204030204" pitchFamily="34" charset="0"/>
                </a:rPr>
                <a:t>przeprowadzono </a:t>
              </a:r>
              <a:r>
                <a:rPr lang="pl-PL" altLang="pl-PL" sz="1400" b="1">
                  <a:solidFill>
                    <a:srgbClr val="000000"/>
                  </a:solidFill>
                  <a:latin typeface="Tw Cen MT" panose="020B0602020104020603"/>
                  <a:cs typeface="Calibri" panose="020F0502020204030204" pitchFamily="34" charset="0"/>
                </a:rPr>
                <a:t>3053</a:t>
              </a:r>
              <a:r>
                <a:rPr lang="pl-PL" altLang="pl-PL" sz="1400">
                  <a:solidFill>
                    <a:srgbClr val="000000"/>
                  </a:solidFill>
                  <a:latin typeface="Tw Cen MT" panose="020B0602020104020603"/>
                  <a:cs typeface="Calibri" panose="020F0502020204030204" pitchFamily="34" charset="0"/>
                </a:rPr>
                <a:t> </a:t>
              </a:r>
              <a:r>
                <a:rPr lang="pl-PL" altLang="pl-PL" sz="1400" dirty="0">
                  <a:solidFill>
                    <a:srgbClr val="000000"/>
                  </a:solidFill>
                  <a:latin typeface="Tw Cen MT" panose="020B0602020104020603"/>
                  <a:cs typeface="Calibri" panose="020F0502020204030204" pitchFamily="34" charset="0"/>
                </a:rPr>
                <a:t>badań trzeźwości </a:t>
              </a:r>
            </a:p>
          </p:txBody>
        </p:sp>
        <p:sp>
          <p:nvSpPr>
            <p:cNvPr id="9" name="Prostokąt zaokrąglony 11">
              <a:extLst>
                <a:ext uri="{FF2B5EF4-FFF2-40B4-BE49-F238E27FC236}">
                  <a16:creationId xmlns:a16="http://schemas.microsoft.com/office/drawing/2014/main" id="{A1977F7B-76FC-4433-A4D3-F35B578E0F1C}"/>
                </a:ext>
              </a:extLst>
            </p:cNvPr>
            <p:cNvSpPr/>
            <p:nvPr/>
          </p:nvSpPr>
          <p:spPr>
            <a:xfrm>
              <a:off x="784167" y="3558206"/>
              <a:ext cx="6007655" cy="367399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defTabSz="31107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pl-PL" altLang="pl-PL" sz="1400" dirty="0">
                  <a:solidFill>
                    <a:srgbClr val="000000"/>
                  </a:solidFill>
                  <a:latin typeface="Tw Cen MT" panose="020B0602020104020603"/>
                  <a:cs typeface="Calibri" panose="020F0502020204030204" pitchFamily="34" charset="0"/>
                </a:rPr>
                <a:t>przeprowadzono </a:t>
              </a:r>
              <a:r>
                <a:rPr lang="pl-PL" altLang="pl-PL" sz="1400" b="1" dirty="0">
                  <a:solidFill>
                    <a:srgbClr val="000000"/>
                  </a:solidFill>
                  <a:latin typeface="Tw Cen MT" panose="020B0602020104020603"/>
                  <a:cs typeface="Calibri" panose="020F0502020204030204" pitchFamily="34" charset="0"/>
                </a:rPr>
                <a:t>540</a:t>
              </a:r>
              <a:r>
                <a:rPr lang="pl-PL" altLang="pl-PL" sz="1400" dirty="0">
                  <a:solidFill>
                    <a:srgbClr val="000000"/>
                  </a:solidFill>
                  <a:latin typeface="Tw Cen MT" panose="020B0602020104020603"/>
                  <a:cs typeface="Calibri" panose="020F0502020204030204" pitchFamily="34" charset="0"/>
                </a:rPr>
                <a:t> interwencji</a:t>
              </a:r>
            </a:p>
          </p:txBody>
        </p:sp>
        <p:sp>
          <p:nvSpPr>
            <p:cNvPr id="13" name="Prostokąt zaokrąglony 14">
              <a:extLst>
                <a:ext uri="{FF2B5EF4-FFF2-40B4-BE49-F238E27FC236}">
                  <a16:creationId xmlns:a16="http://schemas.microsoft.com/office/drawing/2014/main" id="{45BD1192-F669-4873-8349-0E99FE4CE80C}"/>
                </a:ext>
              </a:extLst>
            </p:cNvPr>
            <p:cNvSpPr/>
            <p:nvPr/>
          </p:nvSpPr>
          <p:spPr>
            <a:xfrm>
              <a:off x="784167" y="4145233"/>
              <a:ext cx="6007655" cy="367399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31107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pl-PL" sz="1400" dirty="0">
                  <a:solidFill>
                    <a:srgbClr val="000000"/>
                  </a:solidFill>
                  <a:latin typeface="Tw Cen MT" panose="020B0602020104020603"/>
                  <a:cs typeface="Calibri" panose="020F0502020204030204" pitchFamily="34" charset="0"/>
                </a:rPr>
                <a:t>legitymowano </a:t>
              </a:r>
              <a:r>
                <a:rPr lang="pl-PL" sz="1400" b="1" dirty="0">
                  <a:solidFill>
                    <a:srgbClr val="000000"/>
                  </a:solidFill>
                  <a:latin typeface="Tw Cen MT" panose="020B0602020104020603"/>
                  <a:cs typeface="Calibri" panose="020F0502020204030204" pitchFamily="34" charset="0"/>
                </a:rPr>
                <a:t>2037</a:t>
              </a:r>
              <a:r>
                <a:rPr lang="pl-PL" sz="1400" dirty="0">
                  <a:solidFill>
                    <a:srgbClr val="000000"/>
                  </a:solidFill>
                  <a:latin typeface="Tw Cen MT" panose="020B0602020104020603"/>
                  <a:cs typeface="Calibri" panose="020F0502020204030204" pitchFamily="34" charset="0"/>
                </a:rPr>
                <a:t> osób</a:t>
              </a:r>
            </a:p>
          </p:txBody>
        </p:sp>
        <p:sp>
          <p:nvSpPr>
            <p:cNvPr id="14" name="Prostokąt zaokrąglony 15">
              <a:extLst>
                <a:ext uri="{FF2B5EF4-FFF2-40B4-BE49-F238E27FC236}">
                  <a16:creationId xmlns:a16="http://schemas.microsoft.com/office/drawing/2014/main" id="{76116C55-98A6-49EE-A2F4-1A3B86CF6B8B}"/>
                </a:ext>
              </a:extLst>
            </p:cNvPr>
            <p:cNvSpPr/>
            <p:nvPr/>
          </p:nvSpPr>
          <p:spPr>
            <a:xfrm>
              <a:off x="784167" y="4699813"/>
              <a:ext cx="6007655" cy="367399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defTabSz="31107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pl-PL" altLang="pl-PL" sz="1400" dirty="0">
                  <a:solidFill>
                    <a:srgbClr val="000000"/>
                  </a:solidFill>
                  <a:latin typeface="Tw Cen MT" panose="020B0602020104020603"/>
                  <a:cs typeface="Calibri" panose="020F0502020204030204" pitchFamily="34" charset="0"/>
                </a:rPr>
                <a:t>dokonano </a:t>
              </a:r>
              <a:r>
                <a:rPr lang="pl-PL" altLang="pl-PL" sz="1400" b="1" dirty="0">
                  <a:solidFill>
                    <a:srgbClr val="000000"/>
                  </a:solidFill>
                  <a:latin typeface="Tw Cen MT" panose="020B0602020104020603"/>
                  <a:cs typeface="Calibri" panose="020F0502020204030204" pitchFamily="34" charset="0"/>
                </a:rPr>
                <a:t>17</a:t>
              </a:r>
              <a:r>
                <a:rPr lang="pl-PL" altLang="pl-PL" sz="1400" dirty="0">
                  <a:solidFill>
                    <a:srgbClr val="000000"/>
                  </a:solidFill>
                  <a:latin typeface="Tw Cen MT" panose="020B0602020104020603"/>
                  <a:cs typeface="Calibri" panose="020F0502020204030204" pitchFamily="34" charset="0"/>
                </a:rPr>
                <a:t> zatrzymań na gorącym uczynku</a:t>
              </a:r>
            </a:p>
          </p:txBody>
        </p:sp>
        <p:sp>
          <p:nvSpPr>
            <p:cNvPr id="15" name="Prostokąt zaokrąglony 16">
              <a:extLst>
                <a:ext uri="{FF2B5EF4-FFF2-40B4-BE49-F238E27FC236}">
                  <a16:creationId xmlns:a16="http://schemas.microsoft.com/office/drawing/2014/main" id="{BC22E75A-54ED-468E-AE2C-CFEBDFFA1A93}"/>
                </a:ext>
              </a:extLst>
            </p:cNvPr>
            <p:cNvSpPr/>
            <p:nvPr/>
          </p:nvSpPr>
          <p:spPr>
            <a:xfrm>
              <a:off x="784167" y="5275380"/>
              <a:ext cx="6007655" cy="367399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t" anchorCtr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defTabSz="31107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pl-PL" altLang="pl-PL" sz="1400" dirty="0">
                  <a:solidFill>
                    <a:srgbClr val="000000"/>
                  </a:solidFill>
                  <a:latin typeface="Tw Cen MT" panose="020B0602020104020603"/>
                  <a:cs typeface="Calibri" panose="020F0502020204030204" pitchFamily="34" charset="0"/>
                </a:rPr>
                <a:t>realizowano </a:t>
              </a:r>
              <a:r>
                <a:rPr lang="pl-PL" altLang="pl-PL" sz="1400" b="1" dirty="0">
                  <a:solidFill>
                    <a:srgbClr val="000000"/>
                  </a:solidFill>
                  <a:latin typeface="Tw Cen MT" panose="020B0602020104020603"/>
                  <a:cs typeface="Calibri" panose="020F0502020204030204" pitchFamily="34" charset="0"/>
                </a:rPr>
                <a:t>22</a:t>
              </a:r>
              <a:r>
                <a:rPr lang="pl-PL" altLang="pl-PL" sz="1400" dirty="0">
                  <a:solidFill>
                    <a:srgbClr val="000000"/>
                  </a:solidFill>
                  <a:latin typeface="Tw Cen MT" panose="020B0602020104020603"/>
                  <a:cs typeface="Calibri" panose="020F0502020204030204" pitchFamily="34" charset="0"/>
                </a:rPr>
                <a:t> konwoje</a:t>
              </a:r>
              <a:br>
                <a:rPr lang="pl-PL" altLang="pl-PL" sz="1400" dirty="0">
                  <a:solidFill>
                    <a:srgbClr val="000000"/>
                  </a:solidFill>
                  <a:latin typeface="Tw Cen MT" panose="020B0602020104020603"/>
                  <a:cs typeface="Calibri" panose="020F0502020204030204" pitchFamily="34" charset="0"/>
                </a:rPr>
              </a:br>
              <a:endParaRPr lang="pl-PL" altLang="pl-PL" sz="1400" dirty="0">
                <a:solidFill>
                  <a:srgbClr val="000000"/>
                </a:solidFill>
                <a:latin typeface="Tw Cen MT" panose="020B0602020104020603"/>
                <a:cs typeface="Calibri" panose="020F0502020204030204" pitchFamily="34" charset="0"/>
              </a:endParaRPr>
            </a:p>
          </p:txBody>
        </p:sp>
      </p:grpSp>
      <p:sp>
        <p:nvSpPr>
          <p:cNvPr id="10" name="Symbol zastępczy numeru slajdu 8">
            <a:extLst>
              <a:ext uri="{FF2B5EF4-FFF2-40B4-BE49-F238E27FC236}">
                <a16:creationId xmlns:a16="http://schemas.microsoft.com/office/drawing/2014/main" id="{E19C4A11-7CD0-46B1-9D2B-FF77DE44B862}"/>
              </a:ext>
            </a:extLst>
          </p:cNvPr>
          <p:cNvSpPr txBox="1">
            <a:spLocks/>
          </p:cNvSpPr>
          <p:nvPr/>
        </p:nvSpPr>
        <p:spPr>
          <a:xfrm>
            <a:off x="8409543" y="6248817"/>
            <a:ext cx="573526" cy="364358"/>
          </a:xfrm>
          <a:prstGeom prst="rect">
            <a:avLst/>
          </a:prstGeom>
        </p:spPr>
        <p:txBody>
          <a:bodyPr vert="horz" wrap="square" lIns="100794" tIns="50397" rIns="100794" bIns="50397" numCol="1" anchor="ctr" anchorCtr="0" compatLnSpc="1">
            <a:prstTxWarp prst="textNoShape">
              <a:avLst/>
            </a:prstTxWarp>
          </a:bodyPr>
          <a:lstStyle>
            <a:defPPr>
              <a:defRPr lang="pl-PL"/>
            </a:defPPr>
            <a:lvl1pPr algn="r" defTabSz="912973">
              <a:buClrTx/>
              <a:buSzTx/>
              <a:buFontTx/>
              <a:buNone/>
              <a:defRPr sz="1179" b="0">
                <a:solidFill>
                  <a:srgbClr val="898989"/>
                </a:solidFill>
                <a:latin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544EAA6-FEEA-4155-8D90-7AF06690D31B}" type="slidenum">
              <a:rPr lang="pl-PL" altLang="pl-PL"/>
              <a:pPr/>
              <a:t>20</a:t>
            </a:fld>
            <a:endParaRPr lang="pl-PL" altLang="pl-PL" dirty="0"/>
          </a:p>
        </p:txBody>
      </p:sp>
      <p:grpSp>
        <p:nvGrpSpPr>
          <p:cNvPr id="19" name="Grupa 18">
            <a:extLst>
              <a:ext uri="{FF2B5EF4-FFF2-40B4-BE49-F238E27FC236}">
                <a16:creationId xmlns:a16="http://schemas.microsoft.com/office/drawing/2014/main" id="{56D1F5C6-7077-4BD1-9283-008D2D616578}"/>
              </a:ext>
            </a:extLst>
          </p:cNvPr>
          <p:cNvGrpSpPr/>
          <p:nvPr/>
        </p:nvGrpSpPr>
        <p:grpSpPr>
          <a:xfrm>
            <a:off x="649360" y="4539520"/>
            <a:ext cx="7845280" cy="1771759"/>
            <a:chOff x="1694074" y="4590675"/>
            <a:chExt cx="6520753" cy="1472631"/>
          </a:xfrm>
        </p:grpSpPr>
        <p:pic>
          <p:nvPicPr>
            <p:cNvPr id="11" name="Obraz 10">
              <a:extLst>
                <a:ext uri="{FF2B5EF4-FFF2-40B4-BE49-F238E27FC236}">
                  <a16:creationId xmlns:a16="http://schemas.microsoft.com/office/drawing/2014/main" id="{2944D5CE-9204-4DAA-82C7-EB940B9276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4074" y="4592527"/>
              <a:ext cx="1961039" cy="147077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6" name="Obraz 15">
              <a:extLst>
                <a:ext uri="{FF2B5EF4-FFF2-40B4-BE49-F238E27FC236}">
                  <a16:creationId xmlns:a16="http://schemas.microsoft.com/office/drawing/2014/main" id="{B7DCEF50-7EA6-4610-98BE-52A3895792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3788" y="4592527"/>
              <a:ext cx="1961039" cy="147077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8" name="Obraz 17">
              <a:extLst>
                <a:ext uri="{FF2B5EF4-FFF2-40B4-BE49-F238E27FC236}">
                  <a16:creationId xmlns:a16="http://schemas.microsoft.com/office/drawing/2014/main" id="{59E21F7D-9176-46E3-BD62-5498A2FA7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2571" y="4590675"/>
              <a:ext cx="2103759" cy="147263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17" name="Rectangle 31"/>
          <p:cNvSpPr>
            <a:spLocks noChangeArrowheads="1"/>
          </p:cNvSpPr>
          <p:nvPr/>
        </p:nvSpPr>
        <p:spPr bwMode="auto">
          <a:xfrm>
            <a:off x="168275" y="91931"/>
            <a:ext cx="193892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l-PL" sz="2800" b="1" dirty="0" smtClean="0">
                <a:solidFill>
                  <a:schemeClr val="tx2">
                    <a:lumMod val="75000"/>
                  </a:schemeClr>
                </a:solidFill>
                <a:latin typeface="Calibri"/>
              </a:rPr>
              <a:t>Nasz dzień. </a:t>
            </a:r>
            <a:endParaRPr lang="pl-PL" sz="2800" b="1" dirty="0">
              <a:solidFill>
                <a:schemeClr val="tx2">
                  <a:lumMod val="75000"/>
                </a:schemeClr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04524" y="6436879"/>
            <a:ext cx="443865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800">
                <a:solidFill>
                  <a:srgbClr val="1F497D"/>
                </a:solidFill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(źródło: SESPol. – Formularz III/1, dane zatwierdzone 7.01.2026 r.)</a:t>
            </a:r>
            <a:endParaRPr lang="pl-PL" altLang="pl-PL" sz="1800">
              <a:solidFill>
                <a:srgbClr val="1F497D"/>
              </a:solidFill>
              <a:latin typeface="Century Schoolbook" panose="020406040505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Group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6832205"/>
              </p:ext>
            </p:extLst>
          </p:nvPr>
        </p:nvGraphicFramePr>
        <p:xfrm>
          <a:off x="404524" y="4768274"/>
          <a:ext cx="8323840" cy="1518803"/>
        </p:xfrm>
        <a:graphic>
          <a:graphicData uri="http://schemas.openxmlformats.org/drawingml/2006/table">
            <a:tbl>
              <a:tblPr/>
              <a:tblGrid>
                <a:gridCol w="28229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805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204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702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Wypracowana wartość</a:t>
                      </a:r>
                    </a:p>
                  </a:txBody>
                  <a:tcPr marL="44452" marR="4445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Próg satysfakcji</a:t>
                      </a:r>
                    </a:p>
                  </a:txBody>
                  <a:tcPr marL="44452" marR="4445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Różnica</a:t>
                      </a:r>
                    </a:p>
                  </a:txBody>
                  <a:tcPr marL="44452" marR="4445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85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2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Times New Roman" pitchFamily="18" charset="0"/>
                        </a:rPr>
                        <a:t>277 008,71</a:t>
                      </a:r>
                      <a:endParaRPr kumimoji="0" lang="pl-PL" sz="2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4452" marR="4445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2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Times New Roman" pitchFamily="18" charset="0"/>
                        </a:rPr>
                        <a:t>271 535,00</a:t>
                      </a:r>
                      <a:endParaRPr kumimoji="0" lang="pl-PL" sz="2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4452" marR="4445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+5 474,16</a:t>
                      </a:r>
                      <a:endParaRPr kumimoji="0" lang="pl-PL" sz="2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52" marR="4445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Prostokąt 19"/>
          <p:cNvSpPr>
            <a:spLocks noChangeArrowheads="1"/>
          </p:cNvSpPr>
          <p:nvPr/>
        </p:nvSpPr>
        <p:spPr bwMode="auto">
          <a:xfrm>
            <a:off x="478631" y="3440689"/>
            <a:ext cx="78660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1" rIns="91420" bIns="45711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l-PL" altLang="pl-PL" sz="2400" b="1" dirty="0" smtClean="0">
                <a:solidFill>
                  <a:schemeClr val="tx2">
                    <a:lumMod val="75000"/>
                  </a:schemeClr>
                </a:solidFill>
              </a:rPr>
              <a:t>Liczba bezwzględna policjantów skierowanych do służby patrolowej i obchodowej wszystkich komórek organizacyjnych KWP w Bydgoszczy</a:t>
            </a:r>
            <a:endParaRPr lang="pl-PL" altLang="pl-PL" sz="2400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Prostokąt 1"/>
          <p:cNvSpPr>
            <a:spLocks noChangeArrowheads="1"/>
          </p:cNvSpPr>
          <p:nvPr/>
        </p:nvSpPr>
        <p:spPr bwMode="auto">
          <a:xfrm>
            <a:off x="79375" y="1125538"/>
            <a:ext cx="79851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>
                <a:solidFill>
                  <a:srgbClr val="FFFFFF"/>
                </a:solidFill>
                <a:latin typeface="Arial" panose="020B0604020202020204" pitchFamily="34" charset="0"/>
              </a:rPr>
              <a:t>M-6</a:t>
            </a:r>
            <a:endParaRPr lang="pl-PL" altLang="pl-PL" sz="800" b="1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" name="Rectangle 31"/>
          <p:cNvSpPr>
            <a:spLocks noChangeArrowheads="1"/>
          </p:cNvSpPr>
          <p:nvPr/>
        </p:nvSpPr>
        <p:spPr bwMode="auto">
          <a:xfrm>
            <a:off x="168275" y="91931"/>
            <a:ext cx="5047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l-PL" sz="2800" b="1" dirty="0" smtClean="0">
                <a:solidFill>
                  <a:schemeClr val="tx2">
                    <a:lumMod val="75000"/>
                  </a:schemeClr>
                </a:solidFill>
                <a:latin typeface="Calibri"/>
              </a:rPr>
              <a:t>Policjanci w służbie zewnętrznej.</a:t>
            </a:r>
            <a:endParaRPr lang="pl-PL" sz="2800" b="1" dirty="0">
              <a:solidFill>
                <a:schemeClr val="tx2">
                  <a:lumMod val="75000"/>
                </a:schemeClr>
              </a:solidFill>
              <a:latin typeface="Calibri"/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888" y="1417234"/>
            <a:ext cx="6937849" cy="18960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33859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C605C0E-3FFC-4ACE-B99D-E99B98780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094" y="1027972"/>
            <a:ext cx="7315416" cy="800343"/>
          </a:xfrm>
        </p:spPr>
        <p:txBody>
          <a:bodyPr/>
          <a:lstStyle/>
          <a:p>
            <a:pPr eaLnBrk="1" hangingPunct="1">
              <a:defRPr/>
            </a:pPr>
            <a:r>
              <a:rPr lang="pl-PL" sz="2200" dirty="0"/>
              <a:t>WYPADKI DROGOWE, ofiary śmiertelne, ranni</a:t>
            </a:r>
            <a:r>
              <a:rPr lang="pl-PL" dirty="0"/>
              <a:t/>
            </a:r>
            <a:br>
              <a:rPr lang="pl-PL" dirty="0"/>
            </a:br>
            <a:r>
              <a:rPr lang="pl-PL" sz="1400" dirty="0"/>
              <a:t>W LATACH 2013-2025 w województwie kujawsko-pomorskim</a:t>
            </a:r>
            <a:br>
              <a:rPr lang="pl-PL" sz="1400" dirty="0"/>
            </a:br>
            <a:endParaRPr lang="pl-PL" sz="1361" dirty="0"/>
          </a:p>
        </p:txBody>
      </p:sp>
      <p:sp>
        <p:nvSpPr>
          <p:cNvPr id="8" name="Symbol zastępczy numeru slajdu 8">
            <a:extLst>
              <a:ext uri="{FF2B5EF4-FFF2-40B4-BE49-F238E27FC236}">
                <a16:creationId xmlns:a16="http://schemas.microsoft.com/office/drawing/2014/main" id="{49F79101-E302-428D-8E44-52282B8660AB}"/>
              </a:ext>
            </a:extLst>
          </p:cNvPr>
          <p:cNvSpPr txBox="1">
            <a:spLocks/>
          </p:cNvSpPr>
          <p:nvPr/>
        </p:nvSpPr>
        <p:spPr>
          <a:xfrm>
            <a:off x="8409543" y="6248817"/>
            <a:ext cx="573526" cy="364358"/>
          </a:xfrm>
          <a:prstGeom prst="rect">
            <a:avLst/>
          </a:prstGeom>
        </p:spPr>
        <p:txBody>
          <a:bodyPr vert="horz" wrap="square" lIns="100794" tIns="50397" rIns="100794" bIns="50397" numCol="1" anchor="ctr" anchorCtr="0" compatLnSpc="1">
            <a:prstTxWarp prst="textNoShape">
              <a:avLst/>
            </a:prstTxWarp>
          </a:bodyPr>
          <a:lstStyle>
            <a:defPPr>
              <a:defRPr lang="pl-PL"/>
            </a:defPPr>
            <a:lvl1pPr algn="r" defTabSz="912973">
              <a:buClrTx/>
              <a:buSzTx/>
              <a:buFontTx/>
              <a:buNone/>
              <a:defRPr sz="1179" b="0">
                <a:solidFill>
                  <a:srgbClr val="898989"/>
                </a:solidFill>
                <a:latin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544EAA6-FEEA-4155-8D90-7AF06690D31B}" type="slidenum">
              <a:rPr lang="pl-PL" altLang="pl-PL"/>
              <a:pPr/>
              <a:t>22</a:t>
            </a:fld>
            <a:endParaRPr lang="pl-PL" altLang="pl-PL" dirty="0"/>
          </a:p>
        </p:txBody>
      </p:sp>
      <p:graphicFrame>
        <p:nvGraphicFramePr>
          <p:cNvPr id="4" name="Object 4">
            <a:extLst>
              <a:ext uri="{FF2B5EF4-FFF2-40B4-BE49-F238E27FC236}">
                <a16:creationId xmlns:a16="http://schemas.microsoft.com/office/drawing/2014/main" id="{5D3C62CD-4EA3-4645-AD96-71CD424F22C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09165995"/>
              </p:ext>
            </p:extLst>
          </p:nvPr>
        </p:nvGraphicFramePr>
        <p:xfrm>
          <a:off x="271219" y="1561123"/>
          <a:ext cx="8712200" cy="38677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9218" name="Picture 2" descr="Brak dostępnego opisu zdjęcia.">
            <a:extLst>
              <a:ext uri="{FF2B5EF4-FFF2-40B4-BE49-F238E27FC236}">
                <a16:creationId xmlns:a16="http://schemas.microsoft.com/office/drawing/2014/main" id="{8BDD21F3-36D5-4068-ACE1-30948B67A0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063" b="27286"/>
          <a:stretch/>
        </p:blipFill>
        <p:spPr bwMode="auto">
          <a:xfrm>
            <a:off x="438016" y="5301496"/>
            <a:ext cx="2324368" cy="13210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220" name="Picture 4" descr="https://kujawsko-pomorska.policja.gov.pl/dokumenty/zalaczniki/136/136-421671.jpg">
            <a:extLst>
              <a:ext uri="{FF2B5EF4-FFF2-40B4-BE49-F238E27FC236}">
                <a16:creationId xmlns:a16="http://schemas.microsoft.com/office/drawing/2014/main" id="{4F569372-AC64-49FD-B861-EDDCBB5A0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611" y="5296877"/>
            <a:ext cx="1767913" cy="13256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9" name="Rectangle 31"/>
          <p:cNvSpPr>
            <a:spLocks noChangeArrowheads="1"/>
          </p:cNvSpPr>
          <p:nvPr/>
        </p:nvSpPr>
        <p:spPr bwMode="auto">
          <a:xfrm>
            <a:off x="168275" y="91931"/>
            <a:ext cx="541039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l-PL" sz="2800" b="1" dirty="0" smtClean="0">
                <a:solidFill>
                  <a:schemeClr val="tx2">
                    <a:lumMod val="75000"/>
                  </a:schemeClr>
                </a:solidFill>
                <a:latin typeface="Calibri"/>
              </a:rPr>
              <a:t>Bezpieczeństwo Ruchu drogowego.</a:t>
            </a:r>
            <a:endParaRPr lang="pl-PL" sz="2800" b="1" dirty="0">
              <a:solidFill>
                <a:schemeClr val="tx2">
                  <a:lumMod val="75000"/>
                </a:schemeClr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78" name="pole tekstowe 3">
            <a:extLst>
              <a:ext uri="{FF2B5EF4-FFF2-40B4-BE49-F238E27FC236}">
                <a16:creationId xmlns:a16="http://schemas.microsoft.com/office/drawing/2014/main" id="{C904A265-DE9E-44D3-9FD0-CF4B940E18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9563" y="962025"/>
            <a:ext cx="266541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pl-PL" altLang="pl-PL" sz="800" dirty="0" err="1">
                <a:solidFill>
                  <a:prstClr val="white"/>
                </a:solidFill>
                <a:latin typeface="Calibri" pitchFamily="34" charset="0"/>
                <a:cs typeface="+mn-cs"/>
              </a:rPr>
              <a:t>www.kujawsko-pomorska.policja.gov.pl</a:t>
            </a:r>
            <a:endParaRPr lang="pl-PL" altLang="pl-PL" sz="800" dirty="0">
              <a:solidFill>
                <a:prstClr val="white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1029" name="Rectangle 1">
            <a:extLst>
              <a:ext uri="{FF2B5EF4-FFF2-40B4-BE49-F238E27FC236}">
                <a16:creationId xmlns:a16="http://schemas.microsoft.com/office/drawing/2014/main" id="{B2923DD1-2DEF-4703-8FA2-61A607B0A3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7" y="4529377"/>
            <a:ext cx="3785899" cy="3674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794" tIns="50397" rIns="100794" bIns="50397" numCol="1" anchor="t" anchorCtr="0" compatLnSpc="1">
            <a:prstTxWarp prst="textNoShape">
              <a:avLst/>
            </a:prstTxWarp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2973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pl-PL" altLang="pl-PL" sz="1400" dirty="0">
                <a:solidFill>
                  <a:srgbClr val="002156"/>
                </a:solidFill>
                <a:latin typeface="+mn-lt"/>
                <a:cs typeface="+mn-cs"/>
              </a:rPr>
              <a:t>WZMOCNIENIE WYDZIAŁU RUCHU DROGOWEGO KMP W BYDGOSZCZY </a:t>
            </a:r>
          </a:p>
          <a:p>
            <a:pPr defTabSz="912973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pl-PL" altLang="pl-PL" sz="1400" dirty="0">
                <a:solidFill>
                  <a:srgbClr val="002156"/>
                </a:solidFill>
                <a:latin typeface="+mn-lt"/>
                <a:cs typeface="+mn-cs"/>
              </a:rPr>
              <a:t>oddelegowano 8 policjantów OPP w Bydgoszczy celem wzmocnienia, w tym, zwiększenia liczby patroli na drodze krajowej nr 10 w okresie:</a:t>
            </a:r>
          </a:p>
          <a:p>
            <a:pPr marL="171452" indent="-171452" defTabSz="912973" eaLnBrk="0" fontAlgn="base" hangingPunct="0">
              <a:spcBef>
                <a:spcPct val="20000"/>
              </a:spcBef>
              <a:spcAft>
                <a:spcPct val="0"/>
              </a:spcAft>
              <a:buFont typeface="Tw Cen MT" panose="020B0602020104020603" pitchFamily="34" charset="-18"/>
              <a:buChar char="–"/>
            </a:pPr>
            <a:r>
              <a:rPr lang="pl-PL" altLang="pl-PL" sz="1400" dirty="0">
                <a:solidFill>
                  <a:srgbClr val="002156"/>
                </a:solidFill>
                <a:latin typeface="+mn-lt"/>
                <a:cs typeface="+mn-cs"/>
              </a:rPr>
              <a:t>01.02.2025 r. – 30.04.2025 r.,</a:t>
            </a:r>
          </a:p>
          <a:p>
            <a:pPr marL="171452" indent="-171452" defTabSz="912973" eaLnBrk="0" fontAlgn="base" hangingPunct="0">
              <a:spcBef>
                <a:spcPct val="20000"/>
              </a:spcBef>
              <a:spcAft>
                <a:spcPct val="0"/>
              </a:spcAft>
              <a:buFont typeface="Tw Cen MT" panose="020B0602020104020603" pitchFamily="34" charset="-18"/>
              <a:buChar char="–"/>
            </a:pPr>
            <a:r>
              <a:rPr lang="pl-PL" altLang="pl-PL" sz="1400" dirty="0">
                <a:solidFill>
                  <a:srgbClr val="002156"/>
                </a:solidFill>
                <a:latin typeface="+mn-lt"/>
                <a:cs typeface="+mn-cs"/>
              </a:rPr>
              <a:t>01.09.2025 r. – 31.10.2025 r. </a:t>
            </a:r>
          </a:p>
          <a:p>
            <a:pPr marL="171452" indent="-171452" defTabSz="912973" eaLnBrk="0" fontAlgn="base" hangingPunct="0">
              <a:spcBef>
                <a:spcPct val="20000"/>
              </a:spcBef>
              <a:spcAft>
                <a:spcPct val="0"/>
              </a:spcAft>
              <a:buFont typeface="Tw Cen MT" panose="020B0602020104020603" pitchFamily="34" charset="-18"/>
              <a:buChar char="–"/>
            </a:pPr>
            <a:endParaRPr lang="pl-PL" altLang="pl-PL" sz="1400" dirty="0">
              <a:solidFill>
                <a:srgbClr val="002156"/>
              </a:solidFill>
            </a:endParaRPr>
          </a:p>
        </p:txBody>
      </p:sp>
      <p:graphicFrame>
        <p:nvGraphicFramePr>
          <p:cNvPr id="8" name="Wykres 7">
            <a:extLst>
              <a:ext uri="{FF2B5EF4-FFF2-40B4-BE49-F238E27FC236}">
                <a16:creationId xmlns:a16="http://schemas.microsoft.com/office/drawing/2014/main" id="{B7801674-6395-4147-B59C-01F952F6FD4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99473592"/>
              </p:ext>
            </p:extLst>
          </p:nvPr>
        </p:nvGraphicFramePr>
        <p:xfrm>
          <a:off x="4199625" y="4482478"/>
          <a:ext cx="4657038" cy="2118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A4AE2368-04B1-4A2D-A026-54F7D09CAB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3518055"/>
              </p:ext>
            </p:extLst>
          </p:nvPr>
        </p:nvGraphicFramePr>
        <p:xfrm>
          <a:off x="560387" y="2156490"/>
          <a:ext cx="8188321" cy="2044065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18437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87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87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87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2871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2871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2871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2871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2871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2871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2871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28716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28716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349377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l-PL" sz="1100" u="none" strike="noStrike" dirty="0"/>
                        <a:t>KMP/KPP </a:t>
                      </a:r>
                      <a:endParaRPr lang="pl-PL" sz="1100" b="1" i="0" u="none" strike="noStrike" dirty="0">
                        <a:solidFill>
                          <a:srgbClr val="0000FF"/>
                        </a:solidFill>
                        <a:latin typeface="Calibri"/>
                      </a:endParaRPr>
                    </a:p>
                  </a:txBody>
                  <a:tcPr marL="7570" marR="7570" marT="7568" marB="0" anchor="ctr"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pl-PL" sz="1100" u="none" strike="noStrike" dirty="0"/>
                        <a:t>WYPADKI </a:t>
                      </a:r>
                      <a:endParaRPr lang="pl-PL" sz="1100" b="1" i="0" u="none" strike="noStrike" dirty="0">
                        <a:solidFill>
                          <a:srgbClr val="0000FF"/>
                        </a:solidFill>
                        <a:latin typeface="Calibri"/>
                      </a:endParaRPr>
                    </a:p>
                  </a:txBody>
                  <a:tcPr marL="7570" marR="7570" marT="7568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pl-PL" sz="1100" u="none" strike="noStrike" dirty="0"/>
                        <a:t>ZABICI </a:t>
                      </a:r>
                      <a:endParaRPr lang="pl-PL" sz="1100" b="1" i="0" u="none" strike="noStrike" dirty="0">
                        <a:solidFill>
                          <a:srgbClr val="0000FF"/>
                        </a:solidFill>
                        <a:latin typeface="Calibri"/>
                      </a:endParaRPr>
                    </a:p>
                  </a:txBody>
                  <a:tcPr marL="7570" marR="7570" marT="7568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pl-PL" sz="1100" u="none" strike="noStrike" dirty="0"/>
                        <a:t>RANNI </a:t>
                      </a:r>
                      <a:endParaRPr lang="pl-PL" sz="1100" b="1" i="0" u="none" strike="noStrike" dirty="0">
                        <a:solidFill>
                          <a:srgbClr val="0000FF"/>
                        </a:solidFill>
                        <a:latin typeface="Calibri"/>
                      </a:endParaRPr>
                    </a:p>
                  </a:txBody>
                  <a:tcPr marL="7570" marR="7570" marT="7568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pl-PL" sz="1100" u="none" strike="noStrike" dirty="0"/>
                        <a:t>KOLIZJE </a:t>
                      </a:r>
                      <a:endParaRPr lang="pl-PL" sz="1100" b="1" i="0" u="none" strike="noStrike" dirty="0">
                        <a:solidFill>
                          <a:srgbClr val="0000FF"/>
                        </a:solidFill>
                        <a:latin typeface="Calibri"/>
                      </a:endParaRPr>
                    </a:p>
                  </a:txBody>
                  <a:tcPr marL="7570" marR="7570" marT="7568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9288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u="none" strike="noStrike" dirty="0"/>
                        <a:t>2024</a:t>
                      </a:r>
                      <a:endParaRPr lang="pl-PL" sz="1000" b="1" i="0" u="none" strike="noStrike" dirty="0">
                        <a:solidFill>
                          <a:srgbClr val="0000FF"/>
                        </a:solidFill>
                        <a:latin typeface="Calibri"/>
                      </a:endParaRPr>
                    </a:p>
                  </a:txBody>
                  <a:tcPr marL="7570" marR="7570" marT="756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u="none" strike="noStrike" dirty="0"/>
                        <a:t>2025</a:t>
                      </a:r>
                      <a:endParaRPr lang="pl-PL" sz="1000" b="1" i="0" u="none" strike="noStrike" dirty="0">
                        <a:solidFill>
                          <a:srgbClr val="0000FF"/>
                        </a:solidFill>
                        <a:latin typeface="Calibri"/>
                      </a:endParaRPr>
                    </a:p>
                  </a:txBody>
                  <a:tcPr marL="7570" marR="7570" marT="7568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900" u="none" strike="noStrike" dirty="0"/>
                        <a:t>Wzrost/ spadek </a:t>
                      </a:r>
                      <a:endParaRPr lang="pl-PL" sz="900" b="1" i="0" u="none" strike="noStrike" dirty="0">
                        <a:solidFill>
                          <a:srgbClr val="0000FF"/>
                        </a:solidFill>
                        <a:latin typeface="Calibri"/>
                      </a:endParaRPr>
                    </a:p>
                  </a:txBody>
                  <a:tcPr marL="7570" marR="7570" marT="7568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u="none" strike="noStrike" dirty="0"/>
                        <a:t>2024</a:t>
                      </a:r>
                      <a:endParaRPr lang="pl-PL" sz="1000" b="1" i="0" u="none" strike="noStrike" dirty="0">
                        <a:solidFill>
                          <a:srgbClr val="0000FF"/>
                        </a:solidFill>
                        <a:latin typeface="Calibri"/>
                      </a:endParaRPr>
                    </a:p>
                  </a:txBody>
                  <a:tcPr marL="7570" marR="7570" marT="756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u="none" strike="noStrike" dirty="0"/>
                        <a:t>2025</a:t>
                      </a:r>
                      <a:endParaRPr lang="pl-PL" sz="1000" b="1" i="0" u="none" strike="noStrike" dirty="0">
                        <a:solidFill>
                          <a:srgbClr val="0000FF"/>
                        </a:solidFill>
                        <a:latin typeface="Calibri"/>
                      </a:endParaRPr>
                    </a:p>
                  </a:txBody>
                  <a:tcPr marL="7570" marR="7570" marT="7568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900" u="none" strike="noStrike" dirty="0"/>
                        <a:t>Wzrost/ spadek </a:t>
                      </a:r>
                      <a:endParaRPr lang="pl-PL" sz="900" b="1" i="0" u="none" strike="noStrike" dirty="0">
                        <a:solidFill>
                          <a:srgbClr val="0000FF"/>
                        </a:solidFill>
                        <a:latin typeface="Calibri"/>
                      </a:endParaRPr>
                    </a:p>
                  </a:txBody>
                  <a:tcPr marL="7570" marR="7570" marT="7568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u="none" strike="noStrike" dirty="0"/>
                        <a:t>2024</a:t>
                      </a:r>
                      <a:endParaRPr lang="pl-PL" sz="1000" b="1" i="0" u="none" strike="noStrike" dirty="0">
                        <a:solidFill>
                          <a:srgbClr val="0000FF"/>
                        </a:solidFill>
                        <a:latin typeface="Calibri"/>
                      </a:endParaRPr>
                    </a:p>
                  </a:txBody>
                  <a:tcPr marL="7570" marR="7570" marT="756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u="none" strike="noStrike" dirty="0"/>
                        <a:t>2025</a:t>
                      </a:r>
                      <a:endParaRPr lang="pl-PL" sz="1000" b="1" i="0" u="none" strike="noStrike" dirty="0">
                        <a:solidFill>
                          <a:srgbClr val="0000FF"/>
                        </a:solidFill>
                        <a:latin typeface="Calibri"/>
                      </a:endParaRPr>
                    </a:p>
                  </a:txBody>
                  <a:tcPr marL="7570" marR="7570" marT="7568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900" u="none" strike="noStrike" dirty="0"/>
                        <a:t>Wzrost/ spadek </a:t>
                      </a:r>
                      <a:endParaRPr lang="pl-PL" sz="900" b="1" i="0" u="none" strike="noStrike" dirty="0">
                        <a:solidFill>
                          <a:srgbClr val="0000FF"/>
                        </a:solidFill>
                        <a:latin typeface="Calibri"/>
                      </a:endParaRPr>
                    </a:p>
                  </a:txBody>
                  <a:tcPr marL="7570" marR="7570" marT="7568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u="none" strike="noStrike" dirty="0"/>
                        <a:t>2024</a:t>
                      </a:r>
                      <a:endParaRPr lang="pl-PL" sz="1000" b="1" i="0" u="none" strike="noStrike" dirty="0">
                        <a:solidFill>
                          <a:srgbClr val="0000FF"/>
                        </a:solidFill>
                        <a:latin typeface="Calibri"/>
                      </a:endParaRPr>
                    </a:p>
                  </a:txBody>
                  <a:tcPr marL="7570" marR="7570" marT="756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u="none" strike="noStrike" dirty="0"/>
                        <a:t>2025</a:t>
                      </a:r>
                      <a:endParaRPr lang="pl-PL" sz="1000" b="1" i="0" u="none" strike="noStrike" dirty="0">
                        <a:solidFill>
                          <a:srgbClr val="0000FF"/>
                        </a:solidFill>
                        <a:latin typeface="Calibri"/>
                      </a:endParaRPr>
                    </a:p>
                  </a:txBody>
                  <a:tcPr marL="7570" marR="7570" marT="7568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900" u="none" strike="noStrike" dirty="0"/>
                        <a:t>Wzrost/ spadek </a:t>
                      </a:r>
                      <a:endParaRPr lang="pl-PL" sz="900" b="1" i="0" u="none" strike="noStrike" dirty="0">
                        <a:solidFill>
                          <a:srgbClr val="0000FF"/>
                        </a:solidFill>
                        <a:latin typeface="Calibri"/>
                      </a:endParaRPr>
                    </a:p>
                  </a:txBody>
                  <a:tcPr marL="7570" marR="7570" marT="7568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4600">
                <a:tc>
                  <a:txBody>
                    <a:bodyPr/>
                    <a:lstStyle/>
                    <a:p>
                      <a:pPr lvl="0" algn="l" rtl="0" fontAlgn="ctr"/>
                      <a:r>
                        <a:rPr lang="pl-PL" sz="1100" u="none" strike="noStrike" dirty="0"/>
                        <a:t>KMP BYDGOSZCZ </a:t>
                      </a:r>
                      <a:endParaRPr lang="pl-PL" sz="1100" b="1" i="0" u="none" strike="noStrike" dirty="0">
                        <a:solidFill>
                          <a:srgbClr val="0000FF"/>
                        </a:solidFill>
                        <a:latin typeface="Calibri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u="none" strike="noStrike" dirty="0"/>
                        <a:t>12</a:t>
                      </a:r>
                      <a:endParaRPr lang="pl-PL" sz="1200" b="0" i="0" u="none" strike="noStrike" dirty="0">
                        <a:solidFill>
                          <a:srgbClr val="0000FF"/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u="none" strike="noStrike" dirty="0"/>
                        <a:t>9</a:t>
                      </a:r>
                      <a:endParaRPr lang="pl-PL" sz="1200" b="0" i="0" u="none" strike="noStrike" dirty="0">
                        <a:solidFill>
                          <a:srgbClr val="0000FF"/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u="none" strike="noStrike" dirty="0"/>
                        <a:t>-2</a:t>
                      </a:r>
                      <a:endParaRPr lang="pl-PL" sz="1200" b="0" i="0" u="none" strike="noStrike" dirty="0">
                        <a:solidFill>
                          <a:srgbClr val="0000FF"/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u="none" strike="noStrike" dirty="0"/>
                        <a:t>7</a:t>
                      </a:r>
                      <a:endParaRPr lang="pl-PL" sz="1200" b="0" i="0" u="none" strike="noStrike" dirty="0">
                        <a:solidFill>
                          <a:srgbClr val="0000FF"/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u="none" strike="noStrike" dirty="0"/>
                        <a:t>4</a:t>
                      </a:r>
                      <a:endParaRPr lang="pl-PL" sz="1200" b="0" i="0" u="none" strike="noStrike" dirty="0">
                        <a:solidFill>
                          <a:srgbClr val="0000FF"/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u="none" strike="noStrike" dirty="0"/>
                        <a:t>-3</a:t>
                      </a:r>
                      <a:endParaRPr lang="pl-PL" sz="1200" b="0" i="0" u="none" strike="noStrike" dirty="0">
                        <a:solidFill>
                          <a:srgbClr val="0000FF"/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u="none" strike="noStrike" dirty="0"/>
                        <a:t>22</a:t>
                      </a:r>
                      <a:endParaRPr lang="pl-PL" sz="1200" b="0" i="0" u="none" strike="noStrike" dirty="0">
                        <a:solidFill>
                          <a:srgbClr val="0000FF"/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u="none" strike="noStrike" dirty="0"/>
                        <a:t>9</a:t>
                      </a:r>
                      <a:endParaRPr lang="pl-PL" sz="1200" b="0" i="0" u="none" strike="noStrike" dirty="0">
                        <a:solidFill>
                          <a:srgbClr val="0000FF"/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u="none" strike="noStrike" dirty="0"/>
                        <a:t>-12</a:t>
                      </a:r>
                      <a:endParaRPr lang="pl-PL" sz="1200" b="0" i="0" u="none" strike="noStrike" dirty="0">
                        <a:solidFill>
                          <a:srgbClr val="0000FF"/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u="none" strike="noStrike" dirty="0"/>
                        <a:t>182</a:t>
                      </a:r>
                      <a:endParaRPr lang="pl-PL" sz="1200" b="0" i="0" u="none" strike="noStrike" dirty="0">
                        <a:solidFill>
                          <a:srgbClr val="0000FF"/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u="none" strike="noStrike" dirty="0"/>
                        <a:t>189</a:t>
                      </a:r>
                      <a:endParaRPr lang="pl-PL" sz="1200" b="0" i="0" u="none" strike="noStrike" dirty="0">
                        <a:solidFill>
                          <a:srgbClr val="0000FF"/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u="none" strike="noStrike" dirty="0"/>
                        <a:t>+8</a:t>
                      </a:r>
                      <a:endParaRPr lang="pl-PL" sz="1200" b="0" i="0" u="none" strike="noStrike" dirty="0">
                        <a:solidFill>
                          <a:srgbClr val="0000FF"/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4600">
                <a:tc>
                  <a:txBody>
                    <a:bodyPr/>
                    <a:lstStyle/>
                    <a:p>
                      <a:pPr lvl="0" algn="l" rtl="0" fontAlgn="ctr"/>
                      <a:r>
                        <a:rPr lang="pl-PL" sz="1100" u="none" strike="noStrike" dirty="0"/>
                        <a:t>KMP TORUŃ </a:t>
                      </a:r>
                      <a:endParaRPr lang="pl-PL" sz="1100" b="1" i="0" u="none" strike="noStrike" dirty="0">
                        <a:solidFill>
                          <a:srgbClr val="0000FF"/>
                        </a:solidFill>
                        <a:latin typeface="Calibri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u="none" strike="noStrike" dirty="0"/>
                        <a:t>9</a:t>
                      </a:r>
                      <a:endParaRPr lang="pl-PL" sz="1200" b="0" i="0" u="none" strike="noStrike" dirty="0">
                        <a:solidFill>
                          <a:srgbClr val="0000FF"/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u="none" strike="noStrike" dirty="0"/>
                        <a:t>6</a:t>
                      </a:r>
                      <a:endParaRPr lang="pl-PL" sz="1200" b="0" i="0" u="none" strike="noStrike" dirty="0">
                        <a:solidFill>
                          <a:srgbClr val="0000FF"/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u="none" strike="noStrike" dirty="0"/>
                        <a:t>-1</a:t>
                      </a:r>
                      <a:endParaRPr lang="pl-PL" sz="1200" b="0" i="0" u="none" strike="noStrike" dirty="0">
                        <a:solidFill>
                          <a:srgbClr val="0000FF"/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u="none" strike="noStrike" dirty="0"/>
                        <a:t>7</a:t>
                      </a:r>
                      <a:endParaRPr lang="pl-PL" sz="1200" b="0" i="0" u="none" strike="noStrike" dirty="0">
                        <a:solidFill>
                          <a:srgbClr val="0000FF"/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u="none" strike="noStrike" dirty="0"/>
                        <a:t>2</a:t>
                      </a:r>
                      <a:endParaRPr lang="pl-PL" sz="1200" b="0" i="0" u="none" strike="noStrike" dirty="0">
                        <a:solidFill>
                          <a:srgbClr val="0000FF"/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u="none" strike="noStrike" dirty="0"/>
                        <a:t>-5</a:t>
                      </a:r>
                      <a:endParaRPr lang="pl-PL" sz="1200" b="0" i="0" u="none" strike="noStrike" dirty="0">
                        <a:solidFill>
                          <a:srgbClr val="0000FF"/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u="none" strike="noStrike" dirty="0"/>
                        <a:t>9</a:t>
                      </a:r>
                      <a:endParaRPr lang="pl-PL" sz="1200" b="0" i="0" u="none" strike="noStrike" dirty="0">
                        <a:solidFill>
                          <a:srgbClr val="0000FF"/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u="none" strike="noStrike" dirty="0"/>
                        <a:t>8</a:t>
                      </a:r>
                      <a:endParaRPr lang="pl-PL" sz="1200" b="0" i="0" u="none" strike="noStrike" dirty="0">
                        <a:solidFill>
                          <a:srgbClr val="0000FF"/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u="none" strike="noStrike" dirty="0"/>
                        <a:t>+1</a:t>
                      </a:r>
                      <a:endParaRPr lang="pl-PL" sz="1200" b="0" i="0" u="none" strike="noStrike" dirty="0">
                        <a:solidFill>
                          <a:srgbClr val="0000FF"/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u="none" strike="noStrike" dirty="0"/>
                        <a:t>193</a:t>
                      </a:r>
                      <a:endParaRPr lang="pl-PL" sz="1200" b="0" i="0" u="none" strike="noStrike" dirty="0">
                        <a:solidFill>
                          <a:srgbClr val="0000FF"/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u="none" strike="noStrike" dirty="0"/>
                        <a:t>216</a:t>
                      </a:r>
                      <a:endParaRPr lang="pl-PL" sz="1200" b="0" i="0" u="none" strike="noStrike" dirty="0">
                        <a:solidFill>
                          <a:srgbClr val="0000FF"/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u="none" strike="noStrike" dirty="0"/>
                        <a:t>+24</a:t>
                      </a:r>
                      <a:endParaRPr lang="pl-PL" sz="1200" b="0" i="0" u="none" strike="noStrike" dirty="0">
                        <a:solidFill>
                          <a:srgbClr val="0000FF"/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4600">
                <a:tc>
                  <a:txBody>
                    <a:bodyPr/>
                    <a:lstStyle/>
                    <a:p>
                      <a:pPr lvl="0" algn="l" rtl="0" fontAlgn="ctr"/>
                      <a:r>
                        <a:rPr lang="pl-PL" sz="1100" u="none" strike="noStrike" dirty="0"/>
                        <a:t>KMP LIPNO  </a:t>
                      </a:r>
                      <a:endParaRPr lang="pl-PL" sz="1100" b="1" i="0" u="none" strike="noStrike" dirty="0">
                        <a:solidFill>
                          <a:srgbClr val="0000FF"/>
                        </a:solidFill>
                        <a:latin typeface="Calibri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u="none" strike="noStrike" dirty="0"/>
                        <a:t>6</a:t>
                      </a:r>
                      <a:endParaRPr lang="pl-PL" sz="1200" b="0" i="0" u="none" strike="noStrike" dirty="0">
                        <a:solidFill>
                          <a:srgbClr val="0000FF"/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u="none" strike="noStrike" dirty="0"/>
                        <a:t>7</a:t>
                      </a:r>
                      <a:endParaRPr lang="pl-PL" sz="1200" b="0" i="0" u="none" strike="noStrike" dirty="0">
                        <a:solidFill>
                          <a:srgbClr val="0000FF"/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u="none" strike="noStrike" dirty="0"/>
                        <a:t>+2</a:t>
                      </a:r>
                      <a:endParaRPr lang="pl-PL" sz="1200" b="0" i="0" u="none" strike="noStrike" dirty="0">
                        <a:solidFill>
                          <a:srgbClr val="0000FF"/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u="none" strike="noStrike" dirty="0"/>
                        <a:t>3</a:t>
                      </a:r>
                      <a:endParaRPr lang="pl-PL" sz="1200" b="0" i="0" u="none" strike="noStrike" dirty="0">
                        <a:solidFill>
                          <a:srgbClr val="0000FF"/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u="none" strike="noStrike" dirty="0"/>
                        <a:t>2</a:t>
                      </a:r>
                      <a:endParaRPr lang="pl-PL" sz="1200" b="0" i="0" u="none" strike="noStrike" dirty="0">
                        <a:solidFill>
                          <a:srgbClr val="0000FF"/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u="none" strike="noStrike" dirty="0"/>
                        <a:t>-1</a:t>
                      </a:r>
                      <a:endParaRPr lang="pl-PL" sz="1200" b="0" i="0" u="none" strike="noStrike" dirty="0">
                        <a:solidFill>
                          <a:srgbClr val="0000FF"/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u="none" strike="noStrike" dirty="0"/>
                        <a:t>4</a:t>
                      </a:r>
                      <a:endParaRPr lang="pl-PL" sz="1200" b="0" i="0" u="none" strike="noStrike" dirty="0">
                        <a:solidFill>
                          <a:srgbClr val="0000FF"/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u="none" strike="noStrike" dirty="0"/>
                        <a:t>5</a:t>
                      </a:r>
                      <a:endParaRPr lang="pl-PL" sz="1200" b="0" i="0" u="none" strike="noStrike" dirty="0">
                        <a:solidFill>
                          <a:srgbClr val="0000FF"/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u="none" strike="noStrike" dirty="0"/>
                        <a:t>+1</a:t>
                      </a:r>
                      <a:endParaRPr lang="pl-PL" sz="1200" b="0" i="0" u="none" strike="noStrike" dirty="0">
                        <a:solidFill>
                          <a:srgbClr val="0000FF"/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u="none" strike="noStrike" dirty="0"/>
                        <a:t>54</a:t>
                      </a:r>
                      <a:endParaRPr lang="pl-PL" sz="1200" b="0" i="0" u="none" strike="noStrike" dirty="0">
                        <a:solidFill>
                          <a:srgbClr val="0000FF"/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u="none" strike="noStrike" dirty="0"/>
                        <a:t>61</a:t>
                      </a:r>
                      <a:endParaRPr lang="pl-PL" sz="1200" b="0" i="0" u="none" strike="noStrike" dirty="0">
                        <a:solidFill>
                          <a:srgbClr val="0000FF"/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u="none" strike="noStrike" dirty="0"/>
                        <a:t>+5</a:t>
                      </a:r>
                      <a:endParaRPr lang="pl-PL" sz="1200" b="0" i="0" u="none" strike="noStrike" dirty="0">
                        <a:solidFill>
                          <a:srgbClr val="0000FF"/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4600">
                <a:tc>
                  <a:txBody>
                    <a:bodyPr/>
                    <a:lstStyle/>
                    <a:p>
                      <a:pPr lvl="0" algn="l" rtl="0" fontAlgn="ctr"/>
                      <a:r>
                        <a:rPr lang="pl-PL" sz="1100" u="none" strike="noStrike" dirty="0"/>
                        <a:t>KPP NAKŁO NAD NOTECIĄ </a:t>
                      </a:r>
                      <a:endParaRPr lang="pl-PL" sz="1100" b="1" i="0" u="none" strike="noStrike" dirty="0">
                        <a:solidFill>
                          <a:srgbClr val="0000FF"/>
                        </a:solidFill>
                        <a:latin typeface="Calibri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u="none" strike="noStrike" dirty="0"/>
                        <a:t>9</a:t>
                      </a:r>
                      <a:endParaRPr lang="pl-PL" sz="1200" b="0" i="0" u="none" strike="noStrike" dirty="0">
                        <a:solidFill>
                          <a:srgbClr val="0000FF"/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u="none" strike="noStrike" dirty="0"/>
                        <a:t>9</a:t>
                      </a:r>
                      <a:endParaRPr lang="pl-PL" sz="1200" b="0" i="0" u="none" strike="noStrike" dirty="0">
                        <a:solidFill>
                          <a:srgbClr val="0000FF"/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u="none" strike="noStrike" dirty="0"/>
                        <a:t>0</a:t>
                      </a:r>
                      <a:endParaRPr lang="pl-PL" sz="1200" b="0" i="0" u="none" strike="noStrike" dirty="0">
                        <a:solidFill>
                          <a:srgbClr val="0000FF"/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u="none" strike="noStrike" dirty="0"/>
                        <a:t>1</a:t>
                      </a:r>
                      <a:endParaRPr lang="pl-PL" sz="1200" b="0" i="0" u="none" strike="noStrike" dirty="0">
                        <a:solidFill>
                          <a:srgbClr val="0000FF"/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u="none" strike="noStrike" dirty="0"/>
                        <a:t>4</a:t>
                      </a:r>
                      <a:endParaRPr lang="pl-PL" sz="1200" b="0" i="0" u="none" strike="noStrike" dirty="0">
                        <a:solidFill>
                          <a:srgbClr val="0000FF"/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u="none" strike="noStrike" dirty="0"/>
                        <a:t>+3</a:t>
                      </a:r>
                      <a:endParaRPr lang="pl-PL" sz="1200" b="0" i="0" u="none" strike="noStrike" dirty="0">
                        <a:solidFill>
                          <a:srgbClr val="0000FF"/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u="none" strike="noStrike" dirty="0"/>
                        <a:t>18</a:t>
                      </a:r>
                      <a:endParaRPr lang="pl-PL" sz="1200" b="0" i="0" u="none" strike="noStrike" dirty="0">
                        <a:solidFill>
                          <a:srgbClr val="0000FF"/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u="none" strike="noStrike" dirty="0"/>
                        <a:t>16</a:t>
                      </a:r>
                      <a:endParaRPr lang="pl-PL" sz="1200" b="0" i="0" u="none" strike="noStrike" dirty="0">
                        <a:solidFill>
                          <a:srgbClr val="0000FF"/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u="none" strike="noStrike" dirty="0"/>
                        <a:t>-2</a:t>
                      </a:r>
                      <a:endParaRPr lang="pl-PL" sz="1200" b="0" i="0" u="none" strike="noStrike" dirty="0">
                        <a:solidFill>
                          <a:srgbClr val="0000FF"/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u="none" strike="noStrike" dirty="0"/>
                        <a:t>135</a:t>
                      </a:r>
                      <a:endParaRPr lang="pl-PL" sz="1200" b="0" i="0" u="none" strike="noStrike" dirty="0">
                        <a:solidFill>
                          <a:srgbClr val="0000FF"/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u="none" strike="noStrike" dirty="0"/>
                        <a:t>133</a:t>
                      </a:r>
                      <a:endParaRPr lang="pl-PL" sz="1200" b="0" i="0" u="none" strike="noStrike" dirty="0">
                        <a:solidFill>
                          <a:srgbClr val="0000FF"/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u="none" strike="noStrike" dirty="0"/>
                        <a:t>-1</a:t>
                      </a:r>
                      <a:endParaRPr lang="pl-PL" sz="1200" b="0" i="0" u="none" strike="noStrike" dirty="0">
                        <a:solidFill>
                          <a:srgbClr val="0000FF"/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4600">
                <a:tc>
                  <a:txBody>
                    <a:bodyPr/>
                    <a:lstStyle/>
                    <a:p>
                      <a:pPr lvl="0" algn="l" rtl="0" fontAlgn="ctr"/>
                      <a:r>
                        <a:rPr lang="pl-PL" sz="1100" u="none" strike="noStrike" dirty="0"/>
                        <a:t>RAZEM </a:t>
                      </a:r>
                      <a:endParaRPr lang="pl-PL" sz="1100" b="1" i="0" u="none" strike="noStrike" dirty="0">
                        <a:solidFill>
                          <a:srgbClr val="0000FF"/>
                        </a:solidFill>
                        <a:latin typeface="Calibri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u="none" strike="noStrike" dirty="0"/>
                        <a:t>36</a:t>
                      </a:r>
                      <a:endParaRPr lang="pl-PL" sz="1200" b="1" i="0" u="none" strike="noStrike" dirty="0">
                        <a:solidFill>
                          <a:srgbClr val="0000FF"/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u="none" strike="noStrike" dirty="0"/>
                        <a:t>31</a:t>
                      </a:r>
                      <a:endParaRPr lang="pl-PL" sz="1200" b="1" i="0" u="none" strike="noStrike" dirty="0">
                        <a:solidFill>
                          <a:srgbClr val="0000FF"/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u="none" strike="noStrike" dirty="0"/>
                        <a:t>-5</a:t>
                      </a:r>
                      <a:endParaRPr lang="pl-PL" sz="1200" b="1" i="0" u="none" strike="noStrike" dirty="0">
                        <a:solidFill>
                          <a:srgbClr val="0000FF"/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u="none" strike="noStrike" dirty="0"/>
                        <a:t>18</a:t>
                      </a:r>
                      <a:endParaRPr lang="pl-PL" sz="1200" b="1" i="0" u="none" strike="noStrike" dirty="0">
                        <a:solidFill>
                          <a:srgbClr val="0000FF"/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u="none" strike="noStrike" dirty="0"/>
                        <a:t>12</a:t>
                      </a:r>
                      <a:endParaRPr lang="pl-PL" sz="1200" b="1" i="0" u="none" strike="noStrike" dirty="0">
                        <a:solidFill>
                          <a:srgbClr val="0000FF"/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u="none" strike="noStrike" dirty="0"/>
                        <a:t>-6</a:t>
                      </a:r>
                      <a:endParaRPr lang="pl-PL" sz="1200" b="1" i="0" u="none" strike="noStrike" dirty="0">
                        <a:solidFill>
                          <a:srgbClr val="0000FF"/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u="none" strike="noStrike" dirty="0"/>
                        <a:t>53</a:t>
                      </a:r>
                      <a:endParaRPr lang="pl-PL" sz="1200" b="1" i="0" u="none" strike="noStrike" dirty="0">
                        <a:solidFill>
                          <a:srgbClr val="0000FF"/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u="none" strike="noStrike" dirty="0"/>
                        <a:t>38</a:t>
                      </a:r>
                      <a:endParaRPr lang="pl-PL" sz="1200" b="1" i="0" u="none" strike="noStrike" dirty="0">
                        <a:solidFill>
                          <a:srgbClr val="0000FF"/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u="none" strike="noStrike" dirty="0"/>
                        <a:t>-15</a:t>
                      </a:r>
                      <a:endParaRPr lang="pl-PL" sz="1200" b="1" i="0" u="none" strike="noStrike" dirty="0">
                        <a:solidFill>
                          <a:srgbClr val="0000FF"/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u="none" strike="noStrike" dirty="0"/>
                        <a:t>564</a:t>
                      </a:r>
                      <a:endParaRPr lang="pl-PL" sz="1200" b="1" i="0" u="none" strike="noStrike" dirty="0">
                        <a:solidFill>
                          <a:srgbClr val="0000FF"/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u="none" strike="noStrike" dirty="0"/>
                        <a:t>599</a:t>
                      </a:r>
                      <a:endParaRPr lang="pl-PL" sz="1200" b="1" i="0" u="none" strike="noStrike" dirty="0">
                        <a:solidFill>
                          <a:srgbClr val="0000FF"/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u="none" strike="noStrike" dirty="0"/>
                        <a:t>+35</a:t>
                      </a:r>
                      <a:endParaRPr lang="pl-PL" sz="1200" b="1" i="0" u="none" strike="noStrike" dirty="0">
                        <a:solidFill>
                          <a:srgbClr val="0000FF"/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solidFill>
                      <a:srgbClr val="FF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Prostokąt 5">
            <a:extLst>
              <a:ext uri="{FF2B5EF4-FFF2-40B4-BE49-F238E27FC236}">
                <a16:creationId xmlns:a16="http://schemas.microsoft.com/office/drawing/2014/main" id="{2FCE02FF-03C3-46D3-B556-BF2B1914B60C}"/>
              </a:ext>
            </a:extLst>
          </p:cNvPr>
          <p:cNvSpPr/>
          <p:nvPr/>
        </p:nvSpPr>
        <p:spPr>
          <a:xfrm>
            <a:off x="278156" y="1367230"/>
            <a:ext cx="83542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altLang="pl-PL" sz="2000" b="1" dirty="0">
                <a:solidFill>
                  <a:srgbClr val="002156"/>
                </a:solidFill>
                <a:latin typeface="+mj-lt"/>
                <a:ea typeface="+mj-ea"/>
                <a:cs typeface="+mj-cs"/>
              </a:rPr>
              <a:t>LICZBA ZDARZEŃ DROGOWYCH NA DRODZE KRAJOWEJ NR 10                                  W ROZBICIU NA JEDNOSTKI  ZA OKRES  01 STYCZEŃ – 31 GRUDZIEŃ 2025</a:t>
            </a:r>
            <a:endParaRPr lang="pl-PL" sz="2000" b="1" dirty="0">
              <a:solidFill>
                <a:srgbClr val="002156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Rectangle 31"/>
          <p:cNvSpPr>
            <a:spLocks noChangeArrowheads="1"/>
          </p:cNvSpPr>
          <p:nvPr/>
        </p:nvSpPr>
        <p:spPr bwMode="auto">
          <a:xfrm>
            <a:off x="168275" y="91931"/>
            <a:ext cx="541039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l-PL" sz="2800" b="1" dirty="0" smtClean="0">
                <a:solidFill>
                  <a:schemeClr val="tx2">
                    <a:lumMod val="75000"/>
                  </a:schemeClr>
                </a:solidFill>
                <a:latin typeface="Calibri"/>
              </a:rPr>
              <a:t>Bezpieczeństwo Ruchu drogowego.</a:t>
            </a:r>
            <a:endParaRPr lang="pl-PL" sz="2800" b="1" dirty="0">
              <a:solidFill>
                <a:schemeClr val="tx2">
                  <a:lumMod val="75000"/>
                </a:schemeClr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>
            <a:extLst>
              <a:ext uri="{FF2B5EF4-FFF2-40B4-BE49-F238E27FC236}">
                <a16:creationId xmlns:a16="http://schemas.microsoft.com/office/drawing/2014/main" id="{ADD46DC0-3923-4D27-BDAC-343C5D516F56}"/>
              </a:ext>
            </a:extLst>
          </p:cNvPr>
          <p:cNvSpPr txBox="1"/>
          <p:nvPr/>
        </p:nvSpPr>
        <p:spPr>
          <a:xfrm>
            <a:off x="6659563" y="962025"/>
            <a:ext cx="2665412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sz="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www.kujawsko-pomorska.policja.gov.pl</a:t>
            </a:r>
          </a:p>
        </p:txBody>
      </p:sp>
      <p:pic>
        <p:nvPicPr>
          <p:cNvPr id="14339" name="Picture 2">
            <a:extLst>
              <a:ext uri="{FF2B5EF4-FFF2-40B4-BE49-F238E27FC236}">
                <a16:creationId xmlns:a16="http://schemas.microsoft.com/office/drawing/2014/main" id="{15CC184F-065B-424E-A560-7EF0FA295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22445" y="2055647"/>
            <a:ext cx="3833264" cy="25810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4340" name="Rectangle 1">
            <a:extLst>
              <a:ext uri="{FF2B5EF4-FFF2-40B4-BE49-F238E27FC236}">
                <a16:creationId xmlns:a16="http://schemas.microsoft.com/office/drawing/2014/main" id="{24085ED4-870B-421B-8DF1-0D16BF5F56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452" y="2283496"/>
            <a:ext cx="3469176" cy="379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71452" indent="-171452" defTabSz="912973" eaLnBrk="0" fontAlgn="base" hangingPunct="0">
              <a:spcBef>
                <a:spcPct val="20000"/>
              </a:spcBef>
              <a:spcAft>
                <a:spcPct val="0"/>
              </a:spcAft>
              <a:buFont typeface="Tw Cen MT" panose="020B0602020104020603" pitchFamily="34" charset="-18"/>
              <a:buChar char="–"/>
            </a:pPr>
            <a:r>
              <a:rPr lang="pl-PL" altLang="pl-PL" sz="1400" dirty="0">
                <a:solidFill>
                  <a:srgbClr val="002156"/>
                </a:solidFill>
                <a:latin typeface="+mn-lt"/>
                <a:cs typeface="+mn-cs"/>
              </a:rPr>
              <a:t>Punkty kontroli w obu kierunkach na wysokości zjazdu z Węzła Bydgoszcz - Południe (Stryszek).</a:t>
            </a:r>
          </a:p>
          <a:p>
            <a:pPr marL="171452" indent="-171452" defTabSz="912973" eaLnBrk="0" fontAlgn="base" hangingPunct="0">
              <a:spcBef>
                <a:spcPct val="20000"/>
              </a:spcBef>
              <a:spcAft>
                <a:spcPct val="0"/>
              </a:spcAft>
              <a:buFont typeface="Tw Cen MT" panose="020B0602020104020603" pitchFamily="34" charset="-18"/>
              <a:buChar char="–"/>
            </a:pPr>
            <a:r>
              <a:rPr lang="pl-PL" altLang="pl-PL" sz="1400" dirty="0">
                <a:solidFill>
                  <a:srgbClr val="002156"/>
                </a:solidFill>
                <a:latin typeface="+mn-lt"/>
                <a:cs typeface="+mn-cs"/>
              </a:rPr>
              <a:t>Punkt kontroli (strona prawa) w rejonie wyjazdu z Parku Przemysłowego.</a:t>
            </a:r>
          </a:p>
          <a:p>
            <a:pPr marL="171452" indent="-171452" defTabSz="912973" eaLnBrk="0" fontAlgn="base" hangingPunct="0">
              <a:spcBef>
                <a:spcPct val="20000"/>
              </a:spcBef>
              <a:spcAft>
                <a:spcPct val="0"/>
              </a:spcAft>
              <a:buFont typeface="Tw Cen MT" panose="020B0602020104020603" pitchFamily="34" charset="-18"/>
              <a:buChar char="–"/>
            </a:pPr>
            <a:r>
              <a:rPr lang="pl-PL" altLang="pl-PL" sz="1400" dirty="0">
                <a:solidFill>
                  <a:srgbClr val="002156"/>
                </a:solidFill>
                <a:latin typeface="+mn-lt"/>
                <a:cs typeface="+mn-cs"/>
              </a:rPr>
              <a:t>Punkt kontroli (strona lewa) w rejonie wyjazdu z Parku Przemysłowego.</a:t>
            </a:r>
          </a:p>
          <a:p>
            <a:pPr marL="171452" indent="-171452" defTabSz="912973" eaLnBrk="0" fontAlgn="base" hangingPunct="0">
              <a:spcBef>
                <a:spcPct val="20000"/>
              </a:spcBef>
              <a:spcAft>
                <a:spcPct val="0"/>
              </a:spcAft>
              <a:buFont typeface="Tw Cen MT" panose="020B0602020104020603" pitchFamily="34" charset="-18"/>
              <a:buChar char="–"/>
            </a:pPr>
            <a:r>
              <a:rPr lang="pl-PL" altLang="pl-PL" sz="1400" dirty="0">
                <a:solidFill>
                  <a:srgbClr val="002156"/>
                </a:solidFill>
                <a:latin typeface="+mn-lt"/>
                <a:cs typeface="+mn-cs"/>
              </a:rPr>
              <a:t>Punkt kontroli (strona prawa) w rejonie przejścia dla pieszych w miejscowości Przyłubie.</a:t>
            </a:r>
          </a:p>
          <a:p>
            <a:pPr marL="171452" indent="-171452" defTabSz="912973" eaLnBrk="0" fontAlgn="base" hangingPunct="0">
              <a:spcBef>
                <a:spcPct val="20000"/>
              </a:spcBef>
              <a:spcAft>
                <a:spcPct val="0"/>
              </a:spcAft>
              <a:buFont typeface="Tw Cen MT" panose="020B0602020104020603" pitchFamily="34" charset="-18"/>
              <a:buChar char="–"/>
            </a:pPr>
            <a:r>
              <a:rPr lang="pl-PL" altLang="pl-PL" sz="1400" dirty="0">
                <a:solidFill>
                  <a:srgbClr val="002156"/>
                </a:solidFill>
                <a:latin typeface="+mn-lt"/>
                <a:cs typeface="+mn-cs"/>
              </a:rPr>
              <a:t>Punkt kontroli (strona prawa) na odcinku pomiędzy m. Przyłubie a m. Cierpice. </a:t>
            </a:r>
          </a:p>
          <a:p>
            <a:pPr marL="171452" indent="-171452" defTabSz="912973" eaLnBrk="0" fontAlgn="base" hangingPunct="0">
              <a:spcBef>
                <a:spcPct val="20000"/>
              </a:spcBef>
              <a:spcAft>
                <a:spcPct val="0"/>
              </a:spcAft>
              <a:buFont typeface="Tw Cen MT" panose="020B0602020104020603" pitchFamily="34" charset="-18"/>
              <a:buChar char="–"/>
            </a:pPr>
            <a:r>
              <a:rPr lang="pl-PL" altLang="pl-PL" sz="1400" dirty="0">
                <a:solidFill>
                  <a:srgbClr val="002156"/>
                </a:solidFill>
                <a:latin typeface="+mn-lt"/>
                <a:cs typeface="+mn-cs"/>
              </a:rPr>
              <a:t>Punkt kontroli (strona lewa) na odcinku pomiędzy m. Przyłubie a m. Cierpice. </a:t>
            </a:r>
          </a:p>
          <a:p>
            <a:pPr marL="171452" indent="-171452" defTabSz="912973" eaLnBrk="0" fontAlgn="base" hangingPunct="0">
              <a:spcBef>
                <a:spcPct val="20000"/>
              </a:spcBef>
              <a:spcAft>
                <a:spcPct val="0"/>
              </a:spcAft>
              <a:buFont typeface="Tw Cen MT" panose="020B0602020104020603" pitchFamily="34" charset="-18"/>
              <a:buChar char="–"/>
            </a:pPr>
            <a:r>
              <a:rPr lang="pl-PL" altLang="pl-PL" sz="1400" dirty="0">
                <a:solidFill>
                  <a:srgbClr val="002156"/>
                </a:solidFill>
                <a:latin typeface="+mn-lt"/>
                <a:cs typeface="+mn-cs"/>
              </a:rPr>
              <a:t>Punkt kontroli (strona lewa) na odcinku pomiędzy m. Przyłubie a m. Cierpice. 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CB29F504-FA1B-40CB-838B-44001BB11445}"/>
              </a:ext>
            </a:extLst>
          </p:cNvPr>
          <p:cNvSpPr/>
          <p:nvPr/>
        </p:nvSpPr>
        <p:spPr>
          <a:xfrm>
            <a:off x="156452" y="1247454"/>
            <a:ext cx="81880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2973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pl-PL" altLang="pl-PL" sz="2100" dirty="0">
                <a:solidFill>
                  <a:srgbClr val="002156"/>
                </a:solidFill>
              </a:rPr>
              <a:t>7 DODATKOWYCH PUNKTÓW KONTROLI NA DK 10</a:t>
            </a:r>
            <a:br>
              <a:rPr lang="pl-PL" altLang="pl-PL" sz="2100" dirty="0">
                <a:solidFill>
                  <a:srgbClr val="002156"/>
                </a:solidFill>
              </a:rPr>
            </a:br>
            <a:r>
              <a:rPr lang="pl-PL" altLang="pl-PL" sz="2100" dirty="0">
                <a:solidFill>
                  <a:srgbClr val="002156"/>
                </a:solidFill>
              </a:rPr>
              <a:t>WYZNACZONYCH PRZY UDZIALE GDDKiA O/BYDGOSZCZ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378" y="4798034"/>
            <a:ext cx="3250635" cy="19260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ectangle 31"/>
          <p:cNvSpPr>
            <a:spLocks noChangeArrowheads="1"/>
          </p:cNvSpPr>
          <p:nvPr/>
        </p:nvSpPr>
        <p:spPr bwMode="auto">
          <a:xfrm>
            <a:off x="168275" y="91931"/>
            <a:ext cx="541039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l-PL" sz="2800" b="1" dirty="0" smtClean="0">
                <a:solidFill>
                  <a:schemeClr val="tx2">
                    <a:lumMod val="75000"/>
                  </a:schemeClr>
                </a:solidFill>
                <a:latin typeface="Calibri"/>
              </a:rPr>
              <a:t>Bezpieczeństwo Ruchu drogowego.</a:t>
            </a:r>
            <a:endParaRPr lang="pl-PL" sz="2800" b="1" dirty="0">
              <a:solidFill>
                <a:schemeClr val="tx2">
                  <a:lumMod val="75000"/>
                </a:schemeClr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Wykres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11198587"/>
              </p:ext>
            </p:extLst>
          </p:nvPr>
        </p:nvGraphicFramePr>
        <p:xfrm>
          <a:off x="214314" y="3943926"/>
          <a:ext cx="8715374" cy="28078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r:id="rId3" imgW="8718036" imgH="3773751" progId="Excel.Chart.8">
                  <p:embed/>
                </p:oleObj>
              </mc:Choice>
              <mc:Fallback>
                <p:oleObj r:id="rId3" imgW="8718036" imgH="3773751" progId="Excel.Chart.8">
                  <p:embed/>
                  <p:pic>
                    <p:nvPicPr>
                      <p:cNvPr id="33796" name="Wykres 5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314" y="3943926"/>
                        <a:ext cx="8715374" cy="280785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pole tekstowe 3"/>
          <p:cNvSpPr txBox="1">
            <a:spLocks noChangeArrowheads="1"/>
          </p:cNvSpPr>
          <p:nvPr/>
        </p:nvSpPr>
        <p:spPr bwMode="auto">
          <a:xfrm>
            <a:off x="6659563" y="962025"/>
            <a:ext cx="266541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800">
                <a:solidFill>
                  <a:schemeClr val="bg1"/>
                </a:solidFill>
              </a:rPr>
              <a:t>www.kujawsko-pomorska.policja.gov.pl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0" y="1267618"/>
            <a:ext cx="905163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pl-PL" altLang="pl-PL" sz="2000" b="1" dirty="0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BADANIA KIERUJACYCH NA </a:t>
            </a:r>
            <a:r>
              <a:rPr lang="pl-PL" altLang="pl-PL" sz="2000" b="1" dirty="0">
                <a:solidFill>
                  <a:srgbClr val="0000FF"/>
                </a:solidFill>
                <a:latin typeface="+mn-lt"/>
                <a:cs typeface="Times New Roman" pitchFamily="18" charset="0"/>
              </a:rPr>
              <a:t>ZAWARTOŚĆ </a:t>
            </a:r>
            <a:r>
              <a:rPr lang="pl-PL" altLang="pl-PL" sz="2000" b="1" dirty="0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ALKOHOLU PRZEZ </a:t>
            </a:r>
            <a:r>
              <a:rPr lang="pl-PL" altLang="pl-PL" sz="2000" b="1" dirty="0">
                <a:solidFill>
                  <a:srgbClr val="0000FF"/>
                </a:solidFill>
                <a:latin typeface="+mn-lt"/>
                <a:cs typeface="Times New Roman" pitchFamily="18" charset="0"/>
              </a:rPr>
              <a:t>POLICJANTÓW </a:t>
            </a:r>
            <a:endParaRPr lang="pl-PL" altLang="pl-PL" sz="2000" b="1" dirty="0" smtClean="0">
              <a:solidFill>
                <a:srgbClr val="0000FF"/>
              </a:solidFill>
              <a:latin typeface="+mn-lt"/>
              <a:cs typeface="Times New Roman" pitchFamily="18" charset="0"/>
            </a:endParaRPr>
          </a:p>
          <a:p>
            <a:pPr algn="ctr">
              <a:defRPr/>
            </a:pPr>
            <a:r>
              <a:rPr lang="pl-PL" altLang="pl-PL" sz="2000" b="1" dirty="0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RUCHU </a:t>
            </a:r>
            <a:r>
              <a:rPr lang="pl-PL" altLang="pl-PL" sz="2000" b="1" dirty="0">
                <a:solidFill>
                  <a:srgbClr val="0000FF"/>
                </a:solidFill>
                <a:latin typeface="+mn-lt"/>
                <a:cs typeface="Times New Roman" pitchFamily="18" charset="0"/>
              </a:rPr>
              <a:t>DROGOWEGO  </a:t>
            </a:r>
          </a:p>
          <a:p>
            <a:pPr algn="ctr">
              <a:defRPr/>
            </a:pPr>
            <a:r>
              <a:rPr lang="pl-PL" altLang="pl-PL" sz="2000" b="1" dirty="0">
                <a:solidFill>
                  <a:srgbClr val="0000FF"/>
                </a:solidFill>
                <a:latin typeface="+mn-lt"/>
                <a:cs typeface="Times New Roman" pitchFamily="18" charset="0"/>
              </a:rPr>
              <a:t>STYCZEŃ - </a:t>
            </a:r>
            <a:r>
              <a:rPr lang="pl-PL" altLang="pl-PL" sz="2000" b="1" dirty="0">
                <a:solidFill>
                  <a:srgbClr val="0000FF"/>
                </a:solidFill>
                <a:latin typeface="+mn-lt"/>
              </a:rPr>
              <a:t>GRUDZIEŃ</a:t>
            </a:r>
            <a:r>
              <a:rPr lang="pl-PL" altLang="pl-PL" sz="2000" b="1" dirty="0">
                <a:solidFill>
                  <a:srgbClr val="0000FF"/>
                </a:solidFill>
                <a:latin typeface="+mn-lt"/>
                <a:cs typeface="Times New Roman" pitchFamily="18" charset="0"/>
              </a:rPr>
              <a:t> 2024/2025 (%)</a:t>
            </a:r>
            <a:endParaRPr lang="pl-PL" altLang="pl-PL" sz="2000" b="1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7" name="Prostokąt 3"/>
          <p:cNvSpPr>
            <a:spLocks noChangeArrowheads="1"/>
          </p:cNvSpPr>
          <p:nvPr/>
        </p:nvSpPr>
        <p:spPr bwMode="auto">
          <a:xfrm>
            <a:off x="243256" y="2316163"/>
            <a:ext cx="3719144" cy="120032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l-PL" altLang="pl-PL" sz="3600" b="1" dirty="0" smtClean="0">
                <a:latin typeface="+mn-lt"/>
                <a:cs typeface="+mn-cs"/>
              </a:rPr>
              <a:t>2024r. -</a:t>
            </a:r>
            <a:r>
              <a:rPr lang="pl-PL" altLang="pl-PL" sz="3600" b="1" dirty="0" smtClean="0">
                <a:solidFill>
                  <a:srgbClr val="FF0000"/>
                </a:solidFill>
                <a:latin typeface="+mn-lt"/>
                <a:cs typeface="+mn-cs"/>
              </a:rPr>
              <a:t>743.627</a:t>
            </a:r>
            <a:r>
              <a:rPr lang="pl-PL" altLang="pl-PL" sz="3600" b="1" dirty="0" smtClean="0">
                <a:latin typeface="+mn-lt"/>
                <a:cs typeface="+mn-cs"/>
              </a:rPr>
              <a:t>            2025r. – </a:t>
            </a:r>
            <a:r>
              <a:rPr lang="pl-PL" altLang="pl-PL" sz="3600" b="1" dirty="0" smtClean="0">
                <a:solidFill>
                  <a:srgbClr val="FF0000"/>
                </a:solidFill>
                <a:latin typeface="+mn-lt"/>
                <a:cs typeface="+mn-cs"/>
              </a:rPr>
              <a:t>903.302</a:t>
            </a:r>
            <a:r>
              <a:rPr lang="pl-PL" altLang="pl-PL" sz="3600" b="1" dirty="0" smtClean="0">
                <a:latin typeface="+mn-lt"/>
                <a:cs typeface="+mn-cs"/>
              </a:rPr>
              <a:t> </a:t>
            </a: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4472" y="2391779"/>
            <a:ext cx="2660073" cy="1495337"/>
          </a:xfrm>
          <a:prstGeom prst="rect">
            <a:avLst/>
          </a:prstGeom>
        </p:spPr>
      </p:pic>
      <p:sp>
        <p:nvSpPr>
          <p:cNvPr id="9" name="Rectangle 31"/>
          <p:cNvSpPr>
            <a:spLocks noChangeArrowheads="1"/>
          </p:cNvSpPr>
          <p:nvPr/>
        </p:nvSpPr>
        <p:spPr bwMode="auto">
          <a:xfrm>
            <a:off x="168275" y="91931"/>
            <a:ext cx="541039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l-PL" sz="2800" b="1" dirty="0" smtClean="0">
                <a:solidFill>
                  <a:schemeClr val="tx2">
                    <a:lumMod val="75000"/>
                  </a:schemeClr>
                </a:solidFill>
                <a:latin typeface="Calibri"/>
              </a:rPr>
              <a:t>Bezpieczeństwo Ruchu drogowego.</a:t>
            </a:r>
            <a:endParaRPr lang="pl-PL" sz="2800" b="1" dirty="0">
              <a:solidFill>
                <a:schemeClr val="tx2">
                  <a:lumMod val="75000"/>
                </a:scheme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818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583190" y="1509280"/>
            <a:ext cx="8001000" cy="646113"/>
          </a:xfrm>
          <a:prstGeom prst="rect">
            <a:avLst/>
          </a:prstGeom>
          <a:noFill/>
          <a:ln>
            <a:noFill/>
          </a:ln>
          <a:extLst/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l-PL" altLang="pl-PL" sz="1800" b="1" dirty="0" smtClean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UJAWNIONE PRZESTĘPSTWA (178a § 1KK) I WYKROCZENIA (87 § 1i2 i 87 § 1a KW) KIERUJĄCYCH W STANIE PO SPOŻYCIU ALKOHOLU STYCZEŃ - </a:t>
            </a:r>
            <a:r>
              <a:rPr lang="pl-PL" altLang="pl-PL" sz="1800" b="1" dirty="0" smtClean="0">
                <a:solidFill>
                  <a:srgbClr val="0000FF"/>
                </a:solidFill>
                <a:cs typeface="Arial" charset="0"/>
              </a:rPr>
              <a:t>GRUDZIEŃ </a:t>
            </a:r>
            <a:r>
              <a:rPr lang="pl-PL" altLang="pl-PL" sz="1800" b="1" dirty="0" smtClean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2025r. </a:t>
            </a:r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9422557"/>
              </p:ext>
            </p:extLst>
          </p:nvPr>
        </p:nvGraphicFramePr>
        <p:xfrm>
          <a:off x="816986" y="2352820"/>
          <a:ext cx="7575551" cy="1439862"/>
        </p:xfrm>
        <a:graphic>
          <a:graphicData uri="http://schemas.openxmlformats.org/drawingml/2006/table">
            <a:tbl>
              <a:tblPr/>
              <a:tblGrid>
                <a:gridCol w="16543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85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8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415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521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1726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85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 </a:t>
                      </a:r>
                      <a:endParaRPr kumimoji="0" 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378" marR="4437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2023r.</a:t>
                      </a:r>
                      <a:endParaRPr kumimoji="0" lang="pl-P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378" marR="443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2024r.</a:t>
                      </a:r>
                      <a:endParaRPr kumimoji="0" lang="pl-P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378" marR="443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2025r.</a:t>
                      </a:r>
                      <a:endParaRPr kumimoji="0" lang="pl-P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378" marR="443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WZROST/    SPADEK</a:t>
                      </a:r>
                      <a:endParaRPr kumimoji="0" lang="pl-P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378" marR="443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%</a:t>
                      </a:r>
                      <a:endParaRPr kumimoji="0" lang="pl-P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378" marR="443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7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178a § 1KK </a:t>
                      </a:r>
                    </a:p>
                  </a:txBody>
                  <a:tcPr marL="44378" marR="4437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pl-PL" sz="1400" dirty="0" smtClean="0">
                          <a:solidFill>
                            <a:srgbClr val="0000FF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2593</a:t>
                      </a:r>
                      <a:endParaRPr lang="pl-PL" sz="1400" dirty="0">
                        <a:solidFill>
                          <a:srgbClr val="0000FF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4447" marR="44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pl-PL" sz="1400" dirty="0" smtClean="0">
                          <a:solidFill>
                            <a:srgbClr val="0000FF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2281</a:t>
                      </a:r>
                      <a:endParaRPr lang="pl-PL" sz="1400" dirty="0">
                        <a:solidFill>
                          <a:srgbClr val="0000FF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4447" marR="444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pl-PL" sz="1400" dirty="0" smtClean="0">
                          <a:solidFill>
                            <a:srgbClr val="0000FF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2490</a:t>
                      </a:r>
                      <a:endParaRPr lang="pl-PL" sz="1400" dirty="0">
                        <a:solidFill>
                          <a:srgbClr val="0000FF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4447" marR="444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pl-PL" sz="2400" b="1" dirty="0" smtClean="0">
                          <a:solidFill>
                            <a:srgbClr val="00B05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209</a:t>
                      </a:r>
                      <a:endParaRPr lang="pl-PL" sz="2400" b="1" dirty="0">
                        <a:solidFill>
                          <a:srgbClr val="00B05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4447" marR="444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pl-PL" sz="2400" b="1" dirty="0" smtClean="0">
                          <a:solidFill>
                            <a:srgbClr val="00B05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9,2%</a:t>
                      </a:r>
                      <a:endParaRPr lang="pl-PL" sz="2400" b="1" dirty="0">
                        <a:solidFill>
                          <a:srgbClr val="00B05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4447" marR="444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688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87 § 1 i 2 KW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87 § 1a KW</a:t>
                      </a:r>
                    </a:p>
                  </a:txBody>
                  <a:tcPr marL="44378" marR="4437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pl-PL" sz="1400" dirty="0" smtClean="0">
                          <a:solidFill>
                            <a:srgbClr val="0000FF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4313</a:t>
                      </a:r>
                      <a:endParaRPr lang="pl-PL" sz="1400" dirty="0">
                        <a:solidFill>
                          <a:srgbClr val="0000FF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4447" marR="444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pl-PL" sz="1400" dirty="0" smtClean="0">
                          <a:solidFill>
                            <a:srgbClr val="0000FF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3777</a:t>
                      </a:r>
                      <a:endParaRPr lang="pl-PL" sz="1400" dirty="0">
                        <a:solidFill>
                          <a:srgbClr val="0000FF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4447" marR="444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pl-PL" sz="1400" dirty="0" smtClean="0">
                          <a:solidFill>
                            <a:srgbClr val="0000FF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4130</a:t>
                      </a:r>
                      <a:endParaRPr lang="pl-PL" sz="1400" dirty="0">
                        <a:solidFill>
                          <a:srgbClr val="0000FF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4447" marR="444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pl-PL" sz="2400" b="1" dirty="0" smtClean="0">
                          <a:solidFill>
                            <a:srgbClr val="00B05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353</a:t>
                      </a:r>
                      <a:endParaRPr lang="pl-PL" sz="2400" b="1" dirty="0">
                        <a:solidFill>
                          <a:srgbClr val="00B05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4447" marR="444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pl-PL" sz="2400" b="1" dirty="0" smtClean="0">
                          <a:solidFill>
                            <a:srgbClr val="00B05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9,3%</a:t>
                      </a:r>
                      <a:endParaRPr lang="pl-PL" sz="2400" b="1" dirty="0">
                        <a:solidFill>
                          <a:srgbClr val="00B05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4447" marR="444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Prostokąt 3"/>
          <p:cNvSpPr>
            <a:spLocks noChangeArrowheads="1"/>
          </p:cNvSpPr>
          <p:nvPr/>
        </p:nvSpPr>
        <p:spPr bwMode="auto">
          <a:xfrm>
            <a:off x="6273944" y="4227840"/>
            <a:ext cx="2602201" cy="36933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l-PL" altLang="pl-PL" sz="1800" b="1" dirty="0" smtClean="0">
                <a:solidFill>
                  <a:srgbClr val="0000FF"/>
                </a:solidFill>
                <a:latin typeface="+mn-lt"/>
                <a:cs typeface="+mn-cs"/>
              </a:rPr>
              <a:t> </a:t>
            </a:r>
            <a:r>
              <a:rPr lang="pl-PL" altLang="pl-PL" sz="1800" b="1" u="sng" dirty="0" smtClean="0">
                <a:solidFill>
                  <a:srgbClr val="0000FF"/>
                </a:solidFill>
                <a:latin typeface="+mn-lt"/>
                <a:cs typeface="+mn-cs"/>
              </a:rPr>
              <a:t>87 § 1 i 2,  87 § 1a  KW</a:t>
            </a:r>
            <a:endParaRPr lang="pl-PL" altLang="pl-PL" sz="1800" b="1" dirty="0" smtClean="0">
              <a:solidFill>
                <a:srgbClr val="0000FF"/>
              </a:solidFill>
              <a:latin typeface="+mn-lt"/>
              <a:cs typeface="+mn-cs"/>
            </a:endParaRPr>
          </a:p>
        </p:txBody>
      </p:sp>
      <p:graphicFrame>
        <p:nvGraphicFramePr>
          <p:cNvPr id="8" name="Wykres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03151534"/>
              </p:ext>
            </p:extLst>
          </p:nvPr>
        </p:nvGraphicFramePr>
        <p:xfrm>
          <a:off x="259338" y="4305445"/>
          <a:ext cx="2765425" cy="2333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6" r:id="rId3" imgW="2767824" imgH="2334970" progId="Excel.Chart.8">
                  <p:embed/>
                </p:oleObj>
              </mc:Choice>
              <mc:Fallback>
                <p:oleObj r:id="rId3" imgW="2767824" imgH="2334970" progId="Excel.Chart.8">
                  <p:embed/>
                  <p:pic>
                    <p:nvPicPr>
                      <p:cNvPr id="34856" name="Wykres 7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338" y="4305445"/>
                        <a:ext cx="2765425" cy="2333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Wykres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63636539"/>
              </p:ext>
            </p:extLst>
          </p:nvPr>
        </p:nvGraphicFramePr>
        <p:xfrm>
          <a:off x="6273944" y="4346527"/>
          <a:ext cx="2693987" cy="2333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7" r:id="rId5" imgW="2694666" imgH="2334970" progId="Excel.Chart.8">
                  <p:embed/>
                </p:oleObj>
              </mc:Choice>
              <mc:Fallback>
                <p:oleObj r:id="rId5" imgW="2694666" imgH="2334970" progId="Excel.Chart.8">
                  <p:embed/>
                  <p:pic>
                    <p:nvPicPr>
                      <p:cNvPr id="34857" name="Wykres 8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73944" y="4346527"/>
                        <a:ext cx="2693987" cy="2333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Obraz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26945" y="4412506"/>
            <a:ext cx="2755631" cy="1835055"/>
          </a:xfrm>
          <a:prstGeom prst="rect">
            <a:avLst/>
          </a:prstGeom>
        </p:spPr>
      </p:pic>
      <p:sp>
        <p:nvSpPr>
          <p:cNvPr id="12" name="Prostokąt 11"/>
          <p:cNvSpPr/>
          <p:nvPr/>
        </p:nvSpPr>
        <p:spPr>
          <a:xfrm>
            <a:off x="995078" y="4161861"/>
            <a:ext cx="12939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altLang="pl-PL" b="1" u="sng" dirty="0">
                <a:solidFill>
                  <a:srgbClr val="0000FF"/>
                </a:solidFill>
              </a:rPr>
              <a:t>178a § 1KK</a:t>
            </a:r>
            <a:r>
              <a:rPr lang="pl-PL" altLang="pl-PL" b="1" dirty="0">
                <a:solidFill>
                  <a:srgbClr val="0000FF"/>
                </a:solidFill>
              </a:rPr>
              <a:t> </a:t>
            </a:r>
            <a:endParaRPr lang="pl-PL" dirty="0"/>
          </a:p>
        </p:txBody>
      </p:sp>
      <p:sp>
        <p:nvSpPr>
          <p:cNvPr id="10" name="Rectangle 31"/>
          <p:cNvSpPr>
            <a:spLocks noChangeArrowheads="1"/>
          </p:cNvSpPr>
          <p:nvPr/>
        </p:nvSpPr>
        <p:spPr bwMode="auto">
          <a:xfrm>
            <a:off x="168275" y="91931"/>
            <a:ext cx="541039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l-PL" sz="2800" b="1" dirty="0" smtClean="0">
                <a:solidFill>
                  <a:srgbClr val="002156"/>
                </a:solidFill>
                <a:latin typeface="Calibri"/>
              </a:rPr>
              <a:t>Bezpieczeństwo</a:t>
            </a:r>
            <a:r>
              <a:rPr lang="pl-PL" sz="2800" b="1" dirty="0" smtClean="0">
                <a:solidFill>
                  <a:schemeClr val="tx2">
                    <a:lumMod val="75000"/>
                  </a:schemeClr>
                </a:solidFill>
                <a:latin typeface="Calibri"/>
              </a:rPr>
              <a:t> Ruchu drogowego.</a:t>
            </a:r>
            <a:endParaRPr lang="pl-PL" sz="2800" b="1" dirty="0">
              <a:solidFill>
                <a:schemeClr val="tx2">
                  <a:lumMod val="75000"/>
                </a:scheme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666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D1746169-5F4D-4723-9560-6814668CC7F9}"/>
              </a:ext>
            </a:extLst>
          </p:cNvPr>
          <p:cNvSpPr/>
          <p:nvPr/>
        </p:nvSpPr>
        <p:spPr>
          <a:xfrm>
            <a:off x="576261" y="4423353"/>
            <a:ext cx="7991475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l-PL" b="1" dirty="0">
                <a:solidFill>
                  <a:srgbClr val="0000FF"/>
                </a:solidFill>
                <a:latin typeface="Czcionka tekstu podstawowego"/>
                <a:cs typeface="+mn-cs"/>
              </a:rPr>
              <a:t>Tryb przyspieszony wobec kierowców niestosujących się                                  do orzeczonego przez sąd zakazu (zakazów) prowadzenia pojazdów</a:t>
            </a:r>
            <a:r>
              <a:rPr lang="pl-PL" dirty="0">
                <a:solidFill>
                  <a:srgbClr val="0000FF"/>
                </a:solidFill>
                <a:cs typeface="+mn-cs"/>
              </a:rPr>
              <a:t> </a:t>
            </a: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553A8530-87EC-48BF-BD81-254251442A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413764"/>
              </p:ext>
            </p:extLst>
          </p:nvPr>
        </p:nvGraphicFramePr>
        <p:xfrm>
          <a:off x="450849" y="5157788"/>
          <a:ext cx="8477091" cy="12382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16333">
                  <a:extLst>
                    <a:ext uri="{9D8B030D-6E8A-4147-A177-3AD203B41FA5}">
                      <a16:colId xmlns:a16="http://schemas.microsoft.com/office/drawing/2014/main" val="3995926406"/>
                    </a:ext>
                  </a:extLst>
                </a:gridCol>
                <a:gridCol w="2310924">
                  <a:extLst>
                    <a:ext uri="{9D8B030D-6E8A-4147-A177-3AD203B41FA5}">
                      <a16:colId xmlns:a16="http://schemas.microsoft.com/office/drawing/2014/main" val="911397417"/>
                    </a:ext>
                  </a:extLst>
                </a:gridCol>
                <a:gridCol w="2049834">
                  <a:extLst>
                    <a:ext uri="{9D8B030D-6E8A-4147-A177-3AD203B41FA5}">
                      <a16:colId xmlns:a16="http://schemas.microsoft.com/office/drawing/2014/main" val="2250331950"/>
                    </a:ext>
                  </a:extLst>
                </a:gridCol>
              </a:tblGrid>
              <a:tr h="614677">
                <a:tc>
                  <a:txBody>
                    <a:bodyPr/>
                    <a:lstStyle/>
                    <a:p>
                      <a:pPr algn="ctr" fontAlgn="ctr"/>
                      <a:endParaRPr lang="pl-PL" sz="1400" b="1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Tryb przyśpieszony</a:t>
                      </a:r>
                      <a:endParaRPr lang="pl-PL" sz="1400" b="1" i="0" u="none" strike="noStrike" dirty="0">
                        <a:solidFill>
                          <a:srgbClr val="0000FF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9525" marR="9525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bezwzględne pozbawienie wolności</a:t>
                      </a:r>
                      <a:endParaRPr lang="pl-PL" sz="1400" b="1" i="0" u="none" strike="noStrike" dirty="0">
                        <a:solidFill>
                          <a:srgbClr val="0000FF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9525" marR="9525" marT="9520" marB="0" anchor="ctr"/>
                </a:tc>
                <a:extLst>
                  <a:ext uri="{0D108BD9-81ED-4DB2-BD59-A6C34878D82A}">
                    <a16:rowId xmlns:a16="http://schemas.microsoft.com/office/drawing/2014/main" val="2443093976"/>
                  </a:ext>
                </a:extLst>
              </a:tr>
              <a:tr h="623573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Województwo kujawsko - pomorskie</a:t>
                      </a:r>
                      <a:endParaRPr lang="pl-PL" sz="1400" b="1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3200" b="1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47</a:t>
                      </a:r>
                      <a:endParaRPr lang="pl-PL" sz="3200" b="1" i="0" u="none" strike="noStrike" dirty="0">
                        <a:solidFill>
                          <a:srgbClr val="FF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9525" marR="9525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32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6</a:t>
                      </a:r>
                      <a:endParaRPr lang="pl-PL" sz="3200" b="1" i="0" u="none" strike="noStrike" dirty="0">
                        <a:solidFill>
                          <a:srgbClr val="FF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9525" marR="9525" marT="9520" marB="0" anchor="ctr"/>
                </a:tc>
                <a:extLst>
                  <a:ext uri="{0D108BD9-81ED-4DB2-BD59-A6C34878D82A}">
                    <a16:rowId xmlns:a16="http://schemas.microsoft.com/office/drawing/2014/main" val="376136174"/>
                  </a:ext>
                </a:extLst>
              </a:tr>
            </a:tbl>
          </a:graphicData>
        </a:graphic>
      </p:graphicFrame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141A63C4-7A1B-4A30-A8B3-4504C73F58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9332661"/>
              </p:ext>
            </p:extLst>
          </p:nvPr>
        </p:nvGraphicFramePr>
        <p:xfrm>
          <a:off x="450850" y="3382479"/>
          <a:ext cx="8477092" cy="9525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36220">
                  <a:extLst>
                    <a:ext uri="{9D8B030D-6E8A-4147-A177-3AD203B41FA5}">
                      <a16:colId xmlns:a16="http://schemas.microsoft.com/office/drawing/2014/main" val="3995926406"/>
                    </a:ext>
                  </a:extLst>
                </a:gridCol>
                <a:gridCol w="2691038">
                  <a:extLst>
                    <a:ext uri="{9D8B030D-6E8A-4147-A177-3AD203B41FA5}">
                      <a16:colId xmlns:a16="http://schemas.microsoft.com/office/drawing/2014/main" val="911397417"/>
                    </a:ext>
                  </a:extLst>
                </a:gridCol>
                <a:gridCol w="2049834">
                  <a:extLst>
                    <a:ext uri="{9D8B030D-6E8A-4147-A177-3AD203B41FA5}">
                      <a16:colId xmlns:a16="http://schemas.microsoft.com/office/drawing/2014/main" val="2250331950"/>
                    </a:ext>
                  </a:extLst>
                </a:gridCol>
              </a:tblGrid>
              <a:tr h="516300">
                <a:tc>
                  <a:txBody>
                    <a:bodyPr/>
                    <a:lstStyle/>
                    <a:p>
                      <a:pPr algn="ctr" fontAlgn="ctr"/>
                      <a:endParaRPr lang="pl-PL" sz="1400" b="1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OSOBY Z CZYNNYM ZAKAZEM</a:t>
                      </a:r>
                      <a:endParaRPr lang="pl-PL" sz="1400" b="1" i="0" u="none" strike="noStrike" dirty="0">
                        <a:solidFill>
                          <a:srgbClr val="0000FF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9525" marR="9525" marT="95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CZYNNE ZAKAZY</a:t>
                      </a:r>
                      <a:endParaRPr lang="pl-PL" sz="1400" b="1" i="0" u="none" strike="noStrike" dirty="0">
                        <a:solidFill>
                          <a:srgbClr val="0000FF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9525" marR="9525" marT="9532" marB="0" anchor="ctr"/>
                </a:tc>
                <a:extLst>
                  <a:ext uri="{0D108BD9-81ED-4DB2-BD59-A6C34878D82A}">
                    <a16:rowId xmlns:a16="http://schemas.microsoft.com/office/drawing/2014/main" val="2443093976"/>
                  </a:ext>
                </a:extLst>
              </a:tr>
              <a:tr h="381936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Województwo kujawsko - pomorskie</a:t>
                      </a:r>
                      <a:endParaRPr lang="pl-PL" sz="1400" b="1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800" b="1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Czcionka tekstu podstawowego"/>
                        </a:rPr>
                        <a:t>10.082</a:t>
                      </a:r>
                      <a:endParaRPr lang="pl-PL" sz="2800" b="1" i="0" u="none" strike="noStrike" dirty="0">
                        <a:solidFill>
                          <a:srgbClr val="0000FF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9525" marR="9525" marT="95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800" b="1" u="none" strike="noStrike" dirty="0" smtClean="0">
                          <a:solidFill>
                            <a:srgbClr val="0000FF"/>
                          </a:solidFill>
                          <a:effectLst/>
                        </a:rPr>
                        <a:t>12.430</a:t>
                      </a:r>
                      <a:endParaRPr lang="pl-PL" sz="2800" b="1" i="0" u="none" strike="noStrike" dirty="0">
                        <a:solidFill>
                          <a:srgbClr val="0000FF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9525" marR="9525" marT="9532" marB="0" anchor="ctr"/>
                </a:tc>
                <a:extLst>
                  <a:ext uri="{0D108BD9-81ED-4DB2-BD59-A6C34878D82A}">
                    <a16:rowId xmlns:a16="http://schemas.microsoft.com/office/drawing/2014/main" val="376136174"/>
                  </a:ext>
                </a:extLst>
              </a:tr>
            </a:tbl>
          </a:graphicData>
        </a:graphic>
      </p:graphicFrame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0" y="989927"/>
            <a:ext cx="6012873" cy="40011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l-PL" altLang="pl-PL" sz="2000" b="1" dirty="0" smtClean="0">
                <a:solidFill>
                  <a:srgbClr val="002156"/>
                </a:solidFill>
                <a:latin typeface="+mn-lt"/>
                <a:cs typeface="Times New Roman" panose="02020603050405020304" pitchFamily="18" charset="0"/>
              </a:rPr>
              <a:t>Kierowanie pojazdem pomimo orzeczonego zakazu. </a:t>
            </a: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9394" y="1354293"/>
            <a:ext cx="3404594" cy="1699564"/>
          </a:xfrm>
          <a:prstGeom prst="rect">
            <a:avLst/>
          </a:prstGeom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792596" y="3398380"/>
            <a:ext cx="274500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pl-PL" sz="2400" b="1" dirty="0">
                <a:solidFill>
                  <a:srgbClr val="0000FF"/>
                </a:solidFill>
                <a:latin typeface="Calibri"/>
                <a:cs typeface="+mn-cs"/>
              </a:rPr>
              <a:t>Czynne zakazy </a:t>
            </a: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9345" y="1364405"/>
            <a:ext cx="2586182" cy="1719182"/>
          </a:xfrm>
          <a:prstGeom prst="rect">
            <a:avLst/>
          </a:prstGeom>
        </p:spPr>
      </p:pic>
      <p:sp>
        <p:nvSpPr>
          <p:cNvPr id="11" name="Rectangle 31"/>
          <p:cNvSpPr>
            <a:spLocks noChangeArrowheads="1"/>
          </p:cNvSpPr>
          <p:nvPr/>
        </p:nvSpPr>
        <p:spPr bwMode="auto">
          <a:xfrm>
            <a:off x="168275" y="91931"/>
            <a:ext cx="541039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l-PL" sz="2800" b="1" dirty="0" smtClean="0">
                <a:solidFill>
                  <a:schemeClr val="tx2">
                    <a:lumMod val="75000"/>
                  </a:schemeClr>
                </a:solidFill>
                <a:latin typeface="Calibri"/>
              </a:rPr>
              <a:t>Bezpieczeństwo Ruchu drogowego.</a:t>
            </a:r>
            <a:endParaRPr lang="pl-PL" sz="2800" b="1" dirty="0">
              <a:solidFill>
                <a:schemeClr val="tx2">
                  <a:lumMod val="75000"/>
                </a:scheme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882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Wykres 5">
            <a:extLst>
              <a:ext uri="{FF2B5EF4-FFF2-40B4-BE49-F238E27FC236}">
                <a16:creationId xmlns:a16="http://schemas.microsoft.com/office/drawing/2014/main" id="{A848DFBF-3254-4649-920A-B6683E59AB5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07103836"/>
              </p:ext>
            </p:extLst>
          </p:nvPr>
        </p:nvGraphicFramePr>
        <p:xfrm>
          <a:off x="216966" y="1979244"/>
          <a:ext cx="5200608" cy="46339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ytuł 2">
            <a:extLst>
              <a:ext uri="{FF2B5EF4-FFF2-40B4-BE49-F238E27FC236}">
                <a16:creationId xmlns:a16="http://schemas.microsoft.com/office/drawing/2014/main" id="{1A3BB73A-E499-446B-A4A1-15A6CEB08F88}"/>
              </a:ext>
            </a:extLst>
          </p:cNvPr>
          <p:cNvSpPr txBox="1">
            <a:spLocks/>
          </p:cNvSpPr>
          <p:nvPr/>
        </p:nvSpPr>
        <p:spPr bwMode="auto">
          <a:xfrm>
            <a:off x="197301" y="1077139"/>
            <a:ext cx="8858208" cy="1066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794" tIns="50397" rIns="100794" bIns="50397" numCol="1" anchor="ctr" anchorCtr="0" compatLnSpc="1">
            <a:prstTxWarp prst="textNoShape">
              <a:avLst/>
            </a:prstTxWarp>
            <a:normAutofit/>
          </a:bodyPr>
          <a:lstStyle>
            <a:lvl1pPr algn="l" defTabSz="912973" rtl="0" eaLnBrk="0" fontAlgn="base" hangingPunct="0">
              <a:spcBef>
                <a:spcPct val="0"/>
              </a:spcBef>
              <a:spcAft>
                <a:spcPct val="0"/>
              </a:spcAft>
              <a:defRPr sz="2177" kern="1200">
                <a:solidFill>
                  <a:srgbClr val="002156"/>
                </a:solidFill>
                <a:latin typeface="+mj-lt"/>
                <a:ea typeface="+mj-ea"/>
                <a:cs typeface="+mj-cs"/>
              </a:defRPr>
            </a:lvl1pPr>
            <a:lvl2pPr algn="ctr" defTabSz="912973" rtl="0" eaLnBrk="0" fontAlgn="base" hangingPunct="0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2pPr>
            <a:lvl3pPr algn="ctr" defTabSz="912973" rtl="0" eaLnBrk="0" fontAlgn="base" hangingPunct="0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3pPr>
            <a:lvl4pPr algn="ctr" defTabSz="912973" rtl="0" eaLnBrk="0" fontAlgn="base" hangingPunct="0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4pPr>
            <a:lvl5pPr algn="ctr" defTabSz="912973" rtl="0" eaLnBrk="0" fontAlgn="base" hangingPunct="0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5pPr>
            <a:lvl6pPr marL="414726" algn="ctr" defTabSz="912973" rtl="0" fontAlgn="base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6pPr>
            <a:lvl7pPr marL="829452" algn="ctr" defTabSz="912973" rtl="0" fontAlgn="base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7pPr>
            <a:lvl8pPr marL="1244178" algn="ctr" defTabSz="912973" rtl="0" fontAlgn="base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8pPr>
            <a:lvl9pPr marL="1658904" algn="ctr" defTabSz="912973" rtl="0" fontAlgn="base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l-PL" sz="2200" dirty="0"/>
              <a:t>Ilość interwencji Policyjnych w woj. kujawsko-pomorskim</a:t>
            </a:r>
            <a:r>
              <a:rPr lang="pl-PL" dirty="0"/>
              <a:t/>
            </a:r>
            <a:br>
              <a:rPr lang="pl-PL" dirty="0"/>
            </a:br>
            <a:r>
              <a:rPr lang="pl-PL" sz="1800" dirty="0"/>
              <a:t>w latach 2020-2025 – liczba interwencji ogółem, interwencje trudne</a:t>
            </a:r>
          </a:p>
        </p:txBody>
      </p:sp>
      <p:sp>
        <p:nvSpPr>
          <p:cNvPr id="7" name="Symbol zastępczy numeru slajdu 8">
            <a:extLst>
              <a:ext uri="{FF2B5EF4-FFF2-40B4-BE49-F238E27FC236}">
                <a16:creationId xmlns:a16="http://schemas.microsoft.com/office/drawing/2014/main" id="{99A0DDA2-DFA9-4A53-9807-A81D89FA883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212724" y="6248818"/>
            <a:ext cx="764702" cy="364358"/>
          </a:xfrm>
        </p:spPr>
        <p:txBody>
          <a:bodyPr/>
          <a:lstStyle/>
          <a:p>
            <a:pPr>
              <a:defRPr/>
            </a:pPr>
            <a:fld id="{CEC10D38-307E-4506-A9CC-AB88CCAF1BBA}" type="slidenum">
              <a:rPr lang="pl-PL" altLang="pl-PL" smtClean="0"/>
              <a:pPr>
                <a:defRPr/>
              </a:pPr>
              <a:t>28</a:t>
            </a:fld>
            <a:endParaRPr lang="pl-PL" altLang="pl-PL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6CACCB86-7280-4AB4-8612-4BA89BD17B4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152" y="2143940"/>
            <a:ext cx="3303511" cy="22023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2151" y="4544325"/>
            <a:ext cx="3303511" cy="19779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ectangle 31"/>
          <p:cNvSpPr>
            <a:spLocks noChangeArrowheads="1"/>
          </p:cNvSpPr>
          <p:nvPr/>
        </p:nvSpPr>
        <p:spPr bwMode="auto">
          <a:xfrm>
            <a:off x="168275" y="91931"/>
            <a:ext cx="414773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l-PL" sz="2800" b="1" dirty="0" smtClean="0">
                <a:solidFill>
                  <a:schemeClr val="tx2">
                    <a:lumMod val="75000"/>
                  </a:schemeClr>
                </a:solidFill>
                <a:latin typeface="Calibri"/>
              </a:rPr>
              <a:t>Bezpieczeństwo publiczne.</a:t>
            </a:r>
            <a:endParaRPr lang="pl-PL" sz="2800" b="1" dirty="0">
              <a:solidFill>
                <a:schemeClr val="tx2">
                  <a:lumMod val="75000"/>
                </a:scheme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019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29452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fld id="{19C852A5-EF7F-4FF6-8B76-4789A9D5D313}" type="slidenum">
              <a:rPr kumimoji="0" lang="pl-PL" altLang="pl-PL" sz="1179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829452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  <a:defRPr/>
              </a:pPr>
              <a:t>29</a:t>
            </a:fld>
            <a:endParaRPr kumimoji="0" lang="pl-PL" altLang="pl-PL" sz="1179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174515" y="1178529"/>
            <a:ext cx="8969485" cy="746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794" tIns="50397" rIns="100794" bIns="50397" numCol="1" anchor="ctr" anchorCtr="0" compatLnSpc="1">
            <a:prstTxWarp prst="textNoShape">
              <a:avLst/>
            </a:prstTxWarp>
            <a:normAutofit fontScale="90000"/>
          </a:bodyPr>
          <a:lstStyle/>
          <a:p>
            <a:pPr defTabSz="91297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sz="1600" dirty="0">
                <a:solidFill>
                  <a:srgbClr val="002156"/>
                </a:solidFill>
                <a:latin typeface="+mj-lt"/>
                <a:ea typeface="+mj-ea"/>
                <a:cs typeface="+mj-cs"/>
              </a:rPr>
              <a:t>			</a:t>
            </a:r>
            <a:endParaRPr lang="pl-PL" altLang="pl-PL" sz="1600" dirty="0">
              <a:solidFill>
                <a:srgbClr val="002156"/>
              </a:solidFill>
              <a:latin typeface="+mj-lt"/>
              <a:ea typeface="+mj-ea"/>
              <a:cs typeface="+mj-cs"/>
            </a:endParaRPr>
          </a:p>
          <a:p>
            <a:pPr defTabSz="91297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pl-PL" sz="1600" dirty="0">
                <a:solidFill>
                  <a:srgbClr val="002156"/>
                </a:solidFill>
                <a:latin typeface="+mj-lt"/>
                <a:ea typeface="+mj-ea"/>
                <a:cs typeface="+mj-cs"/>
              </a:rPr>
              <a:t>Policjanci Oddziału Prewencji Policji w Bydgoszczy kierowani do pełnienia służby patrolowej w ramach patroli dwuosobowych w celu wzmocnienia jednostek KWP w Bydgoszczy w 2025 roku</a:t>
            </a:r>
          </a:p>
        </p:txBody>
      </p:sp>
      <p:sp>
        <p:nvSpPr>
          <p:cNvPr id="10" name="Prostokąt 9"/>
          <p:cNvSpPr/>
          <p:nvPr/>
        </p:nvSpPr>
        <p:spPr>
          <a:xfrm>
            <a:off x="6793431" y="1538127"/>
            <a:ext cx="1422184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3358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622089" algn="l"/>
                <a:tab pos="1244178" algn="l"/>
                <a:tab pos="1866268" algn="l"/>
                <a:tab pos="2488357" algn="l"/>
                <a:tab pos="3110446" algn="l"/>
                <a:tab pos="3732535" algn="l"/>
                <a:tab pos="4354625" algn="l"/>
                <a:tab pos="4976714" algn="l"/>
                <a:tab pos="5598803" algn="l"/>
                <a:tab pos="6220892" algn="l"/>
                <a:tab pos="6842981" algn="l"/>
              </a:tabLst>
              <a:defRPr/>
            </a:pPr>
            <a:r>
              <a:rPr kumimoji="0" lang="pl-PL" altLang="pl-PL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Microsoft YaHei" pitchFamily="34" charset="-122"/>
                <a:cs typeface="+mn-cs"/>
              </a:rPr>
              <a:t>www.kujawsko-pomorska.policja.gov.pl</a:t>
            </a:r>
          </a:p>
        </p:txBody>
      </p:sp>
      <p:grpSp>
        <p:nvGrpSpPr>
          <p:cNvPr id="8" name="Grupa 7">
            <a:extLst>
              <a:ext uri="{FF2B5EF4-FFF2-40B4-BE49-F238E27FC236}">
                <a16:creationId xmlns:a16="http://schemas.microsoft.com/office/drawing/2014/main" id="{219A411E-CB77-4048-9E7B-ECFF20756664}"/>
              </a:ext>
            </a:extLst>
          </p:cNvPr>
          <p:cNvGrpSpPr/>
          <p:nvPr/>
        </p:nvGrpSpPr>
        <p:grpSpPr>
          <a:xfrm>
            <a:off x="492530" y="2093724"/>
            <a:ext cx="4079471" cy="4955203"/>
            <a:chOff x="174515" y="1953047"/>
            <a:chExt cx="4079471" cy="4955203"/>
          </a:xfrm>
        </p:grpSpPr>
        <p:sp>
          <p:nvSpPr>
            <p:cNvPr id="5" name="Prostokąt 4"/>
            <p:cNvSpPr/>
            <p:nvPr/>
          </p:nvSpPr>
          <p:spPr>
            <a:xfrm>
              <a:off x="174515" y="1953047"/>
              <a:ext cx="4079471" cy="49552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defTabSz="336808">
                <a:defRPr/>
              </a:pPr>
              <a:r>
                <a:rPr lang="pl-PL" sz="1500" kern="0" dirty="0">
                  <a:solidFill>
                    <a:prstClr val="black"/>
                  </a:solidFill>
                  <a:ea typeface="Microsoft YaHei"/>
                </a:rPr>
                <a:t>KMP w Bydgoszczy			364 policjantów</a:t>
              </a:r>
            </a:p>
            <a:p>
              <a:pPr lvl="0" defTabSz="336808">
                <a:defRPr/>
              </a:pPr>
              <a:r>
                <a:rPr lang="pl-PL" sz="1500" kern="0" dirty="0">
                  <a:solidFill>
                    <a:prstClr val="black"/>
                  </a:solidFill>
                  <a:ea typeface="Microsoft YaHei"/>
                </a:rPr>
                <a:t>KMP w Toruniu				  62 policjantów</a:t>
              </a:r>
            </a:p>
            <a:p>
              <a:pPr lvl="0" defTabSz="336808">
                <a:defRPr/>
              </a:pPr>
              <a:r>
                <a:rPr lang="pl-PL" sz="1500" kern="0" dirty="0">
                  <a:solidFill>
                    <a:prstClr val="black"/>
                  </a:solidFill>
                  <a:ea typeface="Microsoft YaHei"/>
                </a:rPr>
                <a:t>KMP we Włocławku			    4 policjantów</a:t>
              </a:r>
            </a:p>
            <a:p>
              <a:pPr lvl="0" defTabSz="336808">
                <a:defRPr/>
              </a:pPr>
              <a:r>
                <a:rPr lang="pl-PL" sz="1500" kern="0" dirty="0">
                  <a:solidFill>
                    <a:prstClr val="black"/>
                  </a:solidFill>
                  <a:ea typeface="Microsoft YaHei"/>
                </a:rPr>
                <a:t>KMP w Grudziądzu			   10 policjantów</a:t>
              </a:r>
            </a:p>
            <a:p>
              <a:pPr lvl="0" defTabSz="336808">
                <a:defRPr/>
              </a:pPr>
              <a:r>
                <a:rPr lang="pl-PL" sz="1500" kern="0" dirty="0">
                  <a:solidFill>
                    <a:prstClr val="black"/>
                  </a:solidFill>
                  <a:ea typeface="Microsoft YaHei"/>
                </a:rPr>
                <a:t>KPP w Inowrocławiu 			164 policjantów</a:t>
              </a:r>
            </a:p>
            <a:p>
              <a:pPr lvl="0" defTabSz="336808">
                <a:defRPr/>
              </a:pPr>
              <a:r>
                <a:rPr lang="pl-PL" sz="1500" kern="0" dirty="0">
                  <a:solidFill>
                    <a:prstClr val="black"/>
                  </a:solidFill>
                  <a:ea typeface="Microsoft YaHei"/>
                </a:rPr>
                <a:t>KPP w Aleksandrowie Kuj.		158 policjantów</a:t>
              </a:r>
            </a:p>
            <a:p>
              <a:pPr lvl="0" defTabSz="336808">
                <a:defRPr/>
              </a:pPr>
              <a:r>
                <a:rPr lang="pl-PL" sz="1500" kern="0" dirty="0">
                  <a:solidFill>
                    <a:prstClr val="black"/>
                  </a:solidFill>
                  <a:ea typeface="Microsoft YaHei"/>
                </a:rPr>
                <a:t>KPP w Lipnie 				108 policjantów</a:t>
              </a:r>
            </a:p>
            <a:p>
              <a:pPr lvl="0" defTabSz="336808">
                <a:defRPr/>
              </a:pPr>
              <a:r>
                <a:rPr lang="pl-PL" sz="1500" kern="0" dirty="0">
                  <a:solidFill>
                    <a:prstClr val="black"/>
                  </a:solidFill>
                  <a:ea typeface="Microsoft YaHei"/>
                </a:rPr>
                <a:t>KPP w Żninie				  	  18 policjantów</a:t>
              </a:r>
            </a:p>
            <a:p>
              <a:pPr lvl="0" defTabSz="336808">
                <a:defRPr/>
              </a:pPr>
              <a:r>
                <a:rPr lang="pl-PL" sz="1500" kern="0" dirty="0">
                  <a:solidFill>
                    <a:prstClr val="black"/>
                  </a:solidFill>
                  <a:ea typeface="Microsoft YaHei"/>
                </a:rPr>
                <a:t>KPP w Radziejowie			  44 policjantów</a:t>
              </a:r>
            </a:p>
            <a:p>
              <a:pPr lvl="0" defTabSz="336808">
                <a:defRPr/>
              </a:pPr>
              <a:r>
                <a:rPr lang="pl-PL" sz="1500" kern="0" dirty="0">
                  <a:solidFill>
                    <a:prstClr val="black"/>
                  </a:solidFill>
                  <a:ea typeface="Microsoft YaHei"/>
                </a:rPr>
                <a:t>KPP w Nakle nad Notecią 	  	  20 policjantów</a:t>
              </a:r>
            </a:p>
            <a:p>
              <a:pPr lvl="0" defTabSz="336808">
                <a:defRPr/>
              </a:pPr>
              <a:r>
                <a:rPr lang="pl-PL" sz="1500" kern="0" dirty="0">
                  <a:solidFill>
                    <a:prstClr val="black"/>
                  </a:solidFill>
                  <a:ea typeface="Microsoft YaHei"/>
                </a:rPr>
                <a:t>KPP w Świeciu				  12 policjantów</a:t>
              </a:r>
            </a:p>
            <a:p>
              <a:pPr lvl="0" defTabSz="336808">
                <a:defRPr/>
              </a:pPr>
              <a:r>
                <a:rPr lang="pl-PL" sz="1500" kern="0" dirty="0">
                  <a:solidFill>
                    <a:prstClr val="black"/>
                  </a:solidFill>
                  <a:ea typeface="Microsoft YaHei"/>
                </a:rPr>
                <a:t>KPP w Mogilnie				    8 policjantów</a:t>
              </a:r>
            </a:p>
            <a:p>
              <a:pPr lvl="0" defTabSz="336808">
                <a:defRPr/>
              </a:pPr>
              <a:r>
                <a:rPr lang="pl-PL" sz="1500" kern="0" dirty="0">
                  <a:solidFill>
                    <a:prstClr val="black"/>
                  </a:solidFill>
                  <a:ea typeface="Microsoft YaHei"/>
                </a:rPr>
                <a:t>KPP w Golubiu Dobrzyniu	  	  22 policjantów</a:t>
              </a:r>
            </a:p>
            <a:p>
              <a:pPr lvl="0" defTabSz="336808">
                <a:defRPr/>
              </a:pPr>
              <a:r>
                <a:rPr lang="pl-PL" sz="1500" kern="0" dirty="0">
                  <a:solidFill>
                    <a:prstClr val="black"/>
                  </a:solidFill>
                  <a:ea typeface="Microsoft YaHei"/>
                </a:rPr>
                <a:t>KPP w Rypinie				  20 policjantów</a:t>
              </a:r>
            </a:p>
            <a:p>
              <a:pPr lvl="0" defTabSz="336808">
                <a:defRPr/>
              </a:pPr>
              <a:r>
                <a:rPr lang="pl-PL" sz="1500" kern="0" dirty="0">
                  <a:solidFill>
                    <a:prstClr val="black"/>
                  </a:solidFill>
                  <a:ea typeface="Microsoft YaHei"/>
                </a:rPr>
                <a:t>KPP w Chełmnie				  24 policjantów</a:t>
              </a:r>
            </a:p>
            <a:p>
              <a:pPr lvl="0" defTabSz="336808">
                <a:defRPr/>
              </a:pPr>
              <a:r>
                <a:rPr lang="pl-PL" sz="1500" kern="0" dirty="0">
                  <a:solidFill>
                    <a:prstClr val="black"/>
                  </a:solidFill>
                  <a:ea typeface="Microsoft YaHei"/>
                </a:rPr>
                <a:t>KPP w Tucholi				  10 policjantów</a:t>
              </a:r>
            </a:p>
            <a:p>
              <a:pPr lvl="0" defTabSz="336808">
                <a:defRPr/>
              </a:pPr>
              <a:r>
                <a:rPr lang="pl-PL" sz="1500" kern="0" dirty="0">
                  <a:solidFill>
                    <a:prstClr val="black"/>
                  </a:solidFill>
                  <a:ea typeface="Microsoft YaHei"/>
                </a:rPr>
                <a:t>KPP w Sępólnie Kraj.		    	    6 policjantów</a:t>
              </a:r>
            </a:p>
            <a:p>
              <a:pPr lvl="0" defTabSz="336808">
                <a:defRPr/>
              </a:pPr>
              <a:r>
                <a:rPr lang="pl-PL" sz="1500" kern="0" dirty="0">
                  <a:solidFill>
                    <a:prstClr val="black"/>
                  </a:solidFill>
                  <a:ea typeface="Microsoft YaHei"/>
                </a:rPr>
                <a:t>KPP w Wąbrzeźnie			    4 policjantów</a:t>
              </a:r>
            </a:p>
            <a:p>
              <a:pPr lvl="0" defTabSz="336808">
                <a:defRPr/>
              </a:pPr>
              <a:r>
                <a:rPr lang="pl-PL" sz="1500" kern="0" dirty="0">
                  <a:solidFill>
                    <a:prstClr val="black"/>
                  </a:solidFill>
                  <a:ea typeface="Microsoft YaHei"/>
                </a:rPr>
                <a:t>KPP w Brodnicy				  32 policjantów</a:t>
              </a:r>
            </a:p>
            <a:p>
              <a:pPr lvl="0" defTabSz="336808">
                <a:defRPr/>
              </a:pPr>
              <a:r>
                <a:rPr lang="pl-PL" sz="1500" kern="0" dirty="0">
                  <a:solidFill>
                    <a:prstClr val="black"/>
                  </a:solidFill>
                  <a:ea typeface="Microsoft YaHei"/>
                </a:rPr>
                <a:t>Łącznie					     1090 policjantów</a:t>
              </a:r>
            </a:p>
            <a:p>
              <a:pPr marL="0" marR="0" lvl="0" indent="0" algn="l" defTabSz="33680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rgbClr val="00518E"/>
                </a:solidFill>
                <a:effectLst/>
                <a:uLnTx/>
                <a:uFillTx/>
                <a:latin typeface="Calibri"/>
                <a:ea typeface="Microsoft YaHei"/>
                <a:cs typeface="+mn-cs"/>
              </a:endParaRPr>
            </a:p>
          </p:txBody>
        </p:sp>
        <p:cxnSp>
          <p:nvCxnSpPr>
            <p:cNvPr id="11" name="Łącznik prosty 10"/>
            <p:cNvCxnSpPr/>
            <p:nvPr/>
          </p:nvCxnSpPr>
          <p:spPr>
            <a:xfrm flipV="1">
              <a:off x="268721" y="6347473"/>
              <a:ext cx="3640097" cy="18708"/>
            </a:xfrm>
            <a:prstGeom prst="line">
              <a:avLst/>
            </a:prstGeom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ytuł 1">
            <a:extLst>
              <a:ext uri="{FF2B5EF4-FFF2-40B4-BE49-F238E27FC236}">
                <a16:creationId xmlns:a16="http://schemas.microsoft.com/office/drawing/2014/main" id="{164E2B55-C09D-4609-A438-BD1442DA58A8}"/>
              </a:ext>
            </a:extLst>
          </p:cNvPr>
          <p:cNvSpPr txBox="1">
            <a:spLocks/>
          </p:cNvSpPr>
          <p:nvPr/>
        </p:nvSpPr>
        <p:spPr>
          <a:xfrm>
            <a:off x="168275" y="1009585"/>
            <a:ext cx="3175124" cy="413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794" tIns="50397" rIns="100794" bIns="50397" numCol="1" anchor="ctr" anchorCtr="0" compatLnSpc="1">
            <a:prstTxWarp prst="textNoShape">
              <a:avLst/>
            </a:prstTxWarp>
            <a:noAutofit/>
          </a:bodyPr>
          <a:lstStyle>
            <a:lvl1pPr algn="ctr" defTabSz="912973" rtl="0" eaLnBrk="0" fontAlgn="base" hangingPunct="0">
              <a:spcBef>
                <a:spcPct val="0"/>
              </a:spcBef>
              <a:spcAft>
                <a:spcPct val="0"/>
              </a:spcAft>
              <a:defRPr sz="444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912973" rtl="0" eaLnBrk="0" fontAlgn="base" hangingPunct="0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2pPr>
            <a:lvl3pPr algn="ctr" defTabSz="912973" rtl="0" eaLnBrk="0" fontAlgn="base" hangingPunct="0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3pPr>
            <a:lvl4pPr algn="ctr" defTabSz="912973" rtl="0" eaLnBrk="0" fontAlgn="base" hangingPunct="0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4pPr>
            <a:lvl5pPr algn="ctr" defTabSz="912973" rtl="0" eaLnBrk="0" fontAlgn="base" hangingPunct="0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5pPr>
            <a:lvl6pPr marL="414726" algn="ctr" defTabSz="912973" rtl="0" fontAlgn="base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6pPr>
            <a:lvl7pPr marL="829452" algn="ctr" defTabSz="912973" rtl="0" fontAlgn="base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7pPr>
            <a:lvl8pPr marL="1244178" algn="ctr" defTabSz="912973" rtl="0" fontAlgn="base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8pPr>
            <a:lvl9pPr marL="1658904" algn="ctr" defTabSz="912973" rtl="0" fontAlgn="base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297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2200" dirty="0">
                <a:solidFill>
                  <a:srgbClr val="002156"/>
                </a:solidFill>
              </a:rPr>
              <a:t>Oddział Prewencji Policji 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6078" r="7047" b="3503"/>
          <a:stretch/>
        </p:blipFill>
        <p:spPr>
          <a:xfrm>
            <a:off x="4890015" y="1981882"/>
            <a:ext cx="3791260" cy="20759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800" y="4217991"/>
            <a:ext cx="3798475" cy="21388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Rectangle 31"/>
          <p:cNvSpPr>
            <a:spLocks noChangeArrowheads="1"/>
          </p:cNvSpPr>
          <p:nvPr/>
        </p:nvSpPr>
        <p:spPr bwMode="auto">
          <a:xfrm>
            <a:off x="168275" y="91931"/>
            <a:ext cx="414773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l-PL" sz="2800" b="1" dirty="0" smtClean="0">
                <a:solidFill>
                  <a:schemeClr val="tx2">
                    <a:lumMod val="75000"/>
                  </a:schemeClr>
                </a:solidFill>
                <a:latin typeface="Calibri"/>
              </a:rPr>
              <a:t>Bezpieczeństwo publiczne.</a:t>
            </a:r>
            <a:endParaRPr lang="pl-PL" sz="2800" b="1" dirty="0">
              <a:solidFill>
                <a:schemeClr val="tx2">
                  <a:lumMod val="75000"/>
                </a:scheme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199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CF011721-573F-4C00-9C0E-409A08384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094" y="1027972"/>
            <a:ext cx="7315416" cy="800343"/>
          </a:xfrm>
        </p:spPr>
        <p:txBody>
          <a:bodyPr/>
          <a:lstStyle/>
          <a:p>
            <a:r>
              <a:rPr lang="pl-PL" dirty="0" smtClean="0"/>
              <a:t>Czy</a:t>
            </a:r>
            <a:r>
              <a:rPr lang="pl-PL" dirty="0"/>
              <a:t>, Pana/i zdaniem, Polska jest krajem bezpiecznym?</a:t>
            </a:r>
            <a:endParaRPr lang="pl-PL" sz="1400" dirty="0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80467D33-63D8-4E49-A1DA-AF5FDD5C9DE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8409543" y="6248817"/>
            <a:ext cx="573526" cy="364358"/>
          </a:xfrm>
        </p:spPr>
        <p:txBody>
          <a:bodyPr/>
          <a:lstStyle/>
          <a:p>
            <a:pPr>
              <a:defRPr/>
            </a:pPr>
            <a:fld id="{0544EAA6-FEEA-4155-8D90-7AF06690D31B}" type="slidenum">
              <a:rPr lang="pl-PL" altLang="pl-PL" smtClean="0"/>
              <a:pPr>
                <a:defRPr/>
              </a:pPr>
              <a:t>3</a:t>
            </a:fld>
            <a:endParaRPr lang="pl-PL" altLang="pl-PL" dirty="0"/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id="{7CA038DD-35CB-4686-8FA4-4FCB17D0AC74}"/>
              </a:ext>
            </a:extLst>
          </p:cNvPr>
          <p:cNvGrpSpPr/>
          <p:nvPr/>
        </p:nvGrpSpPr>
        <p:grpSpPr>
          <a:xfrm>
            <a:off x="481847" y="4558841"/>
            <a:ext cx="8180306" cy="1740364"/>
            <a:chOff x="458475" y="3852104"/>
            <a:chExt cx="8685525" cy="1847850"/>
          </a:xfrm>
        </p:grpSpPr>
        <p:pic>
          <p:nvPicPr>
            <p:cNvPr id="3074" name="Picture 2" descr="KMP w Toruniu">
              <a:extLst>
                <a:ext uri="{FF2B5EF4-FFF2-40B4-BE49-F238E27FC236}">
                  <a16:creationId xmlns:a16="http://schemas.microsoft.com/office/drawing/2014/main" id="{0FDE054B-0BAA-4A29-839F-7A27832C57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475" y="3852104"/>
              <a:ext cx="2466975" cy="184785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3076" name="Picture 4" descr="Policja Kujawsko-Pomorska">
              <a:extLst>
                <a:ext uri="{FF2B5EF4-FFF2-40B4-BE49-F238E27FC236}">
                  <a16:creationId xmlns:a16="http://schemas.microsoft.com/office/drawing/2014/main" id="{5297588F-549A-40E9-8311-9A69952E9D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6871" y="3852104"/>
              <a:ext cx="3288733" cy="184785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3078" name="Picture 6" descr="Policja Kujawsko-Pomorska">
              <a:extLst>
                <a:ext uri="{FF2B5EF4-FFF2-40B4-BE49-F238E27FC236}">
                  <a16:creationId xmlns:a16="http://schemas.microsoft.com/office/drawing/2014/main" id="{23A95D8B-5A91-4178-A31E-783442F2D2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7025" y="3852104"/>
              <a:ext cx="2466975" cy="184785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</p:grpSp>
      <p:pic>
        <p:nvPicPr>
          <p:cNvPr id="3" name="Obraz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974" y="2036895"/>
            <a:ext cx="8723095" cy="1694596"/>
          </a:xfrm>
          <a:prstGeom prst="rect">
            <a:avLst/>
          </a:prstGeom>
        </p:spPr>
      </p:pic>
      <p:sp>
        <p:nvSpPr>
          <p:cNvPr id="13" name="Prostokąt 12">
            <a:extLst>
              <a:ext uri="{FF2B5EF4-FFF2-40B4-BE49-F238E27FC236}">
                <a16:creationId xmlns:a16="http://schemas.microsoft.com/office/drawing/2014/main" id="{D72E68E2-38EA-47D0-B2D1-C35DE59C51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217" y="6443370"/>
            <a:ext cx="342818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9pPr>
          </a:lstStyle>
          <a:p>
            <a:r>
              <a:rPr lang="pl-PL" sz="1400" dirty="0" smtClean="0">
                <a:solidFill>
                  <a:srgbClr val="002156"/>
                </a:solidFill>
                <a:latin typeface="+mj-lt"/>
              </a:rPr>
              <a:t>Źródło</a:t>
            </a:r>
            <a:r>
              <a:rPr lang="pl-PL" sz="1400" dirty="0">
                <a:solidFill>
                  <a:srgbClr val="002156"/>
                </a:solidFill>
                <a:latin typeface="+mj-lt"/>
              </a:rPr>
              <a:t>: CBOS, 11-22 września2025 r., N=969.</a:t>
            </a:r>
            <a:endParaRPr lang="pl-PL" altLang="pl-PL" sz="1400" dirty="0">
              <a:solidFill>
                <a:srgbClr val="002156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4" name="Rectangle 31"/>
          <p:cNvSpPr>
            <a:spLocks noChangeArrowheads="1"/>
          </p:cNvSpPr>
          <p:nvPr/>
        </p:nvSpPr>
        <p:spPr bwMode="auto">
          <a:xfrm>
            <a:off x="168275" y="91931"/>
            <a:ext cx="531049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l-PL" sz="2800" b="1" dirty="0" smtClean="0">
                <a:solidFill>
                  <a:schemeClr val="tx2">
                    <a:lumMod val="75000"/>
                  </a:schemeClr>
                </a:solidFill>
                <a:latin typeface="Calibri"/>
              </a:rPr>
              <a:t>Poczucie bezpieczeństwa Polaków.</a:t>
            </a:r>
            <a:endParaRPr lang="pl-PL" sz="2800" b="1" dirty="0">
              <a:solidFill>
                <a:schemeClr val="tx2">
                  <a:lumMod val="75000"/>
                </a:scheme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1917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2">
            <a:extLst>
              <a:ext uri="{FF2B5EF4-FFF2-40B4-BE49-F238E27FC236}">
                <a16:creationId xmlns:a16="http://schemas.microsoft.com/office/drawing/2014/main" id="{1A3BB73A-E499-446B-A4A1-15A6CEB08F88}"/>
              </a:ext>
            </a:extLst>
          </p:cNvPr>
          <p:cNvSpPr txBox="1">
            <a:spLocks/>
          </p:cNvSpPr>
          <p:nvPr/>
        </p:nvSpPr>
        <p:spPr bwMode="auto">
          <a:xfrm>
            <a:off x="197301" y="1077139"/>
            <a:ext cx="6001368" cy="1066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794" tIns="50397" rIns="100794" bIns="50397" numCol="1" anchor="ctr" anchorCtr="0" compatLnSpc="1">
            <a:prstTxWarp prst="textNoShape">
              <a:avLst/>
            </a:prstTxWarp>
            <a:normAutofit/>
          </a:bodyPr>
          <a:lstStyle>
            <a:lvl1pPr algn="l" defTabSz="912973" rtl="0" eaLnBrk="0" fontAlgn="base" hangingPunct="0">
              <a:spcBef>
                <a:spcPct val="0"/>
              </a:spcBef>
              <a:spcAft>
                <a:spcPct val="0"/>
              </a:spcAft>
              <a:defRPr sz="2177" kern="1200">
                <a:solidFill>
                  <a:srgbClr val="002156"/>
                </a:solidFill>
                <a:latin typeface="+mj-lt"/>
                <a:ea typeface="+mj-ea"/>
                <a:cs typeface="+mj-cs"/>
              </a:defRPr>
            </a:lvl1pPr>
            <a:lvl2pPr algn="ctr" defTabSz="912973" rtl="0" eaLnBrk="0" fontAlgn="base" hangingPunct="0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2pPr>
            <a:lvl3pPr algn="ctr" defTabSz="912973" rtl="0" eaLnBrk="0" fontAlgn="base" hangingPunct="0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3pPr>
            <a:lvl4pPr algn="ctr" defTabSz="912973" rtl="0" eaLnBrk="0" fontAlgn="base" hangingPunct="0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4pPr>
            <a:lvl5pPr algn="ctr" defTabSz="912973" rtl="0" eaLnBrk="0" fontAlgn="base" hangingPunct="0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5pPr>
            <a:lvl6pPr marL="414726" algn="ctr" defTabSz="912973" rtl="0" fontAlgn="base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6pPr>
            <a:lvl7pPr marL="829452" algn="ctr" defTabSz="912973" rtl="0" fontAlgn="base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7pPr>
            <a:lvl8pPr marL="1244178" algn="ctr" defTabSz="912973" rtl="0" fontAlgn="base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8pPr>
            <a:lvl9pPr marL="1658904" algn="ctr" defTabSz="912973" rtl="0" fontAlgn="base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pl-PL" sz="2200" dirty="0"/>
              <a:t>Stan poszukiwań osób zaginionych</a:t>
            </a:r>
            <a:br>
              <a:rPr lang="pl-PL" sz="2200" dirty="0"/>
            </a:br>
            <a:r>
              <a:rPr lang="pl-PL" sz="1800" dirty="0"/>
              <a:t>na terenie woj. kujawsko-pomorskiego w latach 2020-2025.</a:t>
            </a:r>
            <a:endParaRPr lang="pl-PL" sz="2200" dirty="0"/>
          </a:p>
        </p:txBody>
      </p:sp>
      <p:sp>
        <p:nvSpPr>
          <p:cNvPr id="9" name="Tytuł 2">
            <a:extLst>
              <a:ext uri="{FF2B5EF4-FFF2-40B4-BE49-F238E27FC236}">
                <a16:creationId xmlns:a16="http://schemas.microsoft.com/office/drawing/2014/main" id="{1A3BB73A-E499-446B-A4A1-15A6CEB08F88}"/>
              </a:ext>
            </a:extLst>
          </p:cNvPr>
          <p:cNvSpPr txBox="1">
            <a:spLocks/>
          </p:cNvSpPr>
          <p:nvPr/>
        </p:nvSpPr>
        <p:spPr bwMode="auto">
          <a:xfrm>
            <a:off x="124379" y="5055297"/>
            <a:ext cx="8931130" cy="1611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794" tIns="50397" rIns="100794" bIns="50397" numCol="1" anchor="ctr" anchorCtr="0" compatLnSpc="1">
            <a:prstTxWarp prst="textNoShape">
              <a:avLst/>
            </a:prstTxWarp>
            <a:normAutofit/>
          </a:bodyPr>
          <a:lstStyle>
            <a:lvl1pPr algn="l" defTabSz="912973" rtl="0" eaLnBrk="0" fontAlgn="base" hangingPunct="0">
              <a:spcBef>
                <a:spcPct val="0"/>
              </a:spcBef>
              <a:spcAft>
                <a:spcPct val="0"/>
              </a:spcAft>
              <a:defRPr sz="2177" kern="1200">
                <a:solidFill>
                  <a:srgbClr val="002156"/>
                </a:solidFill>
                <a:latin typeface="+mj-lt"/>
                <a:ea typeface="+mj-ea"/>
                <a:cs typeface="+mj-cs"/>
              </a:defRPr>
            </a:lvl1pPr>
            <a:lvl2pPr algn="ctr" defTabSz="912973" rtl="0" eaLnBrk="0" fontAlgn="base" hangingPunct="0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2pPr>
            <a:lvl3pPr algn="ctr" defTabSz="912973" rtl="0" eaLnBrk="0" fontAlgn="base" hangingPunct="0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3pPr>
            <a:lvl4pPr algn="ctr" defTabSz="912973" rtl="0" eaLnBrk="0" fontAlgn="base" hangingPunct="0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4pPr>
            <a:lvl5pPr algn="ctr" defTabSz="912973" rtl="0" eaLnBrk="0" fontAlgn="base" hangingPunct="0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5pPr>
            <a:lvl6pPr marL="414726" algn="ctr" defTabSz="912973" rtl="0" fontAlgn="base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6pPr>
            <a:lvl7pPr marL="829452" algn="ctr" defTabSz="912973" rtl="0" fontAlgn="base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7pPr>
            <a:lvl8pPr marL="1244178" algn="ctr" defTabSz="912973" rtl="0" fontAlgn="base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8pPr>
            <a:lvl9pPr marL="1658904" algn="ctr" defTabSz="912973" rtl="0" fontAlgn="base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pl-PL" sz="2200" dirty="0"/>
              <a:t>W latach 2020–2025 rok do roku miernik był realizowany na poziomie powyżej 100%. Ponadto w prezentowanym okresie obniżono liczbę czynnych zaginięć o 37 tj. z poziomu </a:t>
            </a:r>
            <a:r>
              <a:rPr lang="pl-PL" sz="2200" b="1" dirty="0">
                <a:solidFill>
                  <a:srgbClr val="FF0000"/>
                </a:solidFill>
              </a:rPr>
              <a:t>125</a:t>
            </a:r>
            <a:r>
              <a:rPr lang="pl-PL" sz="2200" dirty="0">
                <a:solidFill>
                  <a:srgbClr val="FF0000"/>
                </a:solidFill>
              </a:rPr>
              <a:t> </a:t>
            </a:r>
            <a:r>
              <a:rPr lang="pl-PL" sz="2200" dirty="0"/>
              <a:t>(stan początkowy-2020r.) </a:t>
            </a:r>
            <a:endParaRPr lang="pl-PL" sz="2200" dirty="0" smtClean="0"/>
          </a:p>
          <a:p>
            <a:pPr algn="ctr"/>
            <a:r>
              <a:rPr lang="pl-PL" sz="2200" dirty="0" smtClean="0"/>
              <a:t>do </a:t>
            </a:r>
            <a:r>
              <a:rPr lang="pl-PL" sz="2200" dirty="0"/>
              <a:t>poziomu </a:t>
            </a:r>
            <a:r>
              <a:rPr lang="pl-PL" sz="2200" b="1" dirty="0">
                <a:solidFill>
                  <a:srgbClr val="FF0000"/>
                </a:solidFill>
              </a:rPr>
              <a:t>88</a:t>
            </a:r>
            <a:r>
              <a:rPr lang="pl-PL" sz="2200" dirty="0"/>
              <a:t> (stan końcowy-2025r).</a:t>
            </a: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2713" y="1460316"/>
            <a:ext cx="2540657" cy="25406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pole tekstowe 1">
            <a:extLst>
              <a:ext uri="{FF2B5EF4-FFF2-40B4-BE49-F238E27FC236}">
                <a16:creationId xmlns:a16="http://schemas.microsoft.com/office/drawing/2014/main" id="{9FBCB33A-A910-46B5-86AF-06F503D5E79A}"/>
              </a:ext>
            </a:extLst>
          </p:cNvPr>
          <p:cNvSpPr txBox="1"/>
          <p:nvPr/>
        </p:nvSpPr>
        <p:spPr>
          <a:xfrm>
            <a:off x="6098280" y="1290481"/>
            <a:ext cx="6216325" cy="89461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pl-PL" sz="1050" b="1" dirty="0"/>
              <a:t> </a:t>
            </a:r>
            <a:endParaRPr lang="pl-PL" sz="1000" dirty="0"/>
          </a:p>
          <a:p>
            <a:pPr algn="ctr"/>
            <a:endParaRPr lang="pl-PL" sz="1000" dirty="0"/>
          </a:p>
          <a:p>
            <a:pPr algn="ctr"/>
            <a:endParaRPr lang="pl-PL" sz="1000" dirty="0"/>
          </a:p>
          <a:p>
            <a:pPr algn="ctr"/>
            <a:endParaRPr lang="pl-PL" sz="1000" dirty="0"/>
          </a:p>
          <a:p>
            <a:pPr algn="ctr"/>
            <a:endParaRPr lang="pl-PL" sz="1000" dirty="0"/>
          </a:p>
          <a:p>
            <a:pPr algn="ctr"/>
            <a:endParaRPr lang="pl-PL" sz="1000" dirty="0"/>
          </a:p>
          <a:p>
            <a:pPr algn="ctr"/>
            <a:endParaRPr lang="pl-PL" dirty="0"/>
          </a:p>
          <a:p>
            <a:pPr algn="ctr"/>
            <a:endParaRPr lang="pl-PL" dirty="0"/>
          </a:p>
          <a:p>
            <a:pPr algn="ctr"/>
            <a:endParaRPr lang="pl-PL" dirty="0"/>
          </a:p>
          <a:p>
            <a:pPr algn="ctr"/>
            <a:endParaRPr lang="pl-PL" dirty="0"/>
          </a:p>
          <a:p>
            <a:pPr algn="ctr"/>
            <a:endParaRPr lang="pl-PL" dirty="0"/>
          </a:p>
          <a:p>
            <a:pPr algn="ctr"/>
            <a:endParaRPr lang="pl-PL" sz="1100" dirty="0"/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28F99C85-8424-41FB-9EB0-4333A2F10E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4838444"/>
              </p:ext>
            </p:extLst>
          </p:nvPr>
        </p:nvGraphicFramePr>
        <p:xfrm>
          <a:off x="124381" y="3140031"/>
          <a:ext cx="5973899" cy="15607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53648">
                  <a:extLst>
                    <a:ext uri="{9D8B030D-6E8A-4147-A177-3AD203B41FA5}">
                      <a16:colId xmlns:a16="http://schemas.microsoft.com/office/drawing/2014/main" val="2923694106"/>
                    </a:ext>
                  </a:extLst>
                </a:gridCol>
                <a:gridCol w="753008">
                  <a:extLst>
                    <a:ext uri="{9D8B030D-6E8A-4147-A177-3AD203B41FA5}">
                      <a16:colId xmlns:a16="http://schemas.microsoft.com/office/drawing/2014/main" val="836167509"/>
                    </a:ext>
                  </a:extLst>
                </a:gridCol>
                <a:gridCol w="853328">
                  <a:extLst>
                    <a:ext uri="{9D8B030D-6E8A-4147-A177-3AD203B41FA5}">
                      <a16:colId xmlns:a16="http://schemas.microsoft.com/office/drawing/2014/main" val="1139927679"/>
                    </a:ext>
                  </a:extLst>
                </a:gridCol>
                <a:gridCol w="853328">
                  <a:extLst>
                    <a:ext uri="{9D8B030D-6E8A-4147-A177-3AD203B41FA5}">
                      <a16:colId xmlns:a16="http://schemas.microsoft.com/office/drawing/2014/main" val="2254126481"/>
                    </a:ext>
                  </a:extLst>
                </a:gridCol>
                <a:gridCol w="853328">
                  <a:extLst>
                    <a:ext uri="{9D8B030D-6E8A-4147-A177-3AD203B41FA5}">
                      <a16:colId xmlns:a16="http://schemas.microsoft.com/office/drawing/2014/main" val="3436241780"/>
                    </a:ext>
                  </a:extLst>
                </a:gridCol>
                <a:gridCol w="853328">
                  <a:extLst>
                    <a:ext uri="{9D8B030D-6E8A-4147-A177-3AD203B41FA5}">
                      <a16:colId xmlns:a16="http://schemas.microsoft.com/office/drawing/2014/main" val="1001798165"/>
                    </a:ext>
                  </a:extLst>
                </a:gridCol>
                <a:gridCol w="853931">
                  <a:extLst>
                    <a:ext uri="{9D8B030D-6E8A-4147-A177-3AD203B41FA5}">
                      <a16:colId xmlns:a16="http://schemas.microsoft.com/office/drawing/2014/main" val="2090435824"/>
                    </a:ext>
                  </a:extLst>
                </a:gridCol>
              </a:tblGrid>
              <a:tr h="2769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 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2020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2021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2022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2023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2024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2025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5246552"/>
                  </a:ext>
                </a:extLst>
              </a:tr>
              <a:tr h="2769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Miernik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108%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108%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106%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103% 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103% 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108%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77452575"/>
                  </a:ext>
                </a:extLst>
              </a:tr>
              <a:tr h="4530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Zgłoszone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>
                          <a:solidFill>
                            <a:srgbClr val="FF0000"/>
                          </a:solidFill>
                          <a:effectLst/>
                        </a:rPr>
                        <a:t>783 </a:t>
                      </a:r>
                      <a:endParaRPr lang="pl-PL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>
                          <a:solidFill>
                            <a:srgbClr val="FF0000"/>
                          </a:solidFill>
                          <a:effectLst/>
                        </a:rPr>
                        <a:t>743</a:t>
                      </a:r>
                      <a:endParaRPr lang="pl-PL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>
                          <a:solidFill>
                            <a:srgbClr val="FF0000"/>
                          </a:solidFill>
                          <a:effectLst/>
                        </a:rPr>
                        <a:t>773</a:t>
                      </a:r>
                      <a:endParaRPr lang="pl-PL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>
                          <a:solidFill>
                            <a:srgbClr val="FF0000"/>
                          </a:solidFill>
                          <a:effectLst/>
                        </a:rPr>
                        <a:t>811</a:t>
                      </a:r>
                      <a:endParaRPr lang="pl-PL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>
                          <a:solidFill>
                            <a:srgbClr val="FF0000"/>
                          </a:solidFill>
                          <a:effectLst/>
                        </a:rPr>
                        <a:t>800</a:t>
                      </a:r>
                      <a:endParaRPr lang="pl-PL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>
                          <a:solidFill>
                            <a:srgbClr val="FF0000"/>
                          </a:solidFill>
                          <a:effectLst/>
                        </a:rPr>
                        <a:t>742</a:t>
                      </a:r>
                      <a:endParaRPr lang="pl-PL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53417401"/>
                  </a:ext>
                </a:extLst>
              </a:tr>
              <a:tr h="5538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Odnalezione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753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781 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817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805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749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790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06274940"/>
                  </a:ext>
                </a:extLst>
              </a:tr>
            </a:tbl>
          </a:graphicData>
        </a:graphic>
      </p:graphicFrame>
      <p:sp>
        <p:nvSpPr>
          <p:cNvPr id="7" name="Rectangle 31"/>
          <p:cNvSpPr>
            <a:spLocks noChangeArrowheads="1"/>
          </p:cNvSpPr>
          <p:nvPr/>
        </p:nvSpPr>
        <p:spPr bwMode="auto">
          <a:xfrm>
            <a:off x="168275" y="91931"/>
            <a:ext cx="499938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l-PL" sz="2800" b="1" dirty="0" smtClean="0">
                <a:solidFill>
                  <a:schemeClr val="tx2">
                    <a:lumMod val="75000"/>
                  </a:schemeClr>
                </a:solidFill>
                <a:latin typeface="Calibri"/>
              </a:rPr>
              <a:t>Poszukiwania osób zaginionych.</a:t>
            </a:r>
            <a:endParaRPr lang="pl-PL" sz="2800" b="1" dirty="0">
              <a:solidFill>
                <a:schemeClr val="tx2">
                  <a:lumMod val="75000"/>
                </a:scheme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4631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-15294" y="1136377"/>
            <a:ext cx="4901978" cy="566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164162" defTabSz="82945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sz="1633" b="1" dirty="0">
                <a:solidFill>
                  <a:srgbClr val="003399"/>
                </a:solidFill>
                <a:latin typeface="Arial" charset="0"/>
                <a:ea typeface="Calibri" pitchFamily="34" charset="0"/>
                <a:cs typeface="Times New Roman" pitchFamily="18" charset="0"/>
              </a:rPr>
              <a:t>Przestępstwa: ogółem w okresie 2025 roku</a:t>
            </a:r>
          </a:p>
          <a:p>
            <a:pPr indent="164162" defTabSz="829452" fontAlgn="base">
              <a:spcBef>
                <a:spcPct val="0"/>
              </a:spcBef>
              <a:spcAft>
                <a:spcPct val="0"/>
              </a:spcAft>
              <a:defRPr/>
            </a:pPr>
            <a:endParaRPr lang="pl-PL" sz="1451" b="1" dirty="0">
              <a:solidFill>
                <a:srgbClr val="FF0000"/>
              </a:solidFill>
              <a:latin typeface="Arial" charset="0"/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4663047"/>
              </p:ext>
            </p:extLst>
          </p:nvPr>
        </p:nvGraphicFramePr>
        <p:xfrm>
          <a:off x="6537849" y="1607760"/>
          <a:ext cx="2419200" cy="1284302"/>
        </p:xfrm>
        <a:graphic>
          <a:graphicData uri="http://schemas.openxmlformats.org/drawingml/2006/table">
            <a:tbl>
              <a:tblPr/>
              <a:tblGrid>
                <a:gridCol w="887040">
                  <a:extLst>
                    <a:ext uri="{9D8B030D-6E8A-4147-A177-3AD203B41FA5}">
                      <a16:colId xmlns:a16="http://schemas.microsoft.com/office/drawing/2014/main" val="189776084"/>
                    </a:ext>
                  </a:extLst>
                </a:gridCol>
                <a:gridCol w="725760">
                  <a:extLst>
                    <a:ext uri="{9D8B030D-6E8A-4147-A177-3AD203B41FA5}">
                      <a16:colId xmlns:a16="http://schemas.microsoft.com/office/drawing/2014/main" val="3898526538"/>
                    </a:ext>
                  </a:extLst>
                </a:gridCol>
                <a:gridCol w="806400">
                  <a:extLst>
                    <a:ext uri="{9D8B030D-6E8A-4147-A177-3AD203B41FA5}">
                      <a16:colId xmlns:a16="http://schemas.microsoft.com/office/drawing/2014/main" val="4219101831"/>
                    </a:ext>
                  </a:extLst>
                </a:gridCol>
              </a:tblGrid>
              <a:tr h="272845"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KWP</a:t>
                      </a:r>
                    </a:p>
                  </a:txBody>
                  <a:tcPr marL="8640" marR="8640" marT="86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wykrycia</a:t>
                      </a:r>
                    </a:p>
                  </a:txBody>
                  <a:tcPr marL="8640" marR="8640" marT="86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wynik w kraju</a:t>
                      </a:r>
                    </a:p>
                  </a:txBody>
                  <a:tcPr marL="8640" marR="8640" marT="86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1775680"/>
                  </a:ext>
                </a:extLst>
              </a:tr>
              <a:tr h="287137"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KWP Bydgoszcz</a:t>
                      </a:r>
                    </a:p>
                  </a:txBody>
                  <a:tcPr marL="8640" marR="8640" marT="86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76,18</a:t>
                      </a:r>
                    </a:p>
                  </a:txBody>
                  <a:tcPr marL="8640" marR="8640" marT="86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8640" marR="8640" marT="86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9268368"/>
                  </a:ext>
                </a:extLst>
              </a:tr>
              <a:tr h="241440"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KSWP Białystok</a:t>
                      </a:r>
                    </a:p>
                  </a:txBody>
                  <a:tcPr marL="8640" marR="8640" marT="86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83,76</a:t>
                      </a:r>
                    </a:p>
                  </a:txBody>
                  <a:tcPr marL="8640" marR="8640" marT="86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0" marR="8640" marT="86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8330858"/>
                  </a:ext>
                </a:extLst>
              </a:tr>
              <a:tr h="241440"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KWP Szczecin</a:t>
                      </a:r>
                    </a:p>
                  </a:txBody>
                  <a:tcPr marL="8640" marR="8640" marT="86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83,55</a:t>
                      </a:r>
                    </a:p>
                  </a:txBody>
                  <a:tcPr marL="8640" marR="8640" marT="86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640" marR="8640" marT="86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4781443"/>
                  </a:ext>
                </a:extLst>
              </a:tr>
              <a:tr h="241440"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KWP Lublin</a:t>
                      </a:r>
                    </a:p>
                  </a:txBody>
                  <a:tcPr marL="8640" marR="8640" marT="86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77,61</a:t>
                      </a:r>
                    </a:p>
                  </a:txBody>
                  <a:tcPr marL="8640" marR="8640" marT="86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640" marR="8640" marT="86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0301904"/>
                  </a:ext>
                </a:extLst>
              </a:tr>
            </a:tbl>
          </a:graphicData>
        </a:graphic>
      </p:graphicFrame>
      <p:graphicFrame>
        <p:nvGraphicFramePr>
          <p:cNvPr id="11" name="Wykres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24662551"/>
              </p:ext>
            </p:extLst>
          </p:nvPr>
        </p:nvGraphicFramePr>
        <p:xfrm>
          <a:off x="512331" y="2972675"/>
          <a:ext cx="4964129" cy="3592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Wykres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09932871"/>
              </p:ext>
            </p:extLst>
          </p:nvPr>
        </p:nvGraphicFramePr>
        <p:xfrm>
          <a:off x="6000749" y="2972676"/>
          <a:ext cx="2698751" cy="35924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5368005"/>
              </p:ext>
            </p:extLst>
          </p:nvPr>
        </p:nvGraphicFramePr>
        <p:xfrm>
          <a:off x="130411" y="1614021"/>
          <a:ext cx="6261733" cy="1278041"/>
        </p:xfrm>
        <a:graphic>
          <a:graphicData uri="http://schemas.openxmlformats.org/drawingml/2006/table">
            <a:tbl>
              <a:tblPr/>
              <a:tblGrid>
                <a:gridCol w="1571574">
                  <a:extLst>
                    <a:ext uri="{9D8B030D-6E8A-4147-A177-3AD203B41FA5}">
                      <a16:colId xmlns:a16="http://schemas.microsoft.com/office/drawing/2014/main" val="221316219"/>
                    </a:ext>
                  </a:extLst>
                </a:gridCol>
                <a:gridCol w="500939">
                  <a:extLst>
                    <a:ext uri="{9D8B030D-6E8A-4147-A177-3AD203B41FA5}">
                      <a16:colId xmlns:a16="http://schemas.microsoft.com/office/drawing/2014/main" val="1996194796"/>
                    </a:ext>
                  </a:extLst>
                </a:gridCol>
                <a:gridCol w="493571">
                  <a:extLst>
                    <a:ext uri="{9D8B030D-6E8A-4147-A177-3AD203B41FA5}">
                      <a16:colId xmlns:a16="http://schemas.microsoft.com/office/drawing/2014/main" val="446719737"/>
                    </a:ext>
                  </a:extLst>
                </a:gridCol>
                <a:gridCol w="464105">
                  <a:extLst>
                    <a:ext uri="{9D8B030D-6E8A-4147-A177-3AD203B41FA5}">
                      <a16:colId xmlns:a16="http://schemas.microsoft.com/office/drawing/2014/main" val="3376713585"/>
                    </a:ext>
                  </a:extLst>
                </a:gridCol>
                <a:gridCol w="608984">
                  <a:extLst>
                    <a:ext uri="{9D8B030D-6E8A-4147-A177-3AD203B41FA5}">
                      <a16:colId xmlns:a16="http://schemas.microsoft.com/office/drawing/2014/main" val="247307894"/>
                    </a:ext>
                  </a:extLst>
                </a:gridCol>
                <a:gridCol w="930026">
                  <a:extLst>
                    <a:ext uri="{9D8B030D-6E8A-4147-A177-3AD203B41FA5}">
                      <a16:colId xmlns:a16="http://schemas.microsoft.com/office/drawing/2014/main" val="2253420532"/>
                    </a:ext>
                  </a:extLst>
                </a:gridCol>
                <a:gridCol w="590550">
                  <a:extLst>
                    <a:ext uri="{9D8B030D-6E8A-4147-A177-3AD203B41FA5}">
                      <a16:colId xmlns:a16="http://schemas.microsoft.com/office/drawing/2014/main" val="4237278967"/>
                    </a:ext>
                  </a:extLst>
                </a:gridCol>
                <a:gridCol w="493000">
                  <a:extLst>
                    <a:ext uri="{9D8B030D-6E8A-4147-A177-3AD203B41FA5}">
                      <a16:colId xmlns:a16="http://schemas.microsoft.com/office/drawing/2014/main" val="249737421"/>
                    </a:ext>
                  </a:extLst>
                </a:gridCol>
                <a:gridCol w="608984">
                  <a:extLst>
                    <a:ext uri="{9D8B030D-6E8A-4147-A177-3AD203B41FA5}">
                      <a16:colId xmlns:a16="http://schemas.microsoft.com/office/drawing/2014/main" val="3104660659"/>
                    </a:ext>
                  </a:extLst>
                </a:gridCol>
              </a:tblGrid>
              <a:tr h="25061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Jednostka</a:t>
                      </a:r>
                    </a:p>
                  </a:txBody>
                  <a:tcPr marL="7575" marR="7575" marT="75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Postępowania wszczęte</a:t>
                      </a:r>
                    </a:p>
                  </a:txBody>
                  <a:tcPr marL="7575" marR="7575" marT="75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Przestępstwa stwierdzone</a:t>
                      </a:r>
                    </a:p>
                  </a:txBody>
                  <a:tcPr marL="7575" marR="7575" marT="75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w tym czyny karalne nieletnich</a:t>
                      </a:r>
                      <a:br>
                        <a:rPr lang="pl-P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</a:br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w przestępstwach stwierdzonych</a:t>
                      </a:r>
                    </a:p>
                  </a:txBody>
                  <a:tcPr marL="7575" marR="7575" marT="75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% wykrycia</a:t>
                      </a:r>
                    </a:p>
                  </a:txBody>
                  <a:tcPr marL="7575" marR="7575" marT="75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4739320"/>
                  </a:ext>
                </a:extLst>
              </a:tr>
              <a:tr h="457371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Liczba</a:t>
                      </a:r>
                    </a:p>
                  </a:txBody>
                  <a:tcPr marL="7575" marR="7575" marT="75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WD</a:t>
                      </a:r>
                    </a:p>
                  </a:txBody>
                  <a:tcPr marL="7575" marR="7575" marT="75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Liczba</a:t>
                      </a:r>
                    </a:p>
                  </a:txBody>
                  <a:tcPr marL="7575" marR="7575" marT="75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WD</a:t>
                      </a:r>
                    </a:p>
                  </a:txBody>
                  <a:tcPr marL="7575" marR="7575" marT="75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Poprz</a:t>
                      </a:r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. okres</a:t>
                      </a:r>
                    </a:p>
                  </a:txBody>
                  <a:tcPr marL="7575" marR="7575" marT="75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Bieżący okres</a:t>
                      </a:r>
                    </a:p>
                  </a:txBody>
                  <a:tcPr marL="7575" marR="7575" marT="75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Różnica</a:t>
                      </a:r>
                    </a:p>
                  </a:txBody>
                  <a:tcPr marL="7575" marR="7575" marT="75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61908"/>
                  </a:ext>
                </a:extLst>
              </a:tr>
              <a:tr h="25688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Polska</a:t>
                      </a:r>
                    </a:p>
                  </a:txBody>
                  <a:tcPr marL="7575" marR="7575" marT="75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678753</a:t>
                      </a:r>
                    </a:p>
                  </a:txBody>
                  <a:tcPr marL="7575" marR="7575" marT="75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96,88</a:t>
                      </a:r>
                    </a:p>
                  </a:txBody>
                  <a:tcPr marL="7575" marR="7575" marT="75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800501</a:t>
                      </a:r>
                    </a:p>
                  </a:txBody>
                  <a:tcPr marL="7575" marR="7575" marT="75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101,19</a:t>
                      </a:r>
                    </a:p>
                  </a:txBody>
                  <a:tcPr marL="7575" marR="7575" marT="75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16856</a:t>
                      </a:r>
                    </a:p>
                  </a:txBody>
                  <a:tcPr marL="7575" marR="7575" marT="75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70,41</a:t>
                      </a:r>
                    </a:p>
                  </a:txBody>
                  <a:tcPr marL="7575" marR="7575" marT="75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72,73</a:t>
                      </a:r>
                    </a:p>
                  </a:txBody>
                  <a:tcPr marL="7575" marR="7575" marT="75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2,31</a:t>
                      </a:r>
                    </a:p>
                  </a:txBody>
                  <a:tcPr marL="7575" marR="7575" marT="75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223006"/>
                  </a:ext>
                </a:extLst>
              </a:tr>
              <a:tr h="25688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woj.</a:t>
                      </a:r>
                      <a:r>
                        <a:rPr lang="pl-PL" sz="9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r>
                        <a:rPr lang="pl-PL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kujawsko-pomorskie</a:t>
                      </a:r>
                    </a:p>
                  </a:txBody>
                  <a:tcPr marL="7575" marR="7575" marT="75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34054</a:t>
                      </a:r>
                    </a:p>
                    <a:p>
                      <a:pPr algn="ctr" fontAlgn="ctr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(-</a:t>
                      </a:r>
                      <a:r>
                        <a:rPr lang="pl-PL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790 )</a:t>
                      </a:r>
                    </a:p>
                  </a:txBody>
                  <a:tcPr marL="7575" marR="7575" marT="75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97,73</a:t>
                      </a:r>
                    </a:p>
                  </a:txBody>
                  <a:tcPr marL="7575" marR="7575" marT="75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37178</a:t>
                      </a:r>
                    </a:p>
                    <a:p>
                      <a:pPr algn="ctr" fontAlgn="ctr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(-</a:t>
                      </a:r>
                      <a:r>
                        <a:rPr lang="pl-PL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832 )</a:t>
                      </a:r>
                    </a:p>
                  </a:txBody>
                  <a:tcPr marL="7575" marR="7575" marT="75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97,81</a:t>
                      </a:r>
                    </a:p>
                  </a:txBody>
                  <a:tcPr marL="7575" marR="7575" marT="75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1076</a:t>
                      </a:r>
                    </a:p>
                  </a:txBody>
                  <a:tcPr marL="7575" marR="7575" marT="75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76,74</a:t>
                      </a:r>
                    </a:p>
                  </a:txBody>
                  <a:tcPr marL="7575" marR="7575" marT="75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76,18</a:t>
                      </a:r>
                    </a:p>
                  </a:txBody>
                  <a:tcPr marL="7575" marR="7575" marT="75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-0,56</a:t>
                      </a:r>
                    </a:p>
                  </a:txBody>
                  <a:tcPr marL="7575" marR="7575" marT="75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5694953"/>
                  </a:ext>
                </a:extLst>
              </a:tr>
            </a:tbl>
          </a:graphicData>
        </a:graphic>
      </p:graphicFrame>
      <p:sp>
        <p:nvSpPr>
          <p:cNvPr id="9" name="Rectangle 31"/>
          <p:cNvSpPr>
            <a:spLocks noChangeArrowheads="1"/>
          </p:cNvSpPr>
          <p:nvPr/>
        </p:nvSpPr>
        <p:spPr bwMode="auto">
          <a:xfrm>
            <a:off x="168275" y="91931"/>
            <a:ext cx="428117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l-PL" sz="2800" b="1" dirty="0" smtClean="0">
                <a:solidFill>
                  <a:schemeClr val="tx2">
                    <a:lumMod val="75000"/>
                  </a:schemeClr>
                </a:solidFill>
                <a:latin typeface="Calibri"/>
              </a:rPr>
              <a:t>Zagrożenie przestępczością.</a:t>
            </a:r>
            <a:endParaRPr lang="pl-PL" sz="2800" b="1" dirty="0">
              <a:solidFill>
                <a:schemeClr val="tx2">
                  <a:lumMod val="75000"/>
                </a:scheme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8544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324241" y="992971"/>
            <a:ext cx="5682304" cy="1059986"/>
          </a:xfrm>
          <a:prstGeom prst="rect">
            <a:avLst/>
          </a:prstGeom>
        </p:spPr>
        <p:txBody>
          <a:bodyPr vert="horz" lIns="68579" tIns="34289" rIns="68579" bIns="34289" rtlCol="0" anchor="ctr">
            <a:normAutofit/>
          </a:bodyPr>
          <a:lstStyle/>
          <a:p>
            <a:pPr defTabSz="685805">
              <a:lnSpc>
                <a:spcPct val="90000"/>
              </a:lnSpc>
              <a:spcBef>
                <a:spcPct val="0"/>
              </a:spcBef>
            </a:pPr>
            <a:endParaRPr lang="pl-PL" cap="all" dirty="0">
              <a:solidFill>
                <a:srgbClr val="002156"/>
              </a:solidFill>
              <a:latin typeface="Tw Cen MT"/>
            </a:endParaRPr>
          </a:p>
        </p:txBody>
      </p:sp>
      <p:sp>
        <p:nvSpPr>
          <p:cNvPr id="17" name="Tytuł 1">
            <a:extLst>
              <a:ext uri="{FF2B5EF4-FFF2-40B4-BE49-F238E27FC236}">
                <a16:creationId xmlns:a16="http://schemas.microsoft.com/office/drawing/2014/main" id="{6F85B11F-7D89-40C5-8987-8D812BA82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93" y="1419112"/>
            <a:ext cx="8990120" cy="428161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pl-PL" sz="1800" dirty="0" smtClean="0"/>
              <a:t>Postępowania </a:t>
            </a:r>
            <a:r>
              <a:rPr lang="pl-PL" sz="1800" dirty="0"/>
              <a:t>STWIERDZONE w okresie styczeń-grudzień 2025 roku (</a:t>
            </a:r>
            <a:r>
              <a:rPr lang="pl-PL" sz="1800" b="1" dirty="0" smtClean="0"/>
              <a:t>37.178</a:t>
            </a:r>
            <a:r>
              <a:rPr lang="pl-PL" sz="1800" b="1" dirty="0"/>
              <a:t>) </a:t>
            </a:r>
            <a:r>
              <a:rPr lang="pl-PL" sz="1800" dirty="0"/>
              <a:t>w 2024 (</a:t>
            </a:r>
            <a:r>
              <a:rPr lang="pl-PL" sz="1800" dirty="0" smtClean="0"/>
              <a:t>38.010</a:t>
            </a:r>
            <a:r>
              <a:rPr lang="pl-PL" sz="1800" dirty="0"/>
              <a:t>)</a:t>
            </a:r>
          </a:p>
        </p:txBody>
      </p:sp>
      <p:graphicFrame>
        <p:nvGraphicFramePr>
          <p:cNvPr id="8" name="Wykres 4">
            <a:extLst>
              <a:ext uri="{FF2B5EF4-FFF2-40B4-BE49-F238E27FC236}">
                <a16:creationId xmlns:a16="http://schemas.microsoft.com/office/drawing/2014/main" id="{8C6CCF49-CB48-425C-8221-18D5FD977821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13238" y="1828800"/>
          <a:ext cx="8258739" cy="44878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Symbol zastępczy numeru slajdu 8">
            <a:extLst>
              <a:ext uri="{FF2B5EF4-FFF2-40B4-BE49-F238E27FC236}">
                <a16:creationId xmlns:a16="http://schemas.microsoft.com/office/drawing/2014/main" id="{3B232E05-248B-4919-95F9-DE6FB112CF42}"/>
              </a:ext>
            </a:extLst>
          </p:cNvPr>
          <p:cNvSpPr txBox="1">
            <a:spLocks/>
          </p:cNvSpPr>
          <p:nvPr/>
        </p:nvSpPr>
        <p:spPr>
          <a:xfrm>
            <a:off x="8409543" y="6248817"/>
            <a:ext cx="573526" cy="364358"/>
          </a:xfrm>
          <a:prstGeom prst="rect">
            <a:avLst/>
          </a:prstGeom>
        </p:spPr>
        <p:txBody>
          <a:bodyPr vert="horz" wrap="square" lIns="100794" tIns="50397" rIns="100794" bIns="50397" numCol="1" anchor="ctr" anchorCtr="0" compatLnSpc="1">
            <a:prstTxWarp prst="textNoShape">
              <a:avLst/>
            </a:prstTxWarp>
          </a:bodyPr>
          <a:lstStyle>
            <a:defPPr>
              <a:defRPr lang="pl-PL"/>
            </a:defPPr>
            <a:lvl1pPr algn="r" defTabSz="912973">
              <a:buClrTx/>
              <a:buSzTx/>
              <a:buFontTx/>
              <a:buNone/>
              <a:defRPr sz="1179" b="0">
                <a:solidFill>
                  <a:srgbClr val="898989"/>
                </a:solidFill>
                <a:latin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544EAA6-FEEA-4155-8D90-7AF06690D31B}" type="slidenum">
              <a:rPr lang="pl-PL" altLang="pl-PL"/>
              <a:pPr/>
              <a:t>32</a:t>
            </a:fld>
            <a:endParaRPr lang="pl-PL" altLang="pl-PL" dirty="0"/>
          </a:p>
        </p:txBody>
      </p:sp>
      <p:sp>
        <p:nvSpPr>
          <p:cNvPr id="2" name="Prostokąt 1"/>
          <p:cNvSpPr/>
          <p:nvPr/>
        </p:nvSpPr>
        <p:spPr>
          <a:xfrm>
            <a:off x="97493" y="1069958"/>
            <a:ext cx="25492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PRZESTĘPSTWA OGÓŁEM</a:t>
            </a:r>
          </a:p>
        </p:txBody>
      </p:sp>
      <p:sp>
        <p:nvSpPr>
          <p:cNvPr id="9" name="Rectangle 31"/>
          <p:cNvSpPr>
            <a:spLocks noChangeArrowheads="1"/>
          </p:cNvSpPr>
          <p:nvPr/>
        </p:nvSpPr>
        <p:spPr bwMode="auto">
          <a:xfrm>
            <a:off x="168275" y="91931"/>
            <a:ext cx="428117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l-PL" sz="2800" b="1" dirty="0" smtClean="0">
                <a:solidFill>
                  <a:schemeClr val="tx2">
                    <a:lumMod val="75000"/>
                  </a:schemeClr>
                </a:solidFill>
                <a:latin typeface="Calibri"/>
              </a:rPr>
              <a:t>Zagrożenie przestępczością.</a:t>
            </a:r>
            <a:endParaRPr lang="pl-PL" sz="2800" b="1" dirty="0">
              <a:solidFill>
                <a:schemeClr val="tx2">
                  <a:lumMod val="75000"/>
                </a:scheme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2390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775746" y="6163029"/>
            <a:ext cx="405306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180975" fontAlgn="base">
              <a:spcBef>
                <a:spcPct val="0"/>
              </a:spcBef>
              <a:spcAft>
                <a:spcPct val="0"/>
              </a:spcAft>
              <a:defRPr/>
            </a:pPr>
            <a:endParaRPr lang="pl-PL" sz="1600" b="1" dirty="0">
              <a:solidFill>
                <a:srgbClr val="FF0000"/>
              </a:solidFill>
              <a:latin typeface="Arial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7542331" y="76944"/>
            <a:ext cx="300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pl-PL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" name="Symbol zastępczy numeru slajdu 13">
            <a:extLst>
              <a:ext uri="{FF2B5EF4-FFF2-40B4-BE49-F238E27FC236}">
                <a16:creationId xmlns:a16="http://schemas.microsoft.com/office/drawing/2014/main" id="{17CB26AD-B9F9-444D-8AB8-CCDA954D0F7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CEC10D38-307E-4506-A9CC-AB88CCAF1BBA}" type="slidenum">
              <a:rPr lang="pl-PL" altLang="pl-PL" smtClean="0"/>
              <a:pPr>
                <a:defRPr/>
              </a:pPr>
              <a:t>33</a:t>
            </a:fld>
            <a:endParaRPr lang="pl-PL" altLang="pl-PL"/>
          </a:p>
        </p:txBody>
      </p:sp>
      <p:pic>
        <p:nvPicPr>
          <p:cNvPr id="10246" name="Picture 6" descr="zdjęcia zabezpieczonych substancji oraz tabletek w woreczkach strunowych">
            <a:extLst>
              <a:ext uri="{FF2B5EF4-FFF2-40B4-BE49-F238E27FC236}">
                <a16:creationId xmlns:a16="http://schemas.microsoft.com/office/drawing/2014/main" id="{E2987D60-985F-4089-B1CB-87D863247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12" y="1585095"/>
            <a:ext cx="3615667" cy="20261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graphicFrame>
        <p:nvGraphicFramePr>
          <p:cNvPr id="11" name="Wykres 10">
            <a:extLst>
              <a:ext uri="{FF2B5EF4-FFF2-40B4-BE49-F238E27FC236}">
                <a16:creationId xmlns:a16="http://schemas.microsoft.com/office/drawing/2014/main" id="{77A50E46-51FE-4601-8454-17174A259BA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26703179"/>
              </p:ext>
            </p:extLst>
          </p:nvPr>
        </p:nvGraphicFramePr>
        <p:xfrm>
          <a:off x="-83129" y="3671516"/>
          <a:ext cx="9144001" cy="31864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" name="Obraz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8815" y="1493042"/>
            <a:ext cx="3798744" cy="2301651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180479" y="104401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dirty="0" smtClean="0"/>
              <a:t>Rodzaje przestępczości </a:t>
            </a:r>
            <a:endParaRPr lang="pl-PL" dirty="0"/>
          </a:p>
        </p:txBody>
      </p:sp>
      <p:sp>
        <p:nvSpPr>
          <p:cNvPr id="10" name="Rectangle 31"/>
          <p:cNvSpPr>
            <a:spLocks noChangeArrowheads="1"/>
          </p:cNvSpPr>
          <p:nvPr/>
        </p:nvSpPr>
        <p:spPr bwMode="auto">
          <a:xfrm>
            <a:off x="168275" y="91931"/>
            <a:ext cx="428117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l-PL" sz="2800" b="1" dirty="0" smtClean="0">
                <a:solidFill>
                  <a:schemeClr val="tx2">
                    <a:lumMod val="75000"/>
                  </a:schemeClr>
                </a:solidFill>
                <a:latin typeface="Calibri"/>
              </a:rPr>
              <a:t>Zagrożenie przestępczością.</a:t>
            </a:r>
            <a:endParaRPr lang="pl-PL" sz="2800" b="1" dirty="0">
              <a:solidFill>
                <a:schemeClr val="tx2">
                  <a:lumMod val="75000"/>
                </a:scheme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236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Wykres 5">
            <a:extLst>
              <a:ext uri="{FF2B5EF4-FFF2-40B4-BE49-F238E27FC236}">
                <a16:creationId xmlns:a16="http://schemas.microsoft.com/office/drawing/2014/main" id="{ACC6018E-1D76-4D5B-9E2D-54CD52AB4DE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9604544"/>
              </p:ext>
            </p:extLst>
          </p:nvPr>
        </p:nvGraphicFramePr>
        <p:xfrm>
          <a:off x="-1976216" y="1054045"/>
          <a:ext cx="12219709" cy="51947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Symbol zastępczy numeru slajdu 8">
            <a:extLst>
              <a:ext uri="{FF2B5EF4-FFF2-40B4-BE49-F238E27FC236}">
                <a16:creationId xmlns:a16="http://schemas.microsoft.com/office/drawing/2014/main" id="{D31906E5-997B-4CE6-B906-1BF6231C72C8}"/>
              </a:ext>
            </a:extLst>
          </p:cNvPr>
          <p:cNvSpPr txBox="1">
            <a:spLocks/>
          </p:cNvSpPr>
          <p:nvPr/>
        </p:nvSpPr>
        <p:spPr>
          <a:xfrm>
            <a:off x="8409543" y="6248817"/>
            <a:ext cx="573526" cy="364358"/>
          </a:xfrm>
          <a:prstGeom prst="rect">
            <a:avLst/>
          </a:prstGeom>
        </p:spPr>
        <p:txBody>
          <a:bodyPr vert="horz" wrap="square" lIns="100794" tIns="50397" rIns="100794" bIns="50397" numCol="1" anchor="ctr" anchorCtr="0" compatLnSpc="1">
            <a:prstTxWarp prst="textNoShape">
              <a:avLst/>
            </a:prstTxWarp>
          </a:bodyPr>
          <a:lstStyle>
            <a:defPPr>
              <a:defRPr lang="pl-PL"/>
            </a:defPPr>
            <a:lvl1pPr algn="r" defTabSz="912973">
              <a:buClrTx/>
              <a:buSzTx/>
              <a:buFontTx/>
              <a:buNone/>
              <a:defRPr sz="1179" b="0">
                <a:solidFill>
                  <a:srgbClr val="898989"/>
                </a:solidFill>
                <a:latin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544EAA6-FEEA-4155-8D90-7AF06690D31B}" type="slidenum">
              <a:rPr lang="pl-PL" altLang="pl-PL"/>
              <a:pPr/>
              <a:t>34</a:t>
            </a:fld>
            <a:endParaRPr lang="pl-PL" alt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155" y="4687099"/>
            <a:ext cx="2927697" cy="20082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Prostokąt 3"/>
          <p:cNvSpPr/>
          <p:nvPr/>
        </p:nvSpPr>
        <p:spPr>
          <a:xfrm>
            <a:off x="52008" y="1138063"/>
            <a:ext cx="4081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Przestępstwa:  5 WYBRANYCH KATEGORII 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9826" y="1218916"/>
            <a:ext cx="1274174" cy="1621677"/>
          </a:xfrm>
          <a:prstGeom prst="rect">
            <a:avLst/>
          </a:prstGeom>
        </p:spPr>
      </p:pic>
      <p:sp>
        <p:nvSpPr>
          <p:cNvPr id="9" name="Rectangle 31"/>
          <p:cNvSpPr>
            <a:spLocks noChangeArrowheads="1"/>
          </p:cNvSpPr>
          <p:nvPr/>
        </p:nvSpPr>
        <p:spPr bwMode="auto">
          <a:xfrm>
            <a:off x="168275" y="91931"/>
            <a:ext cx="428117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l-PL" sz="2800" b="1" dirty="0" smtClean="0">
                <a:solidFill>
                  <a:schemeClr val="tx2">
                    <a:lumMod val="75000"/>
                  </a:schemeClr>
                </a:solidFill>
                <a:latin typeface="Calibri"/>
              </a:rPr>
              <a:t>Zagrożenie przestępczością.</a:t>
            </a:r>
            <a:endParaRPr lang="pl-PL" sz="2800" b="1" dirty="0">
              <a:solidFill>
                <a:schemeClr val="tx2">
                  <a:lumMod val="75000"/>
                </a:scheme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77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2">
            <a:extLst>
              <a:ext uri="{FF2B5EF4-FFF2-40B4-BE49-F238E27FC236}">
                <a16:creationId xmlns:a16="http://schemas.microsoft.com/office/drawing/2014/main" id="{1A3BB73A-E499-446B-A4A1-15A6CEB08F88}"/>
              </a:ext>
            </a:extLst>
          </p:cNvPr>
          <p:cNvSpPr txBox="1">
            <a:spLocks/>
          </p:cNvSpPr>
          <p:nvPr/>
        </p:nvSpPr>
        <p:spPr bwMode="auto">
          <a:xfrm>
            <a:off x="197301" y="1077139"/>
            <a:ext cx="8858208" cy="1066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794" tIns="50397" rIns="100794" bIns="50397" numCol="1" anchor="ctr" anchorCtr="0" compatLnSpc="1">
            <a:prstTxWarp prst="textNoShape">
              <a:avLst/>
            </a:prstTxWarp>
            <a:normAutofit/>
          </a:bodyPr>
          <a:lstStyle>
            <a:lvl1pPr algn="l" defTabSz="912973" rtl="0" eaLnBrk="0" fontAlgn="base" hangingPunct="0">
              <a:spcBef>
                <a:spcPct val="0"/>
              </a:spcBef>
              <a:spcAft>
                <a:spcPct val="0"/>
              </a:spcAft>
              <a:defRPr sz="2177" kern="1200">
                <a:solidFill>
                  <a:srgbClr val="002156"/>
                </a:solidFill>
                <a:latin typeface="+mj-lt"/>
                <a:ea typeface="+mj-ea"/>
                <a:cs typeface="+mj-cs"/>
              </a:defRPr>
            </a:lvl1pPr>
            <a:lvl2pPr algn="ctr" defTabSz="912973" rtl="0" eaLnBrk="0" fontAlgn="base" hangingPunct="0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2pPr>
            <a:lvl3pPr algn="ctr" defTabSz="912973" rtl="0" eaLnBrk="0" fontAlgn="base" hangingPunct="0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3pPr>
            <a:lvl4pPr algn="ctr" defTabSz="912973" rtl="0" eaLnBrk="0" fontAlgn="base" hangingPunct="0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4pPr>
            <a:lvl5pPr algn="ctr" defTabSz="912973" rtl="0" eaLnBrk="0" fontAlgn="base" hangingPunct="0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5pPr>
            <a:lvl6pPr marL="414726" algn="ctr" defTabSz="912973" rtl="0" fontAlgn="base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6pPr>
            <a:lvl7pPr marL="829452" algn="ctr" defTabSz="912973" rtl="0" fontAlgn="base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7pPr>
            <a:lvl8pPr marL="1244178" algn="ctr" defTabSz="912973" rtl="0" fontAlgn="base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8pPr>
            <a:lvl9pPr marL="1658904" algn="ctr" defTabSz="912973" rtl="0" fontAlgn="base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l-PL" sz="2200" dirty="0"/>
              <a:t>Kradzież samochodu i poprzez włamanie w woj. kujawsko-pomorskim</a:t>
            </a:r>
            <a:r>
              <a:rPr lang="pl-PL" dirty="0"/>
              <a:t/>
            </a:r>
            <a:br>
              <a:rPr lang="pl-PL" dirty="0"/>
            </a:br>
            <a:r>
              <a:rPr lang="pl-PL" sz="1800" dirty="0"/>
              <a:t>w latach 2020-2025 – ilość postępowań wszczętych, wskaźnik wykrywalności</a:t>
            </a:r>
            <a:endParaRPr lang="pl-PL" dirty="0"/>
          </a:p>
        </p:txBody>
      </p:sp>
      <p:sp>
        <p:nvSpPr>
          <p:cNvPr id="7" name="Symbol zastępczy numeru slajdu 8">
            <a:extLst>
              <a:ext uri="{FF2B5EF4-FFF2-40B4-BE49-F238E27FC236}">
                <a16:creationId xmlns:a16="http://schemas.microsoft.com/office/drawing/2014/main" id="{99A0DDA2-DFA9-4A53-9807-A81D89FA883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212724" y="6248818"/>
            <a:ext cx="764702" cy="364358"/>
          </a:xfrm>
        </p:spPr>
        <p:txBody>
          <a:bodyPr/>
          <a:lstStyle/>
          <a:p>
            <a:pPr>
              <a:defRPr/>
            </a:pPr>
            <a:fld id="{CEC10D38-307E-4506-A9CC-AB88CCAF1BBA}" type="slidenum">
              <a:rPr lang="pl-PL" altLang="pl-PL" smtClean="0"/>
              <a:pPr>
                <a:defRPr/>
              </a:pPr>
              <a:t>35</a:t>
            </a:fld>
            <a:endParaRPr lang="pl-PL" altLang="pl-PL"/>
          </a:p>
        </p:txBody>
      </p:sp>
      <p:sp>
        <p:nvSpPr>
          <p:cNvPr id="9" name="Tytuł 2">
            <a:extLst>
              <a:ext uri="{FF2B5EF4-FFF2-40B4-BE49-F238E27FC236}">
                <a16:creationId xmlns:a16="http://schemas.microsoft.com/office/drawing/2014/main" id="{1A3BB73A-E499-446B-A4A1-15A6CEB08F88}"/>
              </a:ext>
            </a:extLst>
          </p:cNvPr>
          <p:cNvSpPr txBox="1">
            <a:spLocks/>
          </p:cNvSpPr>
          <p:nvPr/>
        </p:nvSpPr>
        <p:spPr bwMode="auto">
          <a:xfrm>
            <a:off x="6081048" y="4040657"/>
            <a:ext cx="2915996" cy="2390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794" tIns="50397" rIns="100794" bIns="50397" numCol="1" anchor="ctr" anchorCtr="0" compatLnSpc="1">
            <a:prstTxWarp prst="textNoShape">
              <a:avLst/>
            </a:prstTxWarp>
            <a:normAutofit/>
          </a:bodyPr>
          <a:lstStyle>
            <a:lvl1pPr algn="l" defTabSz="912973" rtl="0" eaLnBrk="0" fontAlgn="base" hangingPunct="0">
              <a:spcBef>
                <a:spcPct val="0"/>
              </a:spcBef>
              <a:spcAft>
                <a:spcPct val="0"/>
              </a:spcAft>
              <a:defRPr sz="2177" kern="1200">
                <a:solidFill>
                  <a:srgbClr val="002156"/>
                </a:solidFill>
                <a:latin typeface="+mj-lt"/>
                <a:ea typeface="+mj-ea"/>
                <a:cs typeface="+mj-cs"/>
              </a:defRPr>
            </a:lvl1pPr>
            <a:lvl2pPr algn="ctr" defTabSz="912973" rtl="0" eaLnBrk="0" fontAlgn="base" hangingPunct="0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2pPr>
            <a:lvl3pPr algn="ctr" defTabSz="912973" rtl="0" eaLnBrk="0" fontAlgn="base" hangingPunct="0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3pPr>
            <a:lvl4pPr algn="ctr" defTabSz="912973" rtl="0" eaLnBrk="0" fontAlgn="base" hangingPunct="0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4pPr>
            <a:lvl5pPr algn="ctr" defTabSz="912973" rtl="0" eaLnBrk="0" fontAlgn="base" hangingPunct="0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5pPr>
            <a:lvl6pPr marL="414726" algn="ctr" defTabSz="912973" rtl="0" fontAlgn="base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6pPr>
            <a:lvl7pPr marL="829452" algn="ctr" defTabSz="912973" rtl="0" fontAlgn="base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7pPr>
            <a:lvl8pPr marL="1244178" algn="ctr" defTabSz="912973" rtl="0" fontAlgn="base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8pPr>
            <a:lvl9pPr marL="1658904" algn="ctr" defTabSz="912973" rtl="0" fontAlgn="base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l-PL" sz="2200" dirty="0"/>
              <a:t>Najczęściej kradzione</a:t>
            </a:r>
            <a:br>
              <a:rPr lang="pl-PL" sz="2200" dirty="0"/>
            </a:br>
            <a:r>
              <a:rPr lang="pl-PL" sz="2200" dirty="0"/>
              <a:t>w 2025 roku pojazdy:</a:t>
            </a:r>
          </a:p>
          <a:p>
            <a:pPr marL="457200" indent="-457200">
              <a:buFont typeface="+mj-lt"/>
              <a:buAutoNum type="arabicPeriod"/>
            </a:pPr>
            <a:r>
              <a:rPr lang="pl-PL" sz="1600" dirty="0"/>
              <a:t>Skoda Fabia</a:t>
            </a:r>
          </a:p>
          <a:p>
            <a:pPr marL="457200" indent="-457200">
              <a:buFont typeface="+mj-lt"/>
              <a:buAutoNum type="arabicPeriod"/>
            </a:pPr>
            <a:r>
              <a:rPr lang="pl-PL" sz="1600" dirty="0"/>
              <a:t>Ford Focus</a:t>
            </a:r>
          </a:p>
          <a:p>
            <a:pPr marL="457200" indent="-457200">
              <a:buFont typeface="+mj-lt"/>
              <a:buAutoNum type="arabicPeriod"/>
            </a:pPr>
            <a:r>
              <a:rPr lang="pl-PL" sz="1600" dirty="0"/>
              <a:t>Skoda Octavia</a:t>
            </a:r>
          </a:p>
          <a:p>
            <a:pPr marL="457200" indent="-457200">
              <a:buFont typeface="+mj-lt"/>
              <a:buAutoNum type="arabicPeriod"/>
            </a:pPr>
            <a:r>
              <a:rPr lang="pl-PL" sz="1600" dirty="0"/>
              <a:t>Hyundai Tucson</a:t>
            </a:r>
          </a:p>
          <a:p>
            <a:pPr marL="457200" indent="-457200">
              <a:buFont typeface="+mj-lt"/>
              <a:buAutoNum type="arabicPeriod"/>
            </a:pPr>
            <a:r>
              <a:rPr lang="pl-PL" sz="1600" dirty="0"/>
              <a:t>Toyota Corolla</a:t>
            </a:r>
            <a:endParaRPr lang="pl-PL" sz="2200" dirty="0"/>
          </a:p>
        </p:txBody>
      </p:sp>
      <p:graphicFrame>
        <p:nvGraphicFramePr>
          <p:cNvPr id="10" name="Wykres 9">
            <a:extLst>
              <a:ext uri="{FF2B5EF4-FFF2-40B4-BE49-F238E27FC236}">
                <a16:creationId xmlns:a16="http://schemas.microsoft.com/office/drawing/2014/main" id="{93EC42E6-44A7-45E9-9742-28A01DBCE05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71951587"/>
              </p:ext>
            </p:extLst>
          </p:nvPr>
        </p:nvGraphicFramePr>
        <p:xfrm>
          <a:off x="317501" y="2039815"/>
          <a:ext cx="5253546" cy="45124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1" name="Picture 2" descr="https://kujawsko-pomorska.policja.gov.pl/dokumenty/zalaczniki/136/136-423768.jpg">
            <a:extLst>
              <a:ext uri="{FF2B5EF4-FFF2-40B4-BE49-F238E27FC236}">
                <a16:creationId xmlns:a16="http://schemas.microsoft.com/office/drawing/2014/main" id="{3946B025-241B-4C19-A220-8C312051E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873" y="2058997"/>
            <a:ext cx="2796984" cy="20977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8" name="Rectangle 31"/>
          <p:cNvSpPr>
            <a:spLocks noChangeArrowheads="1"/>
          </p:cNvSpPr>
          <p:nvPr/>
        </p:nvSpPr>
        <p:spPr bwMode="auto">
          <a:xfrm>
            <a:off x="168275" y="91931"/>
            <a:ext cx="428117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l-PL" sz="2800" b="1" dirty="0" smtClean="0">
                <a:solidFill>
                  <a:schemeClr val="tx2">
                    <a:lumMod val="75000"/>
                  </a:schemeClr>
                </a:solidFill>
                <a:latin typeface="Calibri"/>
              </a:rPr>
              <a:t>Zagrożenie przestępczością.</a:t>
            </a:r>
            <a:endParaRPr lang="pl-PL" sz="2800" b="1" dirty="0">
              <a:solidFill>
                <a:schemeClr val="tx2">
                  <a:lumMod val="75000"/>
                </a:scheme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7724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>
            <a:extLst>
              <a:ext uri="{FF2B5EF4-FFF2-40B4-BE49-F238E27FC236}">
                <a16:creationId xmlns:a16="http://schemas.microsoft.com/office/drawing/2014/main" id="{5C78699C-BF40-411E-A56D-E3C73D783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48625"/>
            <a:ext cx="9289979" cy="626607"/>
          </a:xfrm>
        </p:spPr>
        <p:txBody>
          <a:bodyPr/>
          <a:lstStyle/>
          <a:p>
            <a:r>
              <a:rPr lang="pl-PL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Przestępczość cudzoziemców w woj. kujawsko-pomorskim na tle Polski </a:t>
            </a:r>
            <a:r>
              <a:rPr lang="pl-PL" sz="1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br>
              <a:rPr lang="pl-PL" sz="1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przestępstwa </a:t>
            </a:r>
            <a:r>
              <a:rPr lang="pl-PL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stwierdzone ogółem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1B8A4630-D5F8-4536-87EE-50B610088CC5}"/>
              </a:ext>
            </a:extLst>
          </p:cNvPr>
          <p:cNvSpPr txBox="1"/>
          <p:nvPr/>
        </p:nvSpPr>
        <p:spPr>
          <a:xfrm>
            <a:off x="4741143" y="5894073"/>
            <a:ext cx="4593884" cy="703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323" b="1" dirty="0">
                <a:solidFill>
                  <a:schemeClr val="tx1"/>
                </a:solidFill>
              </a:rPr>
              <a:t>w woj. kuj.-pom. około 1,6% przestępstw stwierdzonych w postępowaniach zakończonych zostało popełnionych przez cudzoziemców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98A9C46E-6A01-414C-BD32-D0FC83975FEC}"/>
              </a:ext>
            </a:extLst>
          </p:cNvPr>
          <p:cNvSpPr txBox="1"/>
          <p:nvPr/>
        </p:nvSpPr>
        <p:spPr>
          <a:xfrm>
            <a:off x="291591" y="5894073"/>
            <a:ext cx="4032431" cy="703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323" b="1" dirty="0">
                <a:solidFill>
                  <a:schemeClr val="tx1"/>
                </a:solidFill>
              </a:rPr>
              <a:t>w Polsce około 3,7% przestępstw stwierdzonych w postępowaniach zakończonych zostało popełnionych przez cudzoziemców</a:t>
            </a:r>
          </a:p>
        </p:txBody>
      </p:sp>
      <p:graphicFrame>
        <p:nvGraphicFramePr>
          <p:cNvPr id="8" name="Wykres 7">
            <a:extLst>
              <a:ext uri="{FF2B5EF4-FFF2-40B4-BE49-F238E27FC236}">
                <a16:creationId xmlns:a16="http://schemas.microsoft.com/office/drawing/2014/main" id="{7232FF15-C26D-4507-935D-B8DBC14EFE7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603967"/>
              </p:ext>
            </p:extLst>
          </p:nvPr>
        </p:nvGraphicFramePr>
        <p:xfrm>
          <a:off x="-83127" y="1675232"/>
          <a:ext cx="4781868" cy="42017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Wykres 8">
            <a:extLst>
              <a:ext uri="{FF2B5EF4-FFF2-40B4-BE49-F238E27FC236}">
                <a16:creationId xmlns:a16="http://schemas.microsoft.com/office/drawing/2014/main" id="{D2FFDDF2-A7F9-4D10-A7D3-A6AC56881D3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3558242"/>
              </p:ext>
            </p:extLst>
          </p:nvPr>
        </p:nvGraphicFramePr>
        <p:xfrm>
          <a:off x="4292344" y="1675232"/>
          <a:ext cx="5184577" cy="4104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Rectangle 31"/>
          <p:cNvSpPr>
            <a:spLocks noChangeArrowheads="1"/>
          </p:cNvSpPr>
          <p:nvPr/>
        </p:nvSpPr>
        <p:spPr bwMode="auto">
          <a:xfrm>
            <a:off x="168275" y="91931"/>
            <a:ext cx="428117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l-PL" sz="2800" b="1" dirty="0" smtClean="0">
                <a:solidFill>
                  <a:schemeClr val="tx2">
                    <a:lumMod val="75000"/>
                  </a:schemeClr>
                </a:solidFill>
                <a:latin typeface="Calibri"/>
              </a:rPr>
              <a:t>Zagrożenie przestępczością.</a:t>
            </a:r>
            <a:endParaRPr lang="pl-PL" sz="2800" b="1" dirty="0">
              <a:solidFill>
                <a:schemeClr val="tx2">
                  <a:lumMod val="75000"/>
                </a:scheme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046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162723" y="1294908"/>
            <a:ext cx="4930895" cy="2450300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None/>
              <a:defRPr/>
            </a:pPr>
            <a:r>
              <a:rPr lang="pl-PL" sz="2200" b="1" dirty="0">
                <a:latin typeface="+mj-lt"/>
                <a:ea typeface="+mj-ea"/>
                <a:cs typeface="+mj-cs"/>
              </a:rPr>
              <a:t>NARKOTYKI</a:t>
            </a:r>
          </a:p>
          <a:p>
            <a:r>
              <a:rPr lang="pl-PL" sz="1800" dirty="0"/>
              <a:t> </a:t>
            </a:r>
            <a:r>
              <a:rPr lang="pl-PL" sz="1800" b="1" dirty="0"/>
              <a:t>713,3</a:t>
            </a:r>
            <a:r>
              <a:rPr lang="pl-PL" sz="1800" dirty="0"/>
              <a:t> kg (550,5 kg w 2024 roku)</a:t>
            </a:r>
          </a:p>
          <a:p>
            <a:r>
              <a:rPr lang="pl-PL" sz="1800" dirty="0"/>
              <a:t> Narkotyki syntetyczne, </a:t>
            </a:r>
          </a:p>
          <a:p>
            <a:r>
              <a:rPr lang="pl-PL" sz="1800" dirty="0"/>
              <a:t> Marihuana.</a:t>
            </a:r>
          </a:p>
          <a:p>
            <a:pPr marL="0" indent="0">
              <a:buNone/>
            </a:pPr>
            <a:endParaRPr lang="pl-PL" sz="2000" dirty="0"/>
          </a:p>
          <a:p>
            <a:pPr marL="0" indent="0">
              <a:buNone/>
            </a:pPr>
            <a:r>
              <a:rPr lang="pl-PL" sz="2000" b="1" dirty="0"/>
              <a:t>OSZUSTWA na tzw. „LEGENDĘ” </a:t>
            </a:r>
          </a:p>
          <a:p>
            <a:r>
              <a:rPr lang="pl-PL" sz="1800" dirty="0"/>
              <a:t>„</a:t>
            </a:r>
            <a:r>
              <a:rPr lang="pl-PL" sz="1800" b="1" dirty="0"/>
              <a:t>Na wnuczka” – 29 (usiłowania)/44 (dokonania) </a:t>
            </a:r>
          </a:p>
          <a:p>
            <a:r>
              <a:rPr lang="pl-PL" sz="1800" dirty="0"/>
              <a:t>Oszustwa inwestycyjne,</a:t>
            </a:r>
          </a:p>
          <a:p>
            <a:r>
              <a:rPr lang="pl-PL" sz="1800" dirty="0"/>
              <a:t>Nowe metody: </a:t>
            </a:r>
          </a:p>
          <a:p>
            <a:pPr lvl="1"/>
            <a:r>
              <a:rPr lang="pl-PL" sz="1600" dirty="0"/>
              <a:t>„Na krypto waluty”</a:t>
            </a:r>
          </a:p>
          <a:p>
            <a:pPr lvl="1"/>
            <a:r>
              <a:rPr lang="pl-PL" sz="1600" dirty="0"/>
              <a:t>„Na nieuczciwość banku”</a:t>
            </a:r>
          </a:p>
          <a:p>
            <a:pPr lvl="1"/>
            <a:r>
              <a:rPr lang="pl-PL" sz="1600" dirty="0"/>
              <a:t>„Na wypadek drogowy”</a:t>
            </a:r>
          </a:p>
          <a:p>
            <a:pPr lvl="1"/>
            <a:r>
              <a:rPr lang="pl-PL" sz="1600" dirty="0"/>
              <a:t>„Na prokuratora”</a:t>
            </a:r>
          </a:p>
          <a:p>
            <a:pPr lvl="1"/>
            <a:r>
              <a:rPr lang="pl-PL" sz="1600" dirty="0"/>
              <a:t>„Na lekarza”</a:t>
            </a:r>
          </a:p>
          <a:p>
            <a:endParaRPr lang="pl-PL" sz="2000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14"/>
          </p:nvPr>
        </p:nvSpPr>
        <p:spPr>
          <a:xfrm>
            <a:off x="5614218" y="1294908"/>
            <a:ext cx="3529781" cy="5563092"/>
          </a:xfrm>
        </p:spPr>
        <p:txBody>
          <a:bodyPr/>
          <a:lstStyle/>
          <a:p>
            <a:pPr marL="514350" indent="-514350">
              <a:buAutoNum type="arabicPeriod"/>
            </a:pPr>
            <a:endParaRPr lang="pl-PL" sz="2000" dirty="0"/>
          </a:p>
          <a:p>
            <a:pPr marL="0" indent="0">
              <a:buNone/>
            </a:pPr>
            <a:endParaRPr lang="pl-PL" sz="2000" dirty="0"/>
          </a:p>
          <a:p>
            <a:pPr marL="0" indent="0">
              <a:buNone/>
            </a:pPr>
            <a:endParaRPr lang="pl-PL" sz="2000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C9F23A5D-5498-4178-B534-D2857BB020C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949" y="4147591"/>
            <a:ext cx="2960610" cy="19762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E5B862DE-8867-4303-A912-F00AD4312EF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949" y="1825865"/>
            <a:ext cx="2960610" cy="19762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angle 31"/>
          <p:cNvSpPr>
            <a:spLocks noChangeArrowheads="1"/>
          </p:cNvSpPr>
          <p:nvPr/>
        </p:nvSpPr>
        <p:spPr bwMode="auto">
          <a:xfrm>
            <a:off x="168275" y="91931"/>
            <a:ext cx="428117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l-PL" sz="2800" b="1" dirty="0" smtClean="0">
                <a:solidFill>
                  <a:schemeClr val="tx2">
                    <a:lumMod val="75000"/>
                  </a:schemeClr>
                </a:solidFill>
                <a:latin typeface="Calibri"/>
              </a:rPr>
              <a:t>Zagrożenie przestępczością.</a:t>
            </a:r>
            <a:endParaRPr lang="pl-PL" sz="2800" b="1" dirty="0">
              <a:solidFill>
                <a:schemeClr val="tx2">
                  <a:lumMod val="75000"/>
                </a:scheme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2182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2">
            <a:extLst>
              <a:ext uri="{FF2B5EF4-FFF2-40B4-BE49-F238E27FC236}">
                <a16:creationId xmlns:a16="http://schemas.microsoft.com/office/drawing/2014/main" id="{1A3BB73A-E499-446B-A4A1-15A6CEB08F88}"/>
              </a:ext>
            </a:extLst>
          </p:cNvPr>
          <p:cNvSpPr txBox="1">
            <a:spLocks/>
          </p:cNvSpPr>
          <p:nvPr/>
        </p:nvSpPr>
        <p:spPr bwMode="auto">
          <a:xfrm>
            <a:off x="138545" y="880096"/>
            <a:ext cx="8858208" cy="1066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794" tIns="50397" rIns="100794" bIns="50397" numCol="1" anchor="ctr" anchorCtr="0" compatLnSpc="1">
            <a:prstTxWarp prst="textNoShape">
              <a:avLst/>
            </a:prstTxWarp>
            <a:normAutofit/>
          </a:bodyPr>
          <a:lstStyle>
            <a:lvl1pPr algn="l" defTabSz="912973" rtl="0" eaLnBrk="0" fontAlgn="base" hangingPunct="0">
              <a:spcBef>
                <a:spcPct val="0"/>
              </a:spcBef>
              <a:spcAft>
                <a:spcPct val="0"/>
              </a:spcAft>
              <a:defRPr sz="2177" kern="1200">
                <a:solidFill>
                  <a:srgbClr val="002156"/>
                </a:solidFill>
                <a:latin typeface="+mj-lt"/>
                <a:ea typeface="+mj-ea"/>
                <a:cs typeface="+mj-cs"/>
              </a:defRPr>
            </a:lvl1pPr>
            <a:lvl2pPr algn="ctr" defTabSz="912973" rtl="0" eaLnBrk="0" fontAlgn="base" hangingPunct="0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2pPr>
            <a:lvl3pPr algn="ctr" defTabSz="912973" rtl="0" eaLnBrk="0" fontAlgn="base" hangingPunct="0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3pPr>
            <a:lvl4pPr algn="ctr" defTabSz="912973" rtl="0" eaLnBrk="0" fontAlgn="base" hangingPunct="0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4pPr>
            <a:lvl5pPr algn="ctr" defTabSz="912973" rtl="0" eaLnBrk="0" fontAlgn="base" hangingPunct="0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5pPr>
            <a:lvl6pPr marL="414726" algn="ctr" defTabSz="912973" rtl="0" fontAlgn="base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6pPr>
            <a:lvl7pPr marL="829452" algn="ctr" defTabSz="912973" rtl="0" fontAlgn="base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7pPr>
            <a:lvl8pPr marL="1244178" algn="ctr" defTabSz="912973" rtl="0" fontAlgn="base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8pPr>
            <a:lvl9pPr marL="1658904" algn="ctr" defTabSz="912973" rtl="0" fontAlgn="base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l-PL" sz="1600" dirty="0"/>
              <a:t>Ilość samobójstw na terenie woj. kujawsko-pomorskiego</a:t>
            </a:r>
            <a:br>
              <a:rPr lang="pl-PL" sz="1600" dirty="0"/>
            </a:br>
            <a:r>
              <a:rPr lang="pl-PL" sz="1600" dirty="0"/>
              <a:t>w latach 2020 - 2025 </a:t>
            </a:r>
          </a:p>
        </p:txBody>
      </p:sp>
      <p:sp>
        <p:nvSpPr>
          <p:cNvPr id="7" name="Symbol zastępczy numeru slajdu 8">
            <a:extLst>
              <a:ext uri="{FF2B5EF4-FFF2-40B4-BE49-F238E27FC236}">
                <a16:creationId xmlns:a16="http://schemas.microsoft.com/office/drawing/2014/main" id="{99A0DDA2-DFA9-4A53-9807-A81D89FA883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212724" y="6248818"/>
            <a:ext cx="764702" cy="364358"/>
          </a:xfrm>
        </p:spPr>
        <p:txBody>
          <a:bodyPr/>
          <a:lstStyle/>
          <a:p>
            <a:pPr>
              <a:defRPr/>
            </a:pPr>
            <a:fld id="{CEC10D38-307E-4506-A9CC-AB88CCAF1BBA}" type="slidenum">
              <a:rPr lang="pl-PL" altLang="pl-PL" smtClean="0"/>
              <a:pPr>
                <a:defRPr/>
              </a:pPr>
              <a:t>38</a:t>
            </a:fld>
            <a:endParaRPr lang="pl-PL" altLang="pl-PL"/>
          </a:p>
        </p:txBody>
      </p:sp>
      <p:graphicFrame>
        <p:nvGraphicFramePr>
          <p:cNvPr id="12" name="Wykres 11">
            <a:extLst>
              <a:ext uri="{FF2B5EF4-FFF2-40B4-BE49-F238E27FC236}">
                <a16:creationId xmlns:a16="http://schemas.microsoft.com/office/drawing/2014/main" id="{A7B2F716-DD46-46DC-B0B3-14098632325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24556444"/>
              </p:ext>
            </p:extLst>
          </p:nvPr>
        </p:nvGraphicFramePr>
        <p:xfrm>
          <a:off x="138545" y="1791854"/>
          <a:ext cx="5569528" cy="49137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2290" name="Picture 2" descr="Samobójstwo i próby samobójcze – jak zachowuje się samobójca? Jak pomóc?">
            <a:extLst>
              <a:ext uri="{FF2B5EF4-FFF2-40B4-BE49-F238E27FC236}">
                <a16:creationId xmlns:a16="http://schemas.microsoft.com/office/drawing/2014/main" id="{88CC33EC-E36B-4EB7-84B2-FEF6F7C0DC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52"/>
          <a:stretch/>
        </p:blipFill>
        <p:spPr bwMode="auto">
          <a:xfrm>
            <a:off x="5910387" y="1515097"/>
            <a:ext cx="2947821" cy="20639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AutoShape 4" descr="Samobójstwo 12-letniej Kingi. &quot;Skomplikowana i wielowątkowa sprawa&quot; - RMF 24">
            <a:extLst>
              <a:ext uri="{FF2B5EF4-FFF2-40B4-BE49-F238E27FC236}">
                <a16:creationId xmlns:a16="http://schemas.microsoft.com/office/drawing/2014/main" id="{5F267166-6F71-4B89-B0C3-44701D5EB4A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2296" name="Picture 8" descr="https://pogrzebowezaklady.pl/wp-content/uploads/2020/05/14-Samob%C3%B3jstwo-i-elementy-formalne-od-stwierdzenia-zgonu-930x620.jpg">
            <a:extLst>
              <a:ext uri="{FF2B5EF4-FFF2-40B4-BE49-F238E27FC236}">
                <a16:creationId xmlns:a16="http://schemas.microsoft.com/office/drawing/2014/main" id="{7B41A36C-D366-4539-92F0-A6D3D5A3D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387" y="3837710"/>
            <a:ext cx="2947821" cy="19652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pole tekstowe 1"/>
          <p:cNvSpPr txBox="1"/>
          <p:nvPr/>
        </p:nvSpPr>
        <p:spPr>
          <a:xfrm>
            <a:off x="4909127" y="1736435"/>
            <a:ext cx="5741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 smtClean="0">
                <a:solidFill>
                  <a:srgbClr val="FF0000"/>
                </a:solidFill>
              </a:rPr>
              <a:t>567</a:t>
            </a:r>
            <a:endParaRPr lang="pl-PL" sz="2000" b="1" dirty="0">
              <a:solidFill>
                <a:srgbClr val="FF0000"/>
              </a:solidFill>
            </a:endParaRPr>
          </a:p>
        </p:txBody>
      </p:sp>
      <p:sp>
        <p:nvSpPr>
          <p:cNvPr id="9" name="Rectangle 31"/>
          <p:cNvSpPr>
            <a:spLocks noChangeArrowheads="1"/>
          </p:cNvSpPr>
          <p:nvPr/>
        </p:nvSpPr>
        <p:spPr bwMode="auto">
          <a:xfrm>
            <a:off x="168275" y="91931"/>
            <a:ext cx="354552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l-PL" sz="2800" b="1" dirty="0" smtClean="0">
                <a:solidFill>
                  <a:schemeClr val="tx2">
                    <a:lumMod val="75000"/>
                  </a:schemeClr>
                </a:solidFill>
                <a:latin typeface="Calibri"/>
              </a:rPr>
              <a:t>Zjawiska problemowe.</a:t>
            </a:r>
            <a:endParaRPr lang="pl-PL" sz="2800" b="1" dirty="0">
              <a:solidFill>
                <a:schemeClr val="tx2">
                  <a:lumMod val="75000"/>
                </a:scheme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268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Prostokąt 4">
            <a:extLst>
              <a:ext uri="{FF2B5EF4-FFF2-40B4-BE49-F238E27FC236}">
                <a16:creationId xmlns:a16="http://schemas.microsoft.com/office/drawing/2014/main" id="{A913D92F-7325-43B0-B97D-06BD8833A1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5118" y="1910401"/>
            <a:ext cx="5928587" cy="46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1pPr>
            <a:lvl2pPr marL="742950" indent="-285750"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2pPr>
            <a:lvl3pPr marL="1143000" indent="-228600"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3pPr>
            <a:lvl4pPr marL="1600200" indent="-228600"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4pPr>
            <a:lvl5pPr marL="2057400" indent="-228600"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 sz="1225" b="1">
              <a:solidFill>
                <a:srgbClr val="1F497D"/>
              </a:solidFill>
              <a:latin typeface="Arial" panose="020B0604020202020204" pitchFamily="34" charset="0"/>
              <a:cs typeface="Lucida Sans Unicode" panose="020B0602030504020204" pitchFamily="34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 sz="1225" b="1">
              <a:solidFill>
                <a:srgbClr val="1F497D"/>
              </a:solidFill>
              <a:latin typeface="Arial" panose="020B0604020202020204" pitchFamily="34" charset="0"/>
              <a:cs typeface="Lucida Sans Unicode" panose="020B0602030504020204" pitchFamily="34" charset="0"/>
            </a:endParaRPr>
          </a:p>
        </p:txBody>
      </p:sp>
      <p:pic>
        <p:nvPicPr>
          <p:cNvPr id="24579" name="Obraz 6">
            <a:extLst>
              <a:ext uri="{FF2B5EF4-FFF2-40B4-BE49-F238E27FC236}">
                <a16:creationId xmlns:a16="http://schemas.microsoft.com/office/drawing/2014/main" id="{0C5B9C5F-AF95-4E16-8E57-25E81AABD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068" y="2818753"/>
            <a:ext cx="3369866" cy="1219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ytuł 7">
            <a:extLst>
              <a:ext uri="{FF2B5EF4-FFF2-40B4-BE49-F238E27FC236}">
                <a16:creationId xmlns:a16="http://schemas.microsoft.com/office/drawing/2014/main" id="{51EF6DB7-AF74-4846-83B2-DF2C09304863}"/>
              </a:ext>
            </a:extLst>
          </p:cNvPr>
          <p:cNvSpPr txBox="1">
            <a:spLocks/>
          </p:cNvSpPr>
          <p:nvPr/>
        </p:nvSpPr>
        <p:spPr>
          <a:xfrm>
            <a:off x="1313384" y="4038624"/>
            <a:ext cx="6517233" cy="878110"/>
          </a:xfrm>
          <a:prstGeom prst="rect">
            <a:avLst/>
          </a:prstGeom>
        </p:spPr>
        <p:txBody>
          <a:bodyPr anchor="b">
            <a:normAutofit fontScale="97500"/>
          </a:bodyPr>
          <a:lstStyle>
            <a:lvl1pPr algn="ctr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91" kern="1200" cap="all" baseline="0">
                <a:solidFill>
                  <a:srgbClr val="002156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l-PL" sz="2449" dirty="0">
                <a:cs typeface="Arial" pitchFamily="34" charset="0"/>
              </a:rPr>
              <a:t>INWESTYCJE I ZAKUPY </a:t>
            </a:r>
          </a:p>
          <a:p>
            <a:pPr>
              <a:defRPr/>
            </a:pPr>
            <a:r>
              <a:rPr lang="pl-PL" sz="2449" dirty="0">
                <a:cs typeface="Arial" pitchFamily="34" charset="0"/>
              </a:rPr>
              <a:t>W ROKU 2025</a:t>
            </a:r>
          </a:p>
        </p:txBody>
      </p:sp>
    </p:spTree>
    <p:extLst>
      <p:ext uri="{BB962C8B-B14F-4D97-AF65-F5344CB8AC3E}">
        <p14:creationId xmlns:p14="http://schemas.microsoft.com/office/powerpoint/2010/main" val="79748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CF011721-573F-4C00-9C0E-409A08384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217" y="1149430"/>
            <a:ext cx="8819975" cy="800343"/>
          </a:xfrm>
        </p:spPr>
        <p:txBody>
          <a:bodyPr>
            <a:normAutofit fontScale="90000"/>
          </a:bodyPr>
          <a:lstStyle/>
          <a:p>
            <a:r>
              <a:rPr lang="pl-PL" dirty="0"/>
              <a:t/>
            </a:r>
            <a:br>
              <a:rPr lang="pl-PL" dirty="0"/>
            </a:br>
            <a:r>
              <a:rPr lang="pl-PL" dirty="0"/>
              <a:t>Czy miejsce, w którym Pan/i mieszka (dzielnica, osiedle, wieś) można nazwać bezpiecznym? </a:t>
            </a:r>
            <a:endParaRPr lang="pl-PL" sz="1600" dirty="0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67CD4EDF-8685-4DB7-B576-06D1AD6BF73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8409543" y="6248817"/>
            <a:ext cx="573526" cy="364358"/>
          </a:xfrm>
        </p:spPr>
        <p:txBody>
          <a:bodyPr/>
          <a:lstStyle/>
          <a:p>
            <a:pPr>
              <a:defRPr/>
            </a:pPr>
            <a:fld id="{0544EAA6-FEEA-4155-8D90-7AF06690D31B}" type="slidenum">
              <a:rPr lang="pl-PL" altLang="pl-PL" smtClean="0"/>
              <a:pPr>
                <a:defRPr/>
              </a:pPr>
              <a:t>4</a:t>
            </a:fld>
            <a:endParaRPr lang="pl-PL" altLang="pl-PL" dirty="0"/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9A45FDF6-EBE9-4B00-B0D6-CF395C5A0A75}"/>
              </a:ext>
            </a:extLst>
          </p:cNvPr>
          <p:cNvGrpSpPr/>
          <p:nvPr/>
        </p:nvGrpSpPr>
        <p:grpSpPr>
          <a:xfrm>
            <a:off x="374157" y="4518463"/>
            <a:ext cx="8395686" cy="1660489"/>
            <a:chOff x="767949" y="3938950"/>
            <a:chExt cx="10286639" cy="2034480"/>
          </a:xfrm>
        </p:grpSpPr>
        <p:pic>
          <p:nvPicPr>
            <p:cNvPr id="7170" name="Picture 2" descr="Zawody &amp;quot;Dzielnicowy roku 2025&amp;quot;">
              <a:extLst>
                <a:ext uri="{FF2B5EF4-FFF2-40B4-BE49-F238E27FC236}">
                  <a16:creationId xmlns:a16="http://schemas.microsoft.com/office/drawing/2014/main" id="{980F107F-CF08-49B3-92DD-8BD1FB46EB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949" y="3938950"/>
              <a:ext cx="3426492" cy="203448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7172" name="Picture 4" descr="Zawody &amp;quot;Dzielnicowy roku 2025&amp;quot;">
              <a:extLst>
                <a:ext uri="{FF2B5EF4-FFF2-40B4-BE49-F238E27FC236}">
                  <a16:creationId xmlns:a16="http://schemas.microsoft.com/office/drawing/2014/main" id="{3D942B1C-080B-4B92-BC8D-33AA28645F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1998" y="3938950"/>
              <a:ext cx="3050131" cy="203448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7174" name="Picture 6" descr="Zawody &amp;quot;Dzielnicowy roku 2025&amp;quot;">
              <a:extLst>
                <a:ext uri="{FF2B5EF4-FFF2-40B4-BE49-F238E27FC236}">
                  <a16:creationId xmlns:a16="http://schemas.microsoft.com/office/drawing/2014/main" id="{28A85711-B937-4F49-9CF4-6F539C0798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99686" y="3938950"/>
              <a:ext cx="3054902" cy="203448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</p:grpSp>
      <p:sp>
        <p:nvSpPr>
          <p:cNvPr id="12" name="Prostokąt 11">
            <a:extLst>
              <a:ext uri="{FF2B5EF4-FFF2-40B4-BE49-F238E27FC236}">
                <a16:creationId xmlns:a16="http://schemas.microsoft.com/office/drawing/2014/main" id="{D72E68E2-38EA-47D0-B2D1-C35DE59C51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217" y="6443370"/>
            <a:ext cx="342818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9pPr>
          </a:lstStyle>
          <a:p>
            <a:r>
              <a:rPr lang="pl-PL" sz="1400" dirty="0" smtClean="0">
                <a:solidFill>
                  <a:srgbClr val="002156"/>
                </a:solidFill>
                <a:latin typeface="+mj-lt"/>
              </a:rPr>
              <a:t>Źródło</a:t>
            </a:r>
            <a:r>
              <a:rPr lang="pl-PL" sz="1400" dirty="0">
                <a:solidFill>
                  <a:srgbClr val="002156"/>
                </a:solidFill>
                <a:latin typeface="+mj-lt"/>
              </a:rPr>
              <a:t>: CBOS, 11-22 września2025 r., N=969.</a:t>
            </a:r>
            <a:endParaRPr lang="pl-PL" altLang="pl-PL" sz="1400" dirty="0">
              <a:solidFill>
                <a:srgbClr val="002156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850" y="2214191"/>
            <a:ext cx="8715136" cy="2004418"/>
          </a:xfrm>
          <a:prstGeom prst="rect">
            <a:avLst/>
          </a:prstGeom>
        </p:spPr>
      </p:pic>
      <p:sp>
        <p:nvSpPr>
          <p:cNvPr id="14" name="Rectangle 31"/>
          <p:cNvSpPr>
            <a:spLocks noChangeArrowheads="1"/>
          </p:cNvSpPr>
          <p:nvPr/>
        </p:nvSpPr>
        <p:spPr bwMode="auto">
          <a:xfrm>
            <a:off x="168275" y="91931"/>
            <a:ext cx="531049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l-PL" sz="2800" b="1" dirty="0" smtClean="0">
                <a:solidFill>
                  <a:schemeClr val="tx2">
                    <a:lumMod val="75000"/>
                  </a:schemeClr>
                </a:solidFill>
                <a:latin typeface="Calibri"/>
              </a:rPr>
              <a:t>Poczucie bezpieczeństwa Polaków.</a:t>
            </a:r>
            <a:endParaRPr lang="pl-PL" sz="2800" b="1" dirty="0">
              <a:solidFill>
                <a:schemeClr val="tx2">
                  <a:lumMod val="75000"/>
                </a:scheme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26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0F755-AADF-4972-BD82-AB8DBDC106B5}" type="slidenum">
              <a:rPr lang="pl-PL" smtClean="0"/>
              <a:pPr/>
              <a:t>40</a:t>
            </a:fld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42" y="6315556"/>
            <a:ext cx="5708829" cy="542444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431195" y="1267038"/>
            <a:ext cx="4479707" cy="566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400" b="1" dirty="0">
                <a:solidFill>
                  <a:srgbClr val="002156"/>
                </a:solidFill>
              </a:rPr>
              <a:t>„Podniesienie możliwości współpracy służb ratowniczych poprzez doposażenie jednostek kujawsko-pomorskiej Policji w sprzęt specjalistyczny”</a:t>
            </a:r>
          </a:p>
          <a:p>
            <a:pPr marL="171452" lvl="0" indent="-171452" defTabSz="912973" eaLnBrk="0" fontAlgn="base" hangingPunct="0">
              <a:spcBef>
                <a:spcPct val="20000"/>
              </a:spcBef>
              <a:spcAft>
                <a:spcPct val="0"/>
              </a:spcAft>
              <a:buFont typeface="Tw Cen MT" panose="020B0602020104020603" pitchFamily="34" charset="-18"/>
              <a:buChar char="–"/>
            </a:pPr>
            <a:r>
              <a:rPr lang="pl-PL" sz="1200" dirty="0">
                <a:solidFill>
                  <a:srgbClr val="002156"/>
                </a:solidFill>
              </a:rPr>
              <a:t>wartość: 2 098 088,42 zł, w tym dofinansowanie:</a:t>
            </a:r>
            <a:br>
              <a:rPr lang="pl-PL" sz="1200" dirty="0">
                <a:solidFill>
                  <a:srgbClr val="002156"/>
                </a:solidFill>
              </a:rPr>
            </a:br>
            <a:r>
              <a:rPr lang="pl-PL" sz="1200" dirty="0">
                <a:solidFill>
                  <a:srgbClr val="002156"/>
                </a:solidFill>
              </a:rPr>
              <a:t>1 363 757,46 zł</a:t>
            </a:r>
          </a:p>
          <a:p>
            <a:pPr marL="171452" lvl="0" indent="-171452" defTabSz="912973" eaLnBrk="0" fontAlgn="base" hangingPunct="0">
              <a:spcBef>
                <a:spcPct val="20000"/>
              </a:spcBef>
              <a:spcAft>
                <a:spcPct val="0"/>
              </a:spcAft>
              <a:buFont typeface="Tw Cen MT" panose="020B0602020104020603" pitchFamily="34" charset="-18"/>
              <a:buChar char="–"/>
            </a:pPr>
            <a:r>
              <a:rPr lang="pl-PL" sz="1200" dirty="0">
                <a:solidFill>
                  <a:srgbClr val="002156"/>
                </a:solidFill>
              </a:rPr>
              <a:t>zakup 3 samochodów dla potrzeb zabezpieczenia logistycznego centrum zarządzania kryzysowego w terenie. Pojazdy te będą użytkowane przez Oddział Prewencji Policji w Bydgoszczy. </a:t>
            </a:r>
          </a:p>
          <a:p>
            <a:pPr marL="171452" lvl="0" indent="-171452" defTabSz="912973" eaLnBrk="0" fontAlgn="base" hangingPunct="0">
              <a:spcBef>
                <a:spcPct val="20000"/>
              </a:spcBef>
              <a:spcAft>
                <a:spcPct val="0"/>
              </a:spcAft>
              <a:buFont typeface="Tw Cen MT" panose="020B0602020104020603" pitchFamily="34" charset="-18"/>
              <a:buChar char="–"/>
            </a:pPr>
            <a:endParaRPr lang="pl-PL" sz="1400" dirty="0">
              <a:solidFill>
                <a:srgbClr val="002156"/>
              </a:solidFill>
            </a:endParaRPr>
          </a:p>
          <a:p>
            <a:pPr algn="ctr" defTabSz="912973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pl-PL" sz="1400" b="1" dirty="0">
                <a:solidFill>
                  <a:srgbClr val="002156"/>
                </a:solidFill>
              </a:rPr>
              <a:t>„Poprawa skuteczności wykorzystania psów służbowych do prowadzenia akcji ratowniczych poprzez zakup samochodów dla kujawsko-pomorskiej Policji”</a:t>
            </a:r>
          </a:p>
          <a:p>
            <a:pPr marL="171452" indent="-171452" defTabSz="912973" eaLnBrk="0" fontAlgn="base" hangingPunct="0">
              <a:spcBef>
                <a:spcPct val="20000"/>
              </a:spcBef>
              <a:spcAft>
                <a:spcPct val="0"/>
              </a:spcAft>
              <a:buFont typeface="Tw Cen MT" panose="020B0602020104020603" pitchFamily="34" charset="-18"/>
              <a:buChar char="–"/>
            </a:pPr>
            <a:r>
              <a:rPr lang="pl-PL" sz="1200" dirty="0">
                <a:solidFill>
                  <a:srgbClr val="002156"/>
                </a:solidFill>
              </a:rPr>
              <a:t>wartość: 1 854 298,80 zł, w tym dofinansowanie:</a:t>
            </a:r>
            <a:br>
              <a:rPr lang="pl-PL" sz="1200" dirty="0">
                <a:solidFill>
                  <a:srgbClr val="002156"/>
                </a:solidFill>
              </a:rPr>
            </a:br>
            <a:r>
              <a:rPr lang="pl-PL" sz="1200" dirty="0">
                <a:solidFill>
                  <a:srgbClr val="002156"/>
                </a:solidFill>
              </a:rPr>
              <a:t>1 205 294,22 zł</a:t>
            </a:r>
          </a:p>
          <a:p>
            <a:pPr marL="171452" indent="-171452" defTabSz="912973" eaLnBrk="0" fontAlgn="base" hangingPunct="0">
              <a:spcBef>
                <a:spcPct val="20000"/>
              </a:spcBef>
              <a:spcAft>
                <a:spcPct val="0"/>
              </a:spcAft>
              <a:buFont typeface="Tw Cen MT" panose="020B0602020104020603" pitchFamily="34" charset="-18"/>
              <a:buChar char="–"/>
            </a:pPr>
            <a:r>
              <a:rPr lang="pl-PL" sz="1200" dirty="0">
                <a:solidFill>
                  <a:srgbClr val="002156"/>
                </a:solidFill>
              </a:rPr>
              <a:t>10 samochodów do przewozu psów służbowych dla 10 jednostek Policji garnizonu kujawsko-pomorskiego</a:t>
            </a:r>
          </a:p>
          <a:p>
            <a:pPr defTabSz="912973" eaLnBrk="0" fontAlgn="base" hangingPunct="0">
              <a:spcBef>
                <a:spcPct val="20000"/>
              </a:spcBef>
              <a:spcAft>
                <a:spcPct val="0"/>
              </a:spcAft>
            </a:pPr>
            <a:endParaRPr lang="pl-PL" sz="1200" dirty="0">
              <a:solidFill>
                <a:srgbClr val="002156"/>
              </a:solidFill>
            </a:endParaRPr>
          </a:p>
          <a:p>
            <a:pPr algn="ctr" defTabSz="912973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pl-PL" sz="1400" b="1" dirty="0"/>
              <a:t>„</a:t>
            </a:r>
            <a:r>
              <a:rPr lang="pl-PL" sz="1400" b="1" dirty="0">
                <a:solidFill>
                  <a:srgbClr val="002156"/>
                </a:solidFill>
              </a:rPr>
              <a:t>Zakup bezzałogowych statków powietrznych</a:t>
            </a:r>
            <a:br>
              <a:rPr lang="pl-PL" sz="1400" b="1" dirty="0">
                <a:solidFill>
                  <a:srgbClr val="002156"/>
                </a:solidFill>
              </a:rPr>
            </a:br>
            <a:r>
              <a:rPr lang="pl-PL" sz="1400" b="1" dirty="0">
                <a:solidFill>
                  <a:srgbClr val="002156"/>
                </a:solidFill>
              </a:rPr>
              <a:t>dla kujawsko-pomorskiej Policji”</a:t>
            </a:r>
          </a:p>
          <a:p>
            <a:pPr marL="171452" indent="-171452" defTabSz="912973" eaLnBrk="0" fontAlgn="base" hangingPunct="0">
              <a:spcBef>
                <a:spcPct val="20000"/>
              </a:spcBef>
              <a:spcAft>
                <a:spcPct val="0"/>
              </a:spcAft>
              <a:buFont typeface="Tw Cen MT" panose="020B0602020104020603" pitchFamily="34" charset="-18"/>
              <a:buChar char="–"/>
            </a:pPr>
            <a:r>
              <a:rPr lang="pl-PL" sz="1200" dirty="0">
                <a:solidFill>
                  <a:srgbClr val="002156"/>
                </a:solidFill>
              </a:rPr>
              <a:t>wartość: 331 181,22 zł, w tym dofinansowanie: 215 267,79 zł</a:t>
            </a:r>
          </a:p>
          <a:p>
            <a:pPr marL="171452" indent="-171452" defTabSz="912973" eaLnBrk="0" fontAlgn="base" hangingPunct="0">
              <a:spcBef>
                <a:spcPct val="20000"/>
              </a:spcBef>
              <a:spcAft>
                <a:spcPct val="0"/>
              </a:spcAft>
              <a:buFont typeface="Tw Cen MT" panose="020B0602020104020603" pitchFamily="34" charset="-18"/>
              <a:buChar char="–"/>
            </a:pPr>
            <a:r>
              <a:rPr lang="pl-PL" sz="1200" dirty="0">
                <a:solidFill>
                  <a:srgbClr val="002156"/>
                </a:solidFill>
              </a:rPr>
              <a:t>8 bezzałogowych statków powietrznych (BSP) dla KWP w Bydgoszczy (4 </a:t>
            </a:r>
            <a:r>
              <a:rPr lang="pl-PL" sz="1200" dirty="0" err="1">
                <a:solidFill>
                  <a:srgbClr val="002156"/>
                </a:solidFill>
              </a:rPr>
              <a:t>kpl</a:t>
            </a:r>
            <a:r>
              <a:rPr lang="pl-PL" sz="1200" dirty="0">
                <a:solidFill>
                  <a:srgbClr val="002156"/>
                </a:solidFill>
              </a:rPr>
              <a:t>.), KMP w Grudziądzu (1 </a:t>
            </a:r>
            <a:r>
              <a:rPr lang="pl-PL" sz="1200" dirty="0" err="1">
                <a:solidFill>
                  <a:srgbClr val="002156"/>
                </a:solidFill>
              </a:rPr>
              <a:t>kpl</a:t>
            </a:r>
            <a:r>
              <a:rPr lang="pl-PL" sz="1200" dirty="0">
                <a:solidFill>
                  <a:srgbClr val="002156"/>
                </a:solidFill>
              </a:rPr>
              <a:t>.), KPP w Mogilnie</a:t>
            </a:r>
            <a:br>
              <a:rPr lang="pl-PL" sz="1200" dirty="0">
                <a:solidFill>
                  <a:srgbClr val="002156"/>
                </a:solidFill>
              </a:rPr>
            </a:br>
            <a:r>
              <a:rPr lang="pl-PL" sz="1200" dirty="0">
                <a:solidFill>
                  <a:srgbClr val="002156"/>
                </a:solidFill>
              </a:rPr>
              <a:t>(1 </a:t>
            </a:r>
            <a:r>
              <a:rPr lang="pl-PL" sz="1200" dirty="0" err="1">
                <a:solidFill>
                  <a:srgbClr val="002156"/>
                </a:solidFill>
              </a:rPr>
              <a:t>kpl</a:t>
            </a:r>
            <a:r>
              <a:rPr lang="pl-PL" sz="1200" dirty="0">
                <a:solidFill>
                  <a:srgbClr val="002156"/>
                </a:solidFill>
              </a:rPr>
              <a:t>.), KPP w Radziejowie (1 </a:t>
            </a:r>
            <a:r>
              <a:rPr lang="pl-PL" sz="1200" dirty="0" err="1">
                <a:solidFill>
                  <a:srgbClr val="002156"/>
                </a:solidFill>
              </a:rPr>
              <a:t>kpl</a:t>
            </a:r>
            <a:r>
              <a:rPr lang="pl-PL" sz="1200" dirty="0">
                <a:solidFill>
                  <a:srgbClr val="002156"/>
                </a:solidFill>
              </a:rPr>
              <a:t>.), KPP w Tucholi (1 </a:t>
            </a:r>
            <a:r>
              <a:rPr lang="pl-PL" sz="1200" dirty="0" err="1">
                <a:solidFill>
                  <a:srgbClr val="002156"/>
                </a:solidFill>
              </a:rPr>
              <a:t>kpl</a:t>
            </a:r>
            <a:r>
              <a:rPr lang="pl-PL" sz="1200" dirty="0">
                <a:solidFill>
                  <a:srgbClr val="002156"/>
                </a:solidFill>
              </a:rPr>
              <a:t>.).</a:t>
            </a:r>
          </a:p>
          <a:p>
            <a:pPr lvl="0" defTabSz="912973" eaLnBrk="0" fontAlgn="base" hangingPunct="0">
              <a:spcBef>
                <a:spcPct val="20000"/>
              </a:spcBef>
              <a:spcAft>
                <a:spcPct val="0"/>
              </a:spcAft>
            </a:pPr>
            <a:endParaRPr lang="pl-PL" sz="1400" dirty="0">
              <a:solidFill>
                <a:srgbClr val="002156"/>
              </a:solidFill>
            </a:endParaRPr>
          </a:p>
          <a:p>
            <a:r>
              <a:rPr lang="pl-PL" sz="1400" dirty="0">
                <a:solidFill>
                  <a:srgbClr val="002156"/>
                </a:solidFill>
              </a:rPr>
              <a:t> </a:t>
            </a:r>
          </a:p>
        </p:txBody>
      </p:sp>
      <p:grpSp>
        <p:nvGrpSpPr>
          <p:cNvPr id="6" name="Grupa 5">
            <a:extLst>
              <a:ext uri="{FF2B5EF4-FFF2-40B4-BE49-F238E27FC236}">
                <a16:creationId xmlns:a16="http://schemas.microsoft.com/office/drawing/2014/main" id="{C6A098FF-56FB-40EB-90D9-6199F95C26A0}"/>
              </a:ext>
            </a:extLst>
          </p:cNvPr>
          <p:cNvGrpSpPr/>
          <p:nvPr/>
        </p:nvGrpSpPr>
        <p:grpSpPr>
          <a:xfrm>
            <a:off x="5114928" y="1526942"/>
            <a:ext cx="3597876" cy="2629844"/>
            <a:chOff x="5114928" y="1648438"/>
            <a:chExt cx="3597876" cy="2629844"/>
          </a:xfrm>
        </p:grpSpPr>
        <p:pic>
          <p:nvPicPr>
            <p:cNvPr id="7" name="Obraz 6">
              <a:extLst>
                <a:ext uri="{FF2B5EF4-FFF2-40B4-BE49-F238E27FC236}">
                  <a16:creationId xmlns:a16="http://schemas.microsoft.com/office/drawing/2014/main" id="{7AE54B05-FAF8-4115-BDFA-D92DFEC64B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14928" y="3064641"/>
              <a:ext cx="3597876" cy="121364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grpSp>
          <p:nvGrpSpPr>
            <p:cNvPr id="5" name="Grupa 4">
              <a:extLst>
                <a:ext uri="{FF2B5EF4-FFF2-40B4-BE49-F238E27FC236}">
                  <a16:creationId xmlns:a16="http://schemas.microsoft.com/office/drawing/2014/main" id="{A80245F7-42DC-44FD-918C-CDA203ADDB4F}"/>
                </a:ext>
              </a:extLst>
            </p:cNvPr>
            <p:cNvGrpSpPr/>
            <p:nvPr/>
          </p:nvGrpSpPr>
          <p:grpSpPr>
            <a:xfrm>
              <a:off x="5116851" y="1648438"/>
              <a:ext cx="3595952" cy="1299984"/>
              <a:chOff x="348596" y="2039814"/>
              <a:chExt cx="3662712" cy="1324119"/>
            </a:xfrm>
          </p:grpSpPr>
          <p:pic>
            <p:nvPicPr>
              <p:cNvPr id="8" name="Obraz 7">
                <a:extLst>
                  <a:ext uri="{FF2B5EF4-FFF2-40B4-BE49-F238E27FC236}">
                    <a16:creationId xmlns:a16="http://schemas.microsoft.com/office/drawing/2014/main" id="{EBE49030-40AA-4054-980B-00E83EF46A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41749" y="2039814"/>
                <a:ext cx="1769559" cy="1324119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pic>
            <p:nvPicPr>
              <p:cNvPr id="10" name="Obraz 9">
                <a:extLst>
                  <a:ext uri="{FF2B5EF4-FFF2-40B4-BE49-F238E27FC236}">
                    <a16:creationId xmlns:a16="http://schemas.microsoft.com/office/drawing/2014/main" id="{E962CE61-DA81-4FBF-8E72-3824D0B1D97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10807" r="25338"/>
              <a:stretch/>
            </p:blipFill>
            <p:spPr>
              <a:xfrm>
                <a:off x="348596" y="2039814"/>
                <a:ext cx="1810553" cy="1324119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</p:grpSp>
      </p:grpSp>
      <p:grpSp>
        <p:nvGrpSpPr>
          <p:cNvPr id="13" name="Grupa 12">
            <a:extLst>
              <a:ext uri="{FF2B5EF4-FFF2-40B4-BE49-F238E27FC236}">
                <a16:creationId xmlns:a16="http://schemas.microsoft.com/office/drawing/2014/main" id="{FBC696FC-485A-4A0B-AB25-BA5251F660F7}"/>
              </a:ext>
            </a:extLst>
          </p:cNvPr>
          <p:cNvGrpSpPr/>
          <p:nvPr/>
        </p:nvGrpSpPr>
        <p:grpSpPr>
          <a:xfrm>
            <a:off x="5114928" y="4292344"/>
            <a:ext cx="3597875" cy="1174716"/>
            <a:chOff x="3510027" y="4423438"/>
            <a:chExt cx="6394723" cy="2087894"/>
          </a:xfrm>
        </p:grpSpPr>
        <p:pic>
          <p:nvPicPr>
            <p:cNvPr id="11" name="Obraz 10">
              <a:extLst>
                <a:ext uri="{FF2B5EF4-FFF2-40B4-BE49-F238E27FC236}">
                  <a16:creationId xmlns:a16="http://schemas.microsoft.com/office/drawing/2014/main" id="{ADDE50A5-3EE2-4973-8F55-EE3608D6A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0027" y="4423439"/>
              <a:ext cx="3131840" cy="208789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2" name="Obraz 11">
              <a:extLst>
                <a:ext uri="{FF2B5EF4-FFF2-40B4-BE49-F238E27FC236}">
                  <a16:creationId xmlns:a16="http://schemas.microsoft.com/office/drawing/2014/main" id="{BEC1B38E-36EC-4B63-8E86-FD57E05036C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772910" y="4423438"/>
              <a:ext cx="3131840" cy="208789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pic>
        <p:nvPicPr>
          <p:cNvPr id="14" name="Obraz 13">
            <a:extLst>
              <a:ext uri="{FF2B5EF4-FFF2-40B4-BE49-F238E27FC236}">
                <a16:creationId xmlns:a16="http://schemas.microsoft.com/office/drawing/2014/main" id="{2DC6CA50-6534-4002-AFC7-2A7B7E3EE2C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5230" t="41887" r="38242" b="33484"/>
          <a:stretch/>
        </p:blipFill>
        <p:spPr>
          <a:xfrm>
            <a:off x="5722632" y="5602618"/>
            <a:ext cx="2343541" cy="10534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Rectangle 31"/>
          <p:cNvSpPr>
            <a:spLocks noChangeArrowheads="1"/>
          </p:cNvSpPr>
          <p:nvPr/>
        </p:nvSpPr>
        <p:spPr bwMode="auto">
          <a:xfrm>
            <a:off x="168275" y="91931"/>
            <a:ext cx="53033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l-PL" sz="2800" b="1" dirty="0" smtClean="0">
                <a:solidFill>
                  <a:schemeClr val="tx2">
                    <a:lumMod val="75000"/>
                  </a:schemeClr>
                </a:solidFill>
                <a:latin typeface="Calibri"/>
              </a:rPr>
              <a:t>Projekty, porozumienia, realizacje.</a:t>
            </a:r>
            <a:endParaRPr lang="pl-PL" sz="2800" b="1" dirty="0">
              <a:solidFill>
                <a:schemeClr val="tx2">
                  <a:lumMod val="75000"/>
                </a:scheme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834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0F755-AADF-4972-BD82-AB8DBDC106B5}" type="slidenum">
              <a:rPr lang="pl-PL" smtClean="0"/>
              <a:pPr/>
              <a:t>41</a:t>
            </a:fld>
            <a:endParaRPr lang="pl-PL" dirty="0"/>
          </a:p>
        </p:txBody>
      </p:sp>
      <p:sp>
        <p:nvSpPr>
          <p:cNvPr id="4" name="Prostokąt 3"/>
          <p:cNvSpPr/>
          <p:nvPr/>
        </p:nvSpPr>
        <p:spPr>
          <a:xfrm>
            <a:off x="431195" y="1041023"/>
            <a:ext cx="5106359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400" b="1" dirty="0">
                <a:solidFill>
                  <a:srgbClr val="002156"/>
                </a:solidFill>
              </a:rPr>
              <a:t>„Guardian Drive – wzmacnianie umiejętności policjantów</a:t>
            </a:r>
            <a:br>
              <a:rPr lang="pl-PL" sz="1400" b="1" dirty="0">
                <a:solidFill>
                  <a:srgbClr val="002156"/>
                </a:solidFill>
              </a:rPr>
            </a:br>
            <a:r>
              <a:rPr lang="pl-PL" sz="1400" b="1" dirty="0">
                <a:solidFill>
                  <a:srgbClr val="002156"/>
                </a:solidFill>
              </a:rPr>
              <a:t>w przeciwdziałaniu międzynarodowej przestępczości samochodowej poprzez szkolenia z dynamicznej jazdy pojazdami</a:t>
            </a:r>
            <a:br>
              <a:rPr lang="pl-PL" sz="1400" b="1" dirty="0">
                <a:solidFill>
                  <a:srgbClr val="002156"/>
                </a:solidFill>
              </a:rPr>
            </a:br>
            <a:r>
              <a:rPr lang="pl-PL" sz="1400" b="1" dirty="0">
                <a:solidFill>
                  <a:srgbClr val="002156"/>
                </a:solidFill>
              </a:rPr>
              <a:t>i specjalistyczne warsztaty kryminalistyczne”</a:t>
            </a:r>
          </a:p>
          <a:p>
            <a:pPr algn="ctr"/>
            <a:r>
              <a:rPr lang="pl-PL" sz="1400" b="1" dirty="0">
                <a:solidFill>
                  <a:srgbClr val="002156"/>
                </a:solidFill>
              </a:rPr>
              <a:t> PROJEKT PARTNERSKI </a:t>
            </a:r>
            <a:br>
              <a:rPr lang="pl-PL" sz="1400" b="1" dirty="0">
                <a:solidFill>
                  <a:srgbClr val="002156"/>
                </a:solidFill>
              </a:rPr>
            </a:br>
            <a:r>
              <a:rPr lang="pl-PL" sz="1400" b="1" dirty="0">
                <a:solidFill>
                  <a:srgbClr val="002156"/>
                </a:solidFill>
              </a:rPr>
              <a:t>z Komendą Wojewódzką Policji w Poznaniu</a:t>
            </a:r>
          </a:p>
          <a:p>
            <a:pPr algn="ctr"/>
            <a:endParaRPr lang="pl-PL" sz="1400" b="1" dirty="0">
              <a:solidFill>
                <a:srgbClr val="002156"/>
              </a:solidFill>
            </a:endParaRPr>
          </a:p>
          <a:p>
            <a:pPr marL="171452" lvl="0" indent="-171452" defTabSz="912973" eaLnBrk="0" fontAlgn="base" hangingPunct="0">
              <a:spcBef>
                <a:spcPct val="20000"/>
              </a:spcBef>
              <a:spcAft>
                <a:spcPct val="0"/>
              </a:spcAft>
              <a:buFont typeface="Tw Cen MT" panose="020B0602020104020603" pitchFamily="34" charset="-18"/>
              <a:buChar char="–"/>
            </a:pPr>
            <a:r>
              <a:rPr lang="pl-PL" sz="1200" dirty="0">
                <a:solidFill>
                  <a:srgbClr val="002156"/>
                </a:solidFill>
              </a:rPr>
              <a:t>Zwiększenie potencjału w zakresie zapobiegania i zwalczania międzynarodowej przestępczości samochodowej</a:t>
            </a:r>
            <a:br>
              <a:rPr lang="pl-PL" sz="1200" dirty="0">
                <a:solidFill>
                  <a:srgbClr val="002156"/>
                </a:solidFill>
              </a:rPr>
            </a:br>
            <a:r>
              <a:rPr lang="pl-PL" sz="1100" dirty="0">
                <a:solidFill>
                  <a:srgbClr val="002156"/>
                </a:solidFill>
              </a:rPr>
              <a:t>KWP w Poznaniu, KWP w Bydgoszczy, KWP w Opolu, KWP w Szczecinie,</a:t>
            </a:r>
            <a:br>
              <a:rPr lang="pl-PL" sz="1100" dirty="0">
                <a:solidFill>
                  <a:srgbClr val="002156"/>
                </a:solidFill>
              </a:rPr>
            </a:br>
            <a:r>
              <a:rPr lang="pl-PL" sz="1100" dirty="0">
                <a:solidFill>
                  <a:srgbClr val="002156"/>
                </a:solidFill>
              </a:rPr>
              <a:t>KWP w Gorzowie Wielkopolskim oraz KWP w Łodzi.</a:t>
            </a:r>
          </a:p>
          <a:p>
            <a:pPr marL="171452" lvl="0" indent="-171452" defTabSz="912973" eaLnBrk="0" fontAlgn="base" hangingPunct="0">
              <a:spcBef>
                <a:spcPct val="20000"/>
              </a:spcBef>
              <a:spcAft>
                <a:spcPct val="0"/>
              </a:spcAft>
              <a:buFont typeface="Tw Cen MT" panose="020B0602020104020603" pitchFamily="34" charset="-18"/>
              <a:buChar char="–"/>
            </a:pPr>
            <a:r>
              <a:rPr lang="pl-PL" sz="1200" dirty="0">
                <a:solidFill>
                  <a:srgbClr val="002156"/>
                </a:solidFill>
              </a:rPr>
              <a:t>KWP Bydgoszcz:</a:t>
            </a:r>
          </a:p>
          <a:p>
            <a:pPr marL="628652" lvl="1" indent="-171452" defTabSz="912973" eaLnBrk="0" fontAlgn="base" hangingPunct="0">
              <a:spcBef>
                <a:spcPct val="20000"/>
              </a:spcBef>
              <a:spcAft>
                <a:spcPct val="0"/>
              </a:spcAft>
              <a:buFont typeface="Tw Cen MT" panose="020B0602020104020603" pitchFamily="34" charset="-18"/>
              <a:buChar char="–"/>
            </a:pPr>
            <a:r>
              <a:rPr lang="pl-PL" sz="1200" dirty="0">
                <a:solidFill>
                  <a:srgbClr val="002156"/>
                </a:solidFill>
              </a:rPr>
              <a:t>60 funkcjonariuszy służby kryminalnej zajmujących się zwalczaniem przestępczości samochodowej (jazda)</a:t>
            </a:r>
          </a:p>
          <a:p>
            <a:pPr marL="628652" lvl="1" indent="-171452" defTabSz="912973" eaLnBrk="0" fontAlgn="base" hangingPunct="0">
              <a:spcBef>
                <a:spcPct val="20000"/>
              </a:spcBef>
              <a:spcAft>
                <a:spcPct val="0"/>
              </a:spcAft>
              <a:buFont typeface="Tw Cen MT" panose="020B0602020104020603" pitchFamily="34" charset="-18"/>
              <a:buChar char="–"/>
            </a:pPr>
            <a:r>
              <a:rPr lang="pl-PL" sz="1200" dirty="0">
                <a:solidFill>
                  <a:srgbClr val="002156"/>
                </a:solidFill>
              </a:rPr>
              <a:t>10 osób z Laboratorium Kryminalistycznego</a:t>
            </a:r>
            <a:br>
              <a:rPr lang="pl-PL" sz="1200" dirty="0">
                <a:solidFill>
                  <a:srgbClr val="002156"/>
                </a:solidFill>
              </a:rPr>
            </a:br>
            <a:r>
              <a:rPr lang="pl-PL" sz="1200" dirty="0">
                <a:solidFill>
                  <a:srgbClr val="002156"/>
                </a:solidFill>
              </a:rPr>
              <a:t>(warsztaty- mechanoskopia/technicy kryminalistyki)</a:t>
            </a:r>
          </a:p>
          <a:p>
            <a:pPr lvl="1" defTabSz="912973" eaLnBrk="0" fontAlgn="base" hangingPunct="0">
              <a:spcBef>
                <a:spcPct val="20000"/>
              </a:spcBef>
              <a:spcAft>
                <a:spcPct val="0"/>
              </a:spcAft>
            </a:pPr>
            <a:endParaRPr lang="pl-PL" sz="1200" dirty="0">
              <a:solidFill>
                <a:srgbClr val="002156"/>
              </a:solidFill>
            </a:endParaRPr>
          </a:p>
          <a:p>
            <a:pPr lvl="1" defTabSz="912973" eaLnBrk="0" fontAlgn="base" hangingPunct="0">
              <a:spcBef>
                <a:spcPct val="20000"/>
              </a:spcBef>
              <a:spcAft>
                <a:spcPct val="0"/>
              </a:spcAft>
            </a:pPr>
            <a:endParaRPr lang="pl-PL" sz="1200" dirty="0">
              <a:solidFill>
                <a:srgbClr val="002156"/>
              </a:solidFill>
            </a:endParaRPr>
          </a:p>
          <a:p>
            <a:pPr algn="ctr"/>
            <a:endParaRPr lang="pl-PL" sz="1400" b="1" dirty="0">
              <a:solidFill>
                <a:srgbClr val="002156"/>
              </a:solidFill>
            </a:endParaRPr>
          </a:p>
          <a:p>
            <a:pPr algn="ctr"/>
            <a:endParaRPr lang="pl-PL" sz="1400" b="1" dirty="0">
              <a:solidFill>
                <a:srgbClr val="002156"/>
              </a:solidFill>
            </a:endParaRPr>
          </a:p>
          <a:p>
            <a:pPr algn="ctr"/>
            <a:r>
              <a:rPr lang="pl-PL" sz="1400" b="1" dirty="0">
                <a:solidFill>
                  <a:srgbClr val="002156"/>
                </a:solidFill>
              </a:rPr>
              <a:t>„Zakup samochodu z napędem hybrydowym</a:t>
            </a:r>
            <a:br>
              <a:rPr lang="pl-PL" sz="1400" b="1" dirty="0">
                <a:solidFill>
                  <a:srgbClr val="002156"/>
                </a:solidFill>
              </a:rPr>
            </a:br>
            <a:r>
              <a:rPr lang="pl-PL" sz="1400" b="1" dirty="0">
                <a:solidFill>
                  <a:srgbClr val="002156"/>
                </a:solidFill>
              </a:rPr>
              <a:t>dla kujawsko-pomorskiej Policji”</a:t>
            </a:r>
          </a:p>
          <a:p>
            <a:pPr algn="ctr"/>
            <a:endParaRPr lang="pl-PL" sz="1400" b="1" dirty="0">
              <a:solidFill>
                <a:srgbClr val="002156"/>
              </a:solidFill>
            </a:endParaRPr>
          </a:p>
          <a:p>
            <a:pPr marL="171452" lvl="0" indent="-171452" defTabSz="912973" eaLnBrk="0" fontAlgn="base" hangingPunct="0">
              <a:spcBef>
                <a:spcPct val="20000"/>
              </a:spcBef>
              <a:spcAft>
                <a:spcPct val="0"/>
              </a:spcAft>
              <a:buFont typeface="Tw Cen MT" panose="020B0602020104020603" pitchFamily="34" charset="-18"/>
              <a:buChar char="–"/>
            </a:pPr>
            <a:r>
              <a:rPr lang="pl-PL" sz="1200" dirty="0">
                <a:solidFill>
                  <a:srgbClr val="002156"/>
                </a:solidFill>
              </a:rPr>
              <a:t>wartość: 149 814 zł, w tym dofinansowanie:  139 200 zł </a:t>
            </a:r>
          </a:p>
          <a:p>
            <a:pPr marL="628652" lvl="1" indent="-171452" defTabSz="912973" eaLnBrk="0" fontAlgn="base" hangingPunct="0">
              <a:spcBef>
                <a:spcPct val="20000"/>
              </a:spcBef>
              <a:spcAft>
                <a:spcPct val="0"/>
              </a:spcAft>
              <a:buFont typeface="Tw Cen MT" panose="020B0602020104020603" pitchFamily="34" charset="-18"/>
              <a:buChar char="–"/>
            </a:pPr>
            <a:endParaRPr lang="pl-PL" sz="1200" dirty="0">
              <a:solidFill>
                <a:srgbClr val="002156"/>
              </a:solidFill>
            </a:endParaRPr>
          </a:p>
          <a:p>
            <a:pPr lvl="0" defTabSz="912973" eaLnBrk="0" fontAlgn="base" hangingPunct="0">
              <a:spcBef>
                <a:spcPct val="20000"/>
              </a:spcBef>
              <a:spcAft>
                <a:spcPct val="0"/>
              </a:spcAft>
            </a:pPr>
            <a:endParaRPr lang="pl-PL" sz="1400" dirty="0">
              <a:solidFill>
                <a:srgbClr val="002156"/>
              </a:solidFill>
            </a:endParaRPr>
          </a:p>
          <a:p>
            <a:r>
              <a:rPr lang="pl-PL" sz="1400" dirty="0">
                <a:solidFill>
                  <a:srgbClr val="002156"/>
                </a:solidFill>
              </a:rPr>
              <a:t> </a:t>
            </a:r>
          </a:p>
        </p:txBody>
      </p:sp>
      <p:pic>
        <p:nvPicPr>
          <p:cNvPr id="14338" name="Picture 2" descr="Policjant z zatrzymanym mężczyzną w garażu.">
            <a:extLst>
              <a:ext uri="{FF2B5EF4-FFF2-40B4-BE49-F238E27FC236}">
                <a16:creationId xmlns:a16="http://schemas.microsoft.com/office/drawing/2014/main" id="{A70EFAF3-81C6-479D-A7C6-E47AAA29F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524" y="2085609"/>
            <a:ext cx="2736082" cy="18354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FDF834B2-DD5F-4A35-BD5C-D2D68DA740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611" y="6203053"/>
            <a:ext cx="3618196" cy="518133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22CAC60B-E322-4378-AD2E-74728D892A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0427" y="4229131"/>
            <a:ext cx="2732179" cy="1772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BE890009-9C9F-4206-B254-F7305874BB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1357" y="4620086"/>
            <a:ext cx="3129450" cy="348020"/>
          </a:xfrm>
          <a:prstGeom prst="rect">
            <a:avLst/>
          </a:prstGeom>
        </p:spPr>
      </p:pic>
      <p:sp>
        <p:nvSpPr>
          <p:cNvPr id="8" name="Rectangle 31"/>
          <p:cNvSpPr>
            <a:spLocks noChangeArrowheads="1"/>
          </p:cNvSpPr>
          <p:nvPr/>
        </p:nvSpPr>
        <p:spPr bwMode="auto">
          <a:xfrm>
            <a:off x="168275" y="91931"/>
            <a:ext cx="53033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l-PL" sz="2800" b="1" dirty="0" smtClean="0">
                <a:solidFill>
                  <a:schemeClr val="tx2">
                    <a:lumMod val="75000"/>
                  </a:schemeClr>
                </a:solidFill>
                <a:latin typeface="Calibri"/>
              </a:rPr>
              <a:t>Projekty, porozumienia, realizacje.</a:t>
            </a:r>
            <a:endParaRPr lang="pl-PL" sz="2800" b="1" dirty="0">
              <a:solidFill>
                <a:schemeClr val="tx2">
                  <a:lumMod val="75000"/>
                </a:scheme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689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0F755-AADF-4972-BD82-AB8DBDC106B5}" type="slidenum">
              <a:rPr lang="pl-PL" smtClean="0"/>
              <a:pPr/>
              <a:t>42</a:t>
            </a:fld>
            <a:endParaRPr lang="pl-PL" dirty="0"/>
          </a:p>
        </p:txBody>
      </p:sp>
      <p:grpSp>
        <p:nvGrpSpPr>
          <p:cNvPr id="3" name="Grupa 2">
            <a:extLst>
              <a:ext uri="{FF2B5EF4-FFF2-40B4-BE49-F238E27FC236}">
                <a16:creationId xmlns:a16="http://schemas.microsoft.com/office/drawing/2014/main" id="{99658526-10A3-42C4-908F-E71848858334}"/>
              </a:ext>
            </a:extLst>
          </p:cNvPr>
          <p:cNvGrpSpPr/>
          <p:nvPr/>
        </p:nvGrpSpPr>
        <p:grpSpPr>
          <a:xfrm>
            <a:off x="431196" y="1424523"/>
            <a:ext cx="8256325" cy="4981112"/>
            <a:chOff x="431196" y="1462887"/>
            <a:chExt cx="8256325" cy="4981112"/>
          </a:xfrm>
        </p:grpSpPr>
        <p:sp>
          <p:nvSpPr>
            <p:cNvPr id="4" name="Prostokąt 3"/>
            <p:cNvSpPr/>
            <p:nvPr/>
          </p:nvSpPr>
          <p:spPr>
            <a:xfrm>
              <a:off x="431196" y="2073572"/>
              <a:ext cx="8256325" cy="43704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l-PL" sz="1400" b="1" dirty="0">
                  <a:solidFill>
                    <a:srgbClr val="002156"/>
                  </a:solidFill>
                </a:rPr>
                <a:t>„Termomodernizacja budynku Stacji Obsługi Technicznej Komendy Miejskiej Policji we Włocławku”</a:t>
              </a:r>
              <a:r>
                <a:rPr lang="pl-PL" sz="1400" dirty="0">
                  <a:solidFill>
                    <a:srgbClr val="002156"/>
                  </a:solidFill>
                </a:rPr>
                <a:t> </a:t>
              </a:r>
            </a:p>
            <a:p>
              <a:pPr algn="ctr">
                <a:lnSpc>
                  <a:spcPct val="150000"/>
                </a:lnSpc>
              </a:pPr>
              <a:r>
                <a:rPr lang="pl-PL" sz="1400" b="1" dirty="0">
                  <a:solidFill>
                    <a:srgbClr val="002156"/>
                  </a:solidFill>
                </a:rPr>
                <a:t>„Topólka - termomodernizacja budynku Posterunku Policji”</a:t>
              </a:r>
              <a:r>
                <a:rPr lang="pl-PL" sz="1400" dirty="0">
                  <a:solidFill>
                    <a:srgbClr val="002156"/>
                  </a:solidFill>
                </a:rPr>
                <a:t> </a:t>
              </a:r>
            </a:p>
            <a:p>
              <a:pPr algn="ctr">
                <a:lnSpc>
                  <a:spcPct val="150000"/>
                </a:lnSpc>
              </a:pPr>
              <a:endParaRPr lang="pl-PL" sz="1400" dirty="0">
                <a:solidFill>
                  <a:srgbClr val="002156"/>
                </a:solidFill>
              </a:endParaRPr>
            </a:p>
            <a:p>
              <a:pPr algn="ctr"/>
              <a:endParaRPr lang="pl-PL" sz="1400" b="1" dirty="0">
                <a:solidFill>
                  <a:srgbClr val="002156"/>
                </a:solidFill>
              </a:endParaRPr>
            </a:p>
            <a:p>
              <a:pPr algn="ctr"/>
              <a:endParaRPr lang="pl-PL" sz="1400" b="1" dirty="0">
                <a:solidFill>
                  <a:srgbClr val="002156"/>
                </a:solidFill>
              </a:endParaRPr>
            </a:p>
            <a:p>
              <a:pPr algn="ctr"/>
              <a:endParaRPr lang="pl-PL" sz="1400" b="1" dirty="0">
                <a:solidFill>
                  <a:srgbClr val="002156"/>
                </a:solidFill>
              </a:endParaRPr>
            </a:p>
            <a:p>
              <a:pPr algn="ctr"/>
              <a:endParaRPr lang="pl-PL" sz="1400" b="1" dirty="0">
                <a:solidFill>
                  <a:srgbClr val="002156"/>
                </a:solidFill>
              </a:endParaRPr>
            </a:p>
            <a:p>
              <a:pPr algn="ctr"/>
              <a:r>
                <a:rPr lang="pl-PL" sz="1400" b="1" dirty="0">
                  <a:solidFill>
                    <a:srgbClr val="002156"/>
                  </a:solidFill>
                </a:rPr>
                <a:t>„Zakup sprzętu transportowego do wsparcia działań ratowniczych jednostek kujawsko-pomorskiej Policji”</a:t>
              </a:r>
            </a:p>
            <a:p>
              <a:pPr lvl="0" algn="ctr" defTabSz="912973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pl-PL" sz="1200" dirty="0">
                  <a:solidFill>
                    <a:srgbClr val="002156"/>
                  </a:solidFill>
                </a:rPr>
                <a:t>wartość: 3 407 820,00 zł, w tym dofinansowanie: 2 896 647,00 zł</a:t>
              </a:r>
            </a:p>
            <a:p>
              <a:pPr algn="ctr"/>
              <a:endParaRPr lang="pl-PL" sz="1400" b="1" dirty="0">
                <a:solidFill>
                  <a:srgbClr val="002156"/>
                </a:solidFill>
              </a:endParaRPr>
            </a:p>
            <a:p>
              <a:pPr algn="ctr"/>
              <a:r>
                <a:rPr lang="pl-PL" sz="1400" b="1" dirty="0">
                  <a:solidFill>
                    <a:srgbClr val="002156"/>
                  </a:solidFill>
                </a:rPr>
                <a:t>„Modernizacja sprzętu zintegrowanej łączności radiowej i przewodowej stanowisk kierowania jednostek Policji garnizonu kujawsko-pomorskiego Policji”</a:t>
              </a:r>
            </a:p>
            <a:p>
              <a:pPr lvl="0" algn="ctr" defTabSz="912973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pl-PL" sz="1200" dirty="0">
                  <a:solidFill>
                    <a:srgbClr val="002156"/>
                  </a:solidFill>
                </a:rPr>
                <a:t>wartość: 2 547 348,00 zł, w tym dofinansowanie: 2 165 245,80 zł</a:t>
              </a:r>
            </a:p>
            <a:p>
              <a:pPr marL="171452" lvl="0" indent="-171452" defTabSz="912973" eaLnBrk="0" fontAlgn="base" hangingPunct="0">
                <a:spcBef>
                  <a:spcPct val="20000"/>
                </a:spcBef>
                <a:spcAft>
                  <a:spcPct val="0"/>
                </a:spcAft>
                <a:buFont typeface="Tw Cen MT" panose="020B0602020104020603" pitchFamily="34" charset="-18"/>
                <a:buChar char="–"/>
              </a:pPr>
              <a:endParaRPr lang="pl-PL" sz="1200" dirty="0">
                <a:solidFill>
                  <a:srgbClr val="002156"/>
                </a:solidFill>
              </a:endParaRPr>
            </a:p>
            <a:p>
              <a:pPr marL="171452" lvl="0" indent="-171452" defTabSz="912973" eaLnBrk="0" fontAlgn="base" hangingPunct="0">
                <a:spcBef>
                  <a:spcPct val="20000"/>
                </a:spcBef>
                <a:spcAft>
                  <a:spcPct val="0"/>
                </a:spcAft>
                <a:buFont typeface="Tw Cen MT" panose="020B0602020104020603" pitchFamily="34" charset="-18"/>
                <a:buChar char="–"/>
              </a:pPr>
              <a:endParaRPr lang="pl-PL" sz="1200" dirty="0">
                <a:solidFill>
                  <a:srgbClr val="002156"/>
                </a:solidFill>
              </a:endParaRPr>
            </a:p>
            <a:p>
              <a:pPr algn="ctr"/>
              <a:endParaRPr lang="pl-PL" sz="1200" b="1" dirty="0">
                <a:solidFill>
                  <a:srgbClr val="002156"/>
                </a:solidFill>
              </a:endParaRPr>
            </a:p>
            <a:p>
              <a:pPr algn="ctr"/>
              <a:endParaRPr lang="pl-PL" sz="1200" b="1" dirty="0">
                <a:solidFill>
                  <a:srgbClr val="002156"/>
                </a:solidFill>
              </a:endParaRPr>
            </a:p>
            <a:p>
              <a:pPr algn="ctr"/>
              <a:r>
                <a:rPr lang="pl-PL" sz="1400" b="1" dirty="0">
                  <a:solidFill>
                    <a:srgbClr val="002156"/>
                  </a:solidFill>
                </a:rPr>
                <a:t>„Zakup 2 samochodów z napędem hybrydowym dla kujawsko-pomorskiej Policji” </a:t>
              </a:r>
            </a:p>
            <a:p>
              <a:pPr lvl="0" algn="ctr" defTabSz="912973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pl-PL" sz="1200" dirty="0">
                  <a:solidFill>
                    <a:srgbClr val="002156"/>
                  </a:solidFill>
                </a:rPr>
                <a:t>wartość: 2 547 348,00 zł, w tym dofinansowanie: 2 165 245,80 zł</a:t>
              </a:r>
            </a:p>
          </p:txBody>
        </p:sp>
        <p:pic>
          <p:nvPicPr>
            <p:cNvPr id="19" name="Obraz 18">
              <a:extLst>
                <a:ext uri="{FF2B5EF4-FFF2-40B4-BE49-F238E27FC236}">
                  <a16:creationId xmlns:a16="http://schemas.microsoft.com/office/drawing/2014/main" id="{BE890009-9C9F-4206-B254-F7305874B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66009" y="5467359"/>
              <a:ext cx="3386697" cy="348020"/>
            </a:xfrm>
            <a:prstGeom prst="rect">
              <a:avLst/>
            </a:prstGeom>
          </p:spPr>
        </p:pic>
        <p:pic>
          <p:nvPicPr>
            <p:cNvPr id="8" name="Obraz 7">
              <a:extLst>
                <a:ext uri="{FF2B5EF4-FFF2-40B4-BE49-F238E27FC236}">
                  <a16:creationId xmlns:a16="http://schemas.microsoft.com/office/drawing/2014/main" id="{49341A1D-E864-479E-8598-C4E296A377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63382" y="1462887"/>
              <a:ext cx="5017235" cy="498336"/>
            </a:xfrm>
            <a:prstGeom prst="rect">
              <a:avLst/>
            </a:prstGeom>
          </p:spPr>
        </p:pic>
        <p:pic>
          <p:nvPicPr>
            <p:cNvPr id="9" name="Obraz 8">
              <a:extLst>
                <a:ext uri="{FF2B5EF4-FFF2-40B4-BE49-F238E27FC236}">
                  <a16:creationId xmlns:a16="http://schemas.microsoft.com/office/drawing/2014/main" id="{B599F1C4-4C8A-41DB-8DD2-2A7D0B6074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21695" y="3136179"/>
              <a:ext cx="5100610" cy="484652"/>
            </a:xfrm>
            <a:prstGeom prst="rect">
              <a:avLst/>
            </a:prstGeom>
          </p:spPr>
        </p:pic>
      </p:grpSp>
      <p:sp>
        <p:nvSpPr>
          <p:cNvPr id="10" name="Rectangle 31"/>
          <p:cNvSpPr>
            <a:spLocks noChangeArrowheads="1"/>
          </p:cNvSpPr>
          <p:nvPr/>
        </p:nvSpPr>
        <p:spPr bwMode="auto">
          <a:xfrm>
            <a:off x="168275" y="91931"/>
            <a:ext cx="53033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l-PL" sz="2800" b="1" dirty="0" smtClean="0">
                <a:solidFill>
                  <a:schemeClr val="tx2">
                    <a:lumMod val="75000"/>
                  </a:schemeClr>
                </a:solidFill>
                <a:latin typeface="Calibri"/>
              </a:rPr>
              <a:t>Projekty, porozumienia, realizacje.</a:t>
            </a:r>
            <a:endParaRPr lang="pl-PL" sz="2800" b="1" dirty="0">
              <a:solidFill>
                <a:schemeClr val="tx2">
                  <a:lumMod val="75000"/>
                </a:scheme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9007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Prostokąt 4">
            <a:extLst>
              <a:ext uri="{FF2B5EF4-FFF2-40B4-BE49-F238E27FC236}">
                <a16:creationId xmlns:a16="http://schemas.microsoft.com/office/drawing/2014/main" id="{A913D92F-7325-43B0-B97D-06BD8833A1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5118" y="1910401"/>
            <a:ext cx="5928587" cy="46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1pPr>
            <a:lvl2pPr marL="742950" indent="-285750"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2pPr>
            <a:lvl3pPr marL="1143000" indent="-228600"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3pPr>
            <a:lvl4pPr marL="1600200" indent="-228600"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4pPr>
            <a:lvl5pPr marL="2057400" indent="-228600"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 sz="1225" b="1">
              <a:solidFill>
                <a:srgbClr val="1F497D"/>
              </a:solidFill>
              <a:latin typeface="Arial" panose="020B0604020202020204" pitchFamily="34" charset="0"/>
              <a:cs typeface="Lucida Sans Unicode" panose="020B0602030504020204" pitchFamily="34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 sz="1225" b="1">
              <a:solidFill>
                <a:srgbClr val="1F497D"/>
              </a:solidFill>
              <a:latin typeface="Arial" panose="020B0604020202020204" pitchFamily="34" charset="0"/>
              <a:cs typeface="Lucida Sans Unicode" panose="020B0602030504020204" pitchFamily="34" charset="0"/>
            </a:endParaRPr>
          </a:p>
        </p:txBody>
      </p:sp>
      <p:pic>
        <p:nvPicPr>
          <p:cNvPr id="24579" name="Obraz 6">
            <a:extLst>
              <a:ext uri="{FF2B5EF4-FFF2-40B4-BE49-F238E27FC236}">
                <a16:creationId xmlns:a16="http://schemas.microsoft.com/office/drawing/2014/main" id="{0C5B9C5F-AF95-4E16-8E57-25E81AABD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068" y="2818753"/>
            <a:ext cx="3369866" cy="1219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ytuł 7">
            <a:extLst>
              <a:ext uri="{FF2B5EF4-FFF2-40B4-BE49-F238E27FC236}">
                <a16:creationId xmlns:a16="http://schemas.microsoft.com/office/drawing/2014/main" id="{51EF6DB7-AF74-4846-83B2-DF2C09304863}"/>
              </a:ext>
            </a:extLst>
          </p:cNvPr>
          <p:cNvSpPr txBox="1">
            <a:spLocks/>
          </p:cNvSpPr>
          <p:nvPr/>
        </p:nvSpPr>
        <p:spPr>
          <a:xfrm>
            <a:off x="1313384" y="4038169"/>
            <a:ext cx="6517233" cy="878110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91" kern="1200" cap="all" baseline="0">
                <a:solidFill>
                  <a:srgbClr val="002156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l-PL" sz="2400" dirty="0">
                <a:cs typeface="Arial" pitchFamily="34" charset="0"/>
              </a:rPr>
              <a:t>NASZE OSIĄGNIĘCIA</a:t>
            </a:r>
          </a:p>
        </p:txBody>
      </p:sp>
    </p:spTree>
    <p:extLst>
      <p:ext uri="{BB962C8B-B14F-4D97-AF65-F5344CB8AC3E}">
        <p14:creationId xmlns:p14="http://schemas.microsoft.com/office/powerpoint/2010/main" val="173448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6EF4A61-FA8E-488A-A841-3CA60C532B1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28438" y="1874219"/>
            <a:ext cx="4343561" cy="377273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794" tIns="50397" rIns="100794" bIns="50397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pl-PL" sz="1400" dirty="0"/>
              <a:t>Porozumienie z dnia 30.07.2025 r. w sprawie przekazania przez Urząd Marszałkowski Województwa Kujawsko-Pomorskiego 250 tys. złotych na Fundusz Wsparcia Policji.</a:t>
            </a:r>
          </a:p>
          <a:p>
            <a:pPr lvl="1"/>
            <a:r>
              <a:rPr lang="pl-PL" sz="1037" dirty="0"/>
              <a:t>zakup specjalistycznego sprzętu dla policjantów Grup Szybkiego Reagowania Policji w województwie kujawsko-pomorskim</a:t>
            </a:r>
          </a:p>
          <a:p>
            <a:r>
              <a:rPr lang="pl-PL" sz="1400" dirty="0"/>
              <a:t>Porozumienie z dnia 26.09.2025 r. z Dyrektorem Okręgowym Służby Więziennej w Bydgoszczy</a:t>
            </a:r>
            <a:br>
              <a:rPr lang="pl-PL" sz="1400" dirty="0"/>
            </a:br>
            <a:r>
              <a:rPr lang="pl-PL" sz="1400" dirty="0"/>
              <a:t>dot. utworzenia punktów noclegowych dla osób konwojowanych etapowo przez Policję.</a:t>
            </a:r>
            <a:r>
              <a:rPr lang="pl-PL" sz="1037" dirty="0"/>
              <a:t/>
            </a:r>
            <a:br>
              <a:rPr lang="pl-PL" sz="1037" dirty="0"/>
            </a:br>
            <a:endParaRPr lang="pl-PL" sz="1037" dirty="0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30E4BBB2-0AC6-4D1A-8C36-928B8D61400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0544EAA6-FEEA-4155-8D90-7AF06690D31B}" type="slidenum">
              <a:rPr lang="pl-PL" altLang="pl-PL" smtClean="0"/>
              <a:pPr>
                <a:defRPr/>
              </a:pPr>
              <a:t>44</a:t>
            </a:fld>
            <a:endParaRPr lang="pl-PL" altLang="pl-PL"/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id="{CDA46C60-4D05-490E-A51F-DA86FD25B522}"/>
              </a:ext>
            </a:extLst>
          </p:cNvPr>
          <p:cNvSpPr txBox="1">
            <a:spLocks/>
          </p:cNvSpPr>
          <p:nvPr/>
        </p:nvSpPr>
        <p:spPr bwMode="auto">
          <a:xfrm>
            <a:off x="128600" y="1271060"/>
            <a:ext cx="8231040" cy="587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794" tIns="50397" rIns="100794" bIns="50397" numCol="1" anchor="t" anchorCtr="0" compatLnSpc="1">
            <a:prstTxWarp prst="textNoShape">
              <a:avLst/>
            </a:prstTxWarp>
          </a:bodyPr>
          <a:lstStyle>
            <a:lvl1pPr algn="ctr" defTabSz="912973" rtl="0" eaLnBrk="0" fontAlgn="base" hangingPunct="0">
              <a:spcBef>
                <a:spcPct val="0"/>
              </a:spcBef>
              <a:spcAft>
                <a:spcPct val="0"/>
              </a:spcAft>
              <a:defRPr sz="444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912973" rtl="0" eaLnBrk="0" fontAlgn="base" hangingPunct="0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2pPr>
            <a:lvl3pPr algn="ctr" defTabSz="912973" rtl="0" eaLnBrk="0" fontAlgn="base" hangingPunct="0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3pPr>
            <a:lvl4pPr algn="ctr" defTabSz="912973" rtl="0" eaLnBrk="0" fontAlgn="base" hangingPunct="0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4pPr>
            <a:lvl5pPr algn="ctr" defTabSz="912973" rtl="0" eaLnBrk="0" fontAlgn="base" hangingPunct="0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5pPr>
            <a:lvl6pPr marL="414726" algn="ctr" defTabSz="912973" rtl="0" fontAlgn="base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6pPr>
            <a:lvl7pPr marL="829452" algn="ctr" defTabSz="912973" rtl="0" fontAlgn="base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7pPr>
            <a:lvl8pPr marL="1244178" algn="ctr" defTabSz="912973" rtl="0" fontAlgn="base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8pPr>
            <a:lvl9pPr marL="1658904" algn="ctr" defTabSz="912973" rtl="0" fontAlgn="base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>
              <a:lnSpc>
                <a:spcPct val="93000"/>
              </a:lnSpc>
              <a:tabLst>
                <a:tab pos="0" algn="l"/>
                <a:tab pos="446407" algn="l"/>
                <a:tab pos="895693" algn="l"/>
                <a:tab pos="1344980" algn="l"/>
                <a:tab pos="1794266" algn="l"/>
                <a:tab pos="2243553" algn="l"/>
                <a:tab pos="2692840" algn="l"/>
                <a:tab pos="3142126" algn="l"/>
                <a:tab pos="3591413" algn="l"/>
                <a:tab pos="4040700" algn="l"/>
                <a:tab pos="4489986" algn="l"/>
                <a:tab pos="4939273" algn="l"/>
                <a:tab pos="5388560" algn="l"/>
                <a:tab pos="5837846" algn="l"/>
                <a:tab pos="6287133" algn="l"/>
                <a:tab pos="6736419" algn="l"/>
                <a:tab pos="7185706" algn="l"/>
                <a:tab pos="7634993" algn="l"/>
                <a:tab pos="8084279" algn="l"/>
                <a:tab pos="8532126" algn="l"/>
                <a:tab pos="8981413" algn="l"/>
              </a:tabLst>
            </a:pPr>
            <a:r>
              <a:rPr lang="pl-PL" sz="2200" dirty="0">
                <a:solidFill>
                  <a:srgbClr val="002156"/>
                </a:solidFill>
              </a:rPr>
              <a:t>POROZUMIENIA</a:t>
            </a:r>
            <a:endParaRPr lang="pl-PL" altLang="pl-PL" sz="1350" dirty="0">
              <a:solidFill>
                <a:srgbClr val="002156"/>
              </a:solidFill>
            </a:endParaRPr>
          </a:p>
        </p:txBody>
      </p:sp>
      <p:pic>
        <p:nvPicPr>
          <p:cNvPr id="2050" name="Picture 2" descr="https://kujawsko-pomorska.policja.gov.pl/dokumenty/zalaczniki/136/136-416842.jpg">
            <a:extLst>
              <a:ext uri="{FF2B5EF4-FFF2-40B4-BE49-F238E27FC236}">
                <a16:creationId xmlns:a16="http://schemas.microsoft.com/office/drawing/2014/main" id="{4C185B88-4F3D-47A9-BBEF-9D958A0DF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685" y="4512451"/>
            <a:ext cx="3145066" cy="20208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2" name="Picture 4" descr="https://kujawsko-pomorska.policja.gov.pl/dokumenty/zalaczniki/136/136-411239.jpg">
            <a:extLst>
              <a:ext uri="{FF2B5EF4-FFF2-40B4-BE49-F238E27FC236}">
                <a16:creationId xmlns:a16="http://schemas.microsoft.com/office/drawing/2014/main" id="{A02A5CD6-CFC0-4E17-B466-16060E304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944" y="1837444"/>
            <a:ext cx="3592560" cy="23800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4" name="Picture 2" descr="https://kujawsko-pomorska.policja.gov.pl/dokumenty/zalaczniki/136/136-424845.jpg">
            <a:extLst>
              <a:ext uri="{FF2B5EF4-FFF2-40B4-BE49-F238E27FC236}">
                <a16:creationId xmlns:a16="http://schemas.microsoft.com/office/drawing/2014/main" id="{27DA6451-2752-4CC2-8601-752797653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944" y="4512451"/>
            <a:ext cx="3592560" cy="20208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8" name="Rectangle 31"/>
          <p:cNvSpPr>
            <a:spLocks noChangeArrowheads="1"/>
          </p:cNvSpPr>
          <p:nvPr/>
        </p:nvSpPr>
        <p:spPr bwMode="auto">
          <a:xfrm>
            <a:off x="168275" y="91931"/>
            <a:ext cx="53033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l-PL" sz="2800" b="1" dirty="0" smtClean="0">
                <a:solidFill>
                  <a:schemeClr val="tx2">
                    <a:lumMod val="75000"/>
                  </a:schemeClr>
                </a:solidFill>
                <a:latin typeface="Calibri"/>
              </a:rPr>
              <a:t>Projekty, porozumienia, realizacje.</a:t>
            </a:r>
            <a:endParaRPr lang="pl-PL" sz="2800" b="1" dirty="0">
              <a:solidFill>
                <a:schemeClr val="tx2">
                  <a:lumMod val="75000"/>
                </a:scheme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115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8A8B683C-BB97-4362-BE0C-B3DE70131C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834" y="1621804"/>
            <a:ext cx="5022155" cy="1866178"/>
          </a:xfrm>
        </p:spPr>
        <p:txBody>
          <a:bodyPr/>
          <a:lstStyle/>
          <a:p>
            <a:pPr marL="0" indent="0" algn="just">
              <a:buNone/>
              <a:defRPr/>
            </a:pPr>
            <a:r>
              <a:rPr lang="pl-PL" sz="1451" b="1" dirty="0">
                <a:solidFill>
                  <a:srgbClr val="27278B"/>
                </a:solidFill>
                <a:latin typeface="Bookman Old Style" panose="02050604050505020204" pitchFamily="18" charset="0"/>
                <a:ea typeface="+mj-ea"/>
                <a:cs typeface="+mj-cs"/>
              </a:rPr>
              <a:t>W dniu 21.11.2025 r. w Urzędzie Marszałkowskim Województwa Kujawsko-Pomorskiego podpisano list intencyjny w przedmiocie rozbudowy systemu radiokomunikacyjnego Tetra (SRP-T) będącego podstawą podsystemu bezpiecznej radiowej łączności trankingowej (SBŁP-T) na terenie województwa kujawsko-pomorskiego.</a:t>
            </a:r>
          </a:p>
          <a:p>
            <a:pPr marL="0" indent="0" algn="ctr">
              <a:buNone/>
              <a:defRPr/>
            </a:pPr>
            <a:endParaRPr lang="pl-PL" sz="1633" b="1" dirty="0">
              <a:solidFill>
                <a:srgbClr val="27278B"/>
              </a:solidFill>
              <a:latin typeface="Bookman Old Style" panose="02050604050505020204" pitchFamily="18" charset="0"/>
              <a:ea typeface="+mj-ea"/>
              <a:cs typeface="+mj-cs"/>
            </a:endParaRPr>
          </a:p>
          <a:p>
            <a:pPr marL="0" indent="0" algn="just">
              <a:buNone/>
              <a:defRPr/>
            </a:pPr>
            <a:endParaRPr lang="pl-PL" sz="1633" b="1" dirty="0">
              <a:solidFill>
                <a:srgbClr val="27278B"/>
              </a:solidFill>
              <a:latin typeface="Bookman Old Style" panose="02050604050505020204" pitchFamily="18" charset="0"/>
              <a:ea typeface="+mj-ea"/>
              <a:cs typeface="+mj-cs"/>
            </a:endParaRPr>
          </a:p>
          <a:p>
            <a:pPr marL="0" indent="0" algn="just">
              <a:buNone/>
              <a:defRPr/>
            </a:pPr>
            <a:endParaRPr lang="pl-PL" sz="1633" b="1" dirty="0">
              <a:solidFill>
                <a:srgbClr val="27278B"/>
              </a:solidFill>
              <a:latin typeface="Bookman Old Style" panose="02050604050505020204" pitchFamily="18" charset="0"/>
              <a:ea typeface="+mj-ea"/>
              <a:cs typeface="+mj-cs"/>
            </a:endParaRPr>
          </a:p>
          <a:p>
            <a:pPr marL="0" indent="0" algn="just">
              <a:buNone/>
              <a:defRPr/>
            </a:pPr>
            <a:endParaRPr lang="pl-PL" sz="1633" b="1" dirty="0">
              <a:solidFill>
                <a:srgbClr val="27278B"/>
              </a:solidFill>
              <a:latin typeface="Bookman Old Style" panose="02050604050505020204" pitchFamily="18" charset="0"/>
              <a:ea typeface="+mj-ea"/>
              <a:cs typeface="+mj-cs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3F7792C6-7068-454C-B8E2-C9E3EA03088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1045" y="3787185"/>
            <a:ext cx="4924944" cy="24837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ymbol zastępczy numeru slajdu 1">
            <a:extLst>
              <a:ext uri="{FF2B5EF4-FFF2-40B4-BE49-F238E27FC236}">
                <a16:creationId xmlns:a16="http://schemas.microsoft.com/office/drawing/2014/main" id="{7D5E468D-7F34-4581-9AF3-67B959704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116632"/>
            <a:ext cx="2133600" cy="365125"/>
          </a:xfrm>
        </p:spPr>
        <p:txBody>
          <a:bodyPr/>
          <a:lstStyle/>
          <a:p>
            <a:fld id="{53A0F755-AADF-4972-BD82-AB8DBDC106B5}" type="slidenum">
              <a:rPr lang="pl-PL" b="1" smtClean="0"/>
              <a:pPr/>
              <a:t>45</a:t>
            </a:fld>
            <a:endParaRPr lang="pl-PL" b="1" dirty="0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255DAAD4-D291-4526-BD51-94645303F5E3}"/>
              </a:ext>
            </a:extLst>
          </p:cNvPr>
          <p:cNvSpPr/>
          <p:nvPr/>
        </p:nvSpPr>
        <p:spPr>
          <a:xfrm>
            <a:off x="6588224" y="928671"/>
            <a:ext cx="241293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kujawsko-</a:t>
            </a:r>
            <a:r>
              <a:rPr lang="pl-PL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pomorska.policja.gov.pl</a:t>
            </a:r>
            <a:endParaRPr lang="pl-PL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CDA46C60-4D05-490E-A51F-DA86FD25B522}"/>
              </a:ext>
            </a:extLst>
          </p:cNvPr>
          <p:cNvSpPr txBox="1">
            <a:spLocks/>
          </p:cNvSpPr>
          <p:nvPr/>
        </p:nvSpPr>
        <p:spPr bwMode="auto">
          <a:xfrm>
            <a:off x="121289" y="1174892"/>
            <a:ext cx="2602228" cy="587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794" tIns="50397" rIns="100794" bIns="50397" numCol="1" anchor="t" anchorCtr="0" compatLnSpc="1">
            <a:prstTxWarp prst="textNoShape">
              <a:avLst/>
            </a:prstTxWarp>
          </a:bodyPr>
          <a:lstStyle>
            <a:lvl1pPr algn="ctr" defTabSz="912973" rtl="0" eaLnBrk="0" fontAlgn="base" hangingPunct="0">
              <a:spcBef>
                <a:spcPct val="0"/>
              </a:spcBef>
              <a:spcAft>
                <a:spcPct val="0"/>
              </a:spcAft>
              <a:defRPr sz="444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912973" rtl="0" eaLnBrk="0" fontAlgn="base" hangingPunct="0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2pPr>
            <a:lvl3pPr algn="ctr" defTabSz="912973" rtl="0" eaLnBrk="0" fontAlgn="base" hangingPunct="0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3pPr>
            <a:lvl4pPr algn="ctr" defTabSz="912973" rtl="0" eaLnBrk="0" fontAlgn="base" hangingPunct="0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4pPr>
            <a:lvl5pPr algn="ctr" defTabSz="912973" rtl="0" eaLnBrk="0" fontAlgn="base" hangingPunct="0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5pPr>
            <a:lvl6pPr marL="414726" algn="ctr" defTabSz="912973" rtl="0" fontAlgn="base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6pPr>
            <a:lvl7pPr marL="829452" algn="ctr" defTabSz="912973" rtl="0" fontAlgn="base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7pPr>
            <a:lvl8pPr marL="1244178" algn="ctr" defTabSz="912973" rtl="0" fontAlgn="base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8pPr>
            <a:lvl9pPr marL="1658904" algn="ctr" defTabSz="912973" rtl="0" fontAlgn="base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>
              <a:lnSpc>
                <a:spcPct val="93000"/>
              </a:lnSpc>
              <a:tabLst>
                <a:tab pos="0" algn="l"/>
                <a:tab pos="446407" algn="l"/>
                <a:tab pos="895693" algn="l"/>
                <a:tab pos="1344980" algn="l"/>
                <a:tab pos="1794266" algn="l"/>
                <a:tab pos="2243553" algn="l"/>
                <a:tab pos="2692840" algn="l"/>
                <a:tab pos="3142126" algn="l"/>
                <a:tab pos="3591413" algn="l"/>
                <a:tab pos="4040700" algn="l"/>
                <a:tab pos="4489986" algn="l"/>
                <a:tab pos="4939273" algn="l"/>
                <a:tab pos="5388560" algn="l"/>
                <a:tab pos="5837846" algn="l"/>
                <a:tab pos="6287133" algn="l"/>
                <a:tab pos="6736419" algn="l"/>
                <a:tab pos="7185706" algn="l"/>
                <a:tab pos="7634993" algn="l"/>
                <a:tab pos="8084279" algn="l"/>
                <a:tab pos="8532126" algn="l"/>
                <a:tab pos="8981413" algn="l"/>
              </a:tabLst>
            </a:pPr>
            <a:r>
              <a:rPr lang="pl-PL" sz="2200" b="1" dirty="0" smtClean="0">
                <a:solidFill>
                  <a:srgbClr val="002156"/>
                </a:solidFill>
              </a:rPr>
              <a:t>LIST INTENCYJNY</a:t>
            </a:r>
            <a:endParaRPr lang="pl-PL" altLang="pl-PL" sz="1350" b="1" dirty="0">
              <a:solidFill>
                <a:srgbClr val="002156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6671" y="1621805"/>
            <a:ext cx="1699647" cy="22687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F89AD30E-05AF-46D8-B1BA-1CD204849B9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07641" y="1905401"/>
            <a:ext cx="2268777" cy="17015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E3BB60FA-F586-4FBC-B479-388FEB37ADA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83747" y="4290493"/>
            <a:ext cx="2263388" cy="16975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6207" y="4007569"/>
            <a:ext cx="1695610" cy="22633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Rectangle 31"/>
          <p:cNvSpPr>
            <a:spLocks noChangeArrowheads="1"/>
          </p:cNvSpPr>
          <p:nvPr/>
        </p:nvSpPr>
        <p:spPr bwMode="auto">
          <a:xfrm>
            <a:off x="168275" y="91931"/>
            <a:ext cx="53033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l-PL" sz="2800" b="1" dirty="0" smtClean="0">
                <a:solidFill>
                  <a:schemeClr val="tx2">
                    <a:lumMod val="75000"/>
                  </a:schemeClr>
                </a:solidFill>
                <a:latin typeface="Calibri"/>
              </a:rPr>
              <a:t>Projekty, porozumienia, realizacje.</a:t>
            </a:r>
            <a:endParaRPr lang="pl-PL" sz="2800" b="1" dirty="0">
              <a:solidFill>
                <a:schemeClr val="tx2">
                  <a:lumMod val="75000"/>
                </a:scheme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66887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8A8B683C-BB97-4362-BE0C-B3DE70131C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12571"/>
            <a:ext cx="6188364" cy="718492"/>
          </a:xfrm>
        </p:spPr>
        <p:txBody>
          <a:bodyPr/>
          <a:lstStyle/>
          <a:p>
            <a:pPr marL="0" indent="0" algn="just">
              <a:buNone/>
              <a:defRPr/>
            </a:pPr>
            <a:r>
              <a:rPr lang="pl-PL" sz="1200" b="1" dirty="0">
                <a:solidFill>
                  <a:srgbClr val="27278B"/>
                </a:solidFill>
                <a:latin typeface="Bookman Old Style" panose="02050604050505020204" pitchFamily="18" charset="0"/>
                <a:ea typeface="+mj-ea"/>
                <a:cs typeface="+mj-cs"/>
              </a:rPr>
              <a:t>Symulacja zasięgu - przy założeniu instalacji urządzeń Tetra na masztach „Conectio” </a:t>
            </a:r>
          </a:p>
          <a:p>
            <a:pPr marL="0" indent="0" algn="just">
              <a:buNone/>
              <a:defRPr/>
            </a:pPr>
            <a:endParaRPr lang="pl-PL" sz="1200" b="1" dirty="0">
              <a:solidFill>
                <a:srgbClr val="27278B"/>
              </a:solidFill>
              <a:latin typeface="Bookman Old Style" panose="02050604050505020204" pitchFamily="18" charset="0"/>
              <a:ea typeface="+mj-ea"/>
              <a:cs typeface="+mj-cs"/>
            </a:endParaRPr>
          </a:p>
          <a:p>
            <a:pPr marL="0" indent="0" algn="just">
              <a:buNone/>
              <a:defRPr/>
            </a:pPr>
            <a:endParaRPr lang="pl-PL" sz="1200" b="1" dirty="0">
              <a:solidFill>
                <a:srgbClr val="27278B"/>
              </a:solidFill>
              <a:latin typeface="Bookman Old Style" panose="02050604050505020204" pitchFamily="18" charset="0"/>
              <a:ea typeface="+mj-ea"/>
              <a:cs typeface="+mj-cs"/>
            </a:endParaRPr>
          </a:p>
          <a:p>
            <a:pPr marL="0" indent="0" algn="just">
              <a:buNone/>
              <a:defRPr/>
            </a:pPr>
            <a:endParaRPr lang="pl-PL" sz="1200" b="1" dirty="0">
              <a:solidFill>
                <a:srgbClr val="27278B"/>
              </a:solidFill>
              <a:latin typeface="Bookman Old Style" panose="02050604050505020204" pitchFamily="18" charset="0"/>
              <a:ea typeface="+mj-ea"/>
              <a:cs typeface="+mj-cs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8A474161-30E0-450A-BA58-841A2D625B1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6384" y="1464788"/>
            <a:ext cx="7343214" cy="52361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ymbol zastępczy numeru slajdu 1">
            <a:extLst>
              <a:ext uri="{FF2B5EF4-FFF2-40B4-BE49-F238E27FC236}">
                <a16:creationId xmlns:a16="http://schemas.microsoft.com/office/drawing/2014/main" id="{56930C12-E951-46BA-B76F-0617507E2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116632"/>
            <a:ext cx="2133600" cy="365125"/>
          </a:xfrm>
        </p:spPr>
        <p:txBody>
          <a:bodyPr/>
          <a:lstStyle/>
          <a:p>
            <a:fld id="{53A0F755-AADF-4972-BD82-AB8DBDC106B5}" type="slidenum">
              <a:rPr lang="pl-PL" b="1" smtClean="0"/>
              <a:pPr/>
              <a:t>46</a:t>
            </a:fld>
            <a:endParaRPr lang="pl-PL" b="1" dirty="0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1390C82E-51CB-4E3C-8660-DE5BCD99466B}"/>
              </a:ext>
            </a:extLst>
          </p:cNvPr>
          <p:cNvSpPr/>
          <p:nvPr/>
        </p:nvSpPr>
        <p:spPr>
          <a:xfrm>
            <a:off x="6588224" y="928671"/>
            <a:ext cx="241293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kujawsko-</a:t>
            </a:r>
            <a:r>
              <a:rPr lang="pl-PL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pomorska.policja.gov.pl</a:t>
            </a:r>
            <a:endParaRPr lang="pl-PL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31"/>
          <p:cNvSpPr>
            <a:spLocks noChangeArrowheads="1"/>
          </p:cNvSpPr>
          <p:nvPr/>
        </p:nvSpPr>
        <p:spPr bwMode="auto">
          <a:xfrm>
            <a:off x="168275" y="91931"/>
            <a:ext cx="53033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l-PL" sz="2800" b="1" dirty="0" smtClean="0">
                <a:solidFill>
                  <a:schemeClr val="tx2">
                    <a:lumMod val="75000"/>
                  </a:schemeClr>
                </a:solidFill>
                <a:latin typeface="Calibri"/>
              </a:rPr>
              <a:t>Projekty, porozumienia, realizacje.</a:t>
            </a:r>
            <a:endParaRPr lang="pl-PL" sz="2800" b="1" dirty="0">
              <a:solidFill>
                <a:schemeClr val="tx2">
                  <a:lumMod val="75000"/>
                </a:scheme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9742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1A2D3CC0-F10D-49C2-A222-883079C414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856" y="1373454"/>
            <a:ext cx="2054225" cy="1339147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6EF4A61-FA8E-488A-A841-3CA60C532B1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85483" y="1711574"/>
            <a:ext cx="4113362" cy="4959429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794" tIns="50397" rIns="100794" bIns="50397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pl-PL" sz="1400" dirty="0"/>
              <a:t>W 2025 roku Minister Spraw Wewnętrznych</a:t>
            </a:r>
            <a:br>
              <a:rPr lang="pl-PL" sz="1400" dirty="0"/>
            </a:br>
            <a:r>
              <a:rPr lang="pl-PL" sz="1400" dirty="0"/>
              <a:t>i Administracji wydał </a:t>
            </a:r>
            <a:r>
              <a:rPr lang="pl-PL" sz="1400" b="1" dirty="0"/>
              <a:t>12 decyzji na utworzenie oddziałów o profilu mundurowym w 12 szkołach średnich na terenie garnizonu kujawsko-pomorskiej Policji. </a:t>
            </a:r>
          </a:p>
          <a:p>
            <a:r>
              <a:rPr lang="pl-PL" sz="1400" dirty="0"/>
              <a:t>Oddziały o profilu mundurowym znajdują się</a:t>
            </a:r>
            <a:br>
              <a:rPr lang="pl-PL" sz="1400" dirty="0"/>
            </a:br>
            <a:r>
              <a:rPr lang="pl-PL" sz="1400" dirty="0"/>
              <a:t>w powiatach:</a:t>
            </a:r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id="{CDA46C60-4D05-490E-A51F-DA86FD25B522}"/>
              </a:ext>
            </a:extLst>
          </p:cNvPr>
          <p:cNvSpPr txBox="1">
            <a:spLocks/>
          </p:cNvSpPr>
          <p:nvPr/>
        </p:nvSpPr>
        <p:spPr bwMode="auto">
          <a:xfrm>
            <a:off x="0" y="1073860"/>
            <a:ext cx="8231040" cy="587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794" tIns="50397" rIns="100794" bIns="50397" numCol="1" anchor="t" anchorCtr="0" compatLnSpc="1">
            <a:prstTxWarp prst="textNoShape">
              <a:avLst/>
            </a:prstTxWarp>
          </a:bodyPr>
          <a:lstStyle>
            <a:lvl1pPr algn="ctr" defTabSz="912973" rtl="0" eaLnBrk="0" fontAlgn="base" hangingPunct="0">
              <a:spcBef>
                <a:spcPct val="0"/>
              </a:spcBef>
              <a:spcAft>
                <a:spcPct val="0"/>
              </a:spcAft>
              <a:defRPr sz="444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912973" rtl="0" eaLnBrk="0" fontAlgn="base" hangingPunct="0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2pPr>
            <a:lvl3pPr algn="ctr" defTabSz="912973" rtl="0" eaLnBrk="0" fontAlgn="base" hangingPunct="0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3pPr>
            <a:lvl4pPr algn="ctr" defTabSz="912973" rtl="0" eaLnBrk="0" fontAlgn="base" hangingPunct="0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4pPr>
            <a:lvl5pPr algn="ctr" defTabSz="912973" rtl="0" eaLnBrk="0" fontAlgn="base" hangingPunct="0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5pPr>
            <a:lvl6pPr marL="414726" algn="ctr" defTabSz="912973" rtl="0" fontAlgn="base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6pPr>
            <a:lvl7pPr marL="829452" algn="ctr" defTabSz="912973" rtl="0" fontAlgn="base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7pPr>
            <a:lvl8pPr marL="1244178" algn="ctr" defTabSz="912973" rtl="0" fontAlgn="base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8pPr>
            <a:lvl9pPr marL="1658904" algn="ctr" defTabSz="912973" rtl="0" fontAlgn="base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>
              <a:lnSpc>
                <a:spcPct val="93000"/>
              </a:lnSpc>
              <a:tabLst>
                <a:tab pos="0" algn="l"/>
                <a:tab pos="446407" algn="l"/>
                <a:tab pos="895693" algn="l"/>
                <a:tab pos="1344980" algn="l"/>
                <a:tab pos="1794266" algn="l"/>
                <a:tab pos="2243553" algn="l"/>
                <a:tab pos="2692840" algn="l"/>
                <a:tab pos="3142126" algn="l"/>
                <a:tab pos="3591413" algn="l"/>
                <a:tab pos="4040700" algn="l"/>
                <a:tab pos="4489986" algn="l"/>
                <a:tab pos="4939273" algn="l"/>
                <a:tab pos="5388560" algn="l"/>
                <a:tab pos="5837846" algn="l"/>
                <a:tab pos="6287133" algn="l"/>
                <a:tab pos="6736419" algn="l"/>
                <a:tab pos="7185706" algn="l"/>
                <a:tab pos="7634993" algn="l"/>
                <a:tab pos="8084279" algn="l"/>
                <a:tab pos="8532126" algn="l"/>
                <a:tab pos="8981413" algn="l"/>
              </a:tabLst>
            </a:pPr>
            <a:r>
              <a:rPr lang="pl-PL" sz="2200" b="1" dirty="0">
                <a:solidFill>
                  <a:srgbClr val="002156"/>
                </a:solidFill>
              </a:rPr>
              <a:t>ODDZIAŁY O PROFILU MUNDUROWYM</a:t>
            </a:r>
            <a:endParaRPr lang="pl-PL" altLang="pl-PL" sz="1350" b="1" dirty="0">
              <a:solidFill>
                <a:srgbClr val="002156"/>
              </a:solidFill>
            </a:endParaRPr>
          </a:p>
        </p:txBody>
      </p:sp>
      <p:sp>
        <p:nvSpPr>
          <p:cNvPr id="12" name="Symbol zastępczy numeru slajdu 8">
            <a:extLst>
              <a:ext uri="{FF2B5EF4-FFF2-40B4-BE49-F238E27FC236}">
                <a16:creationId xmlns:a16="http://schemas.microsoft.com/office/drawing/2014/main" id="{F91B9A7B-1FD6-48A3-B608-87AFFBF66E2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8409543" y="6248817"/>
            <a:ext cx="573526" cy="364358"/>
          </a:xfrm>
        </p:spPr>
        <p:txBody>
          <a:bodyPr/>
          <a:lstStyle/>
          <a:p>
            <a:pPr>
              <a:defRPr/>
            </a:pPr>
            <a:fld id="{0544EAA6-FEEA-4155-8D90-7AF06690D31B}" type="slidenum">
              <a:rPr lang="pl-PL" altLang="pl-PL" smtClean="0"/>
              <a:pPr>
                <a:defRPr/>
              </a:pPr>
              <a:t>47</a:t>
            </a:fld>
            <a:endParaRPr lang="pl-PL" altLang="pl-PL" dirty="0"/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2E4B7DC2-F79E-4668-8A7B-D6EBD776FA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27" t="6576" r="4044" b="7447"/>
          <a:stretch/>
        </p:blipFill>
        <p:spPr>
          <a:xfrm>
            <a:off x="6153082" y="1511485"/>
            <a:ext cx="2256461" cy="14613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DB9F1561-315E-4AF0-A99F-A3DC8CF901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3082" y="4978658"/>
            <a:ext cx="2256460" cy="16923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97A384D1-C0EC-44EE-AEC6-F79DEAA8B0D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556" r="17556"/>
          <a:stretch/>
        </p:blipFill>
        <p:spPr>
          <a:xfrm>
            <a:off x="6153081" y="3127198"/>
            <a:ext cx="2256461" cy="16923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30A44DE0-E2E2-4301-A6E7-D78FD79DA68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937" y="3127198"/>
            <a:ext cx="2875199" cy="2736977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F8098D59-A44B-4C66-9A47-172C8277F280}"/>
              </a:ext>
            </a:extLst>
          </p:cNvPr>
          <p:cNvSpPr/>
          <p:nvPr/>
        </p:nvSpPr>
        <p:spPr>
          <a:xfrm>
            <a:off x="178501" y="3372526"/>
            <a:ext cx="3166990" cy="334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8652" lvl="2" indent="-171452" defTabSz="912973" eaLnBrk="0" fontAlgn="base" hangingPunct="0">
              <a:spcAft>
                <a:spcPct val="0"/>
              </a:spcAft>
              <a:buFont typeface="Tw Cen MT" panose="020B0602020104020603" pitchFamily="34" charset="-18"/>
              <a:buChar char="–"/>
            </a:pPr>
            <a:r>
              <a:rPr lang="pl-PL" sz="1200" dirty="0">
                <a:solidFill>
                  <a:srgbClr val="002156"/>
                </a:solidFill>
              </a:rPr>
              <a:t>włocławskim (3 oddziały),</a:t>
            </a:r>
          </a:p>
          <a:p>
            <a:pPr marL="628652" lvl="2" indent="-171452" defTabSz="912973" eaLnBrk="0" fontAlgn="base" hangingPunct="0">
              <a:spcAft>
                <a:spcPct val="0"/>
              </a:spcAft>
              <a:buFont typeface="Tw Cen MT" panose="020B0602020104020603" pitchFamily="34" charset="-18"/>
              <a:buChar char="–"/>
            </a:pPr>
            <a:r>
              <a:rPr lang="pl-PL" sz="1200" dirty="0">
                <a:solidFill>
                  <a:srgbClr val="002156"/>
                </a:solidFill>
              </a:rPr>
              <a:t>grudziądzkim (2 oddziały),</a:t>
            </a:r>
          </a:p>
          <a:p>
            <a:pPr marL="628652" lvl="2" indent="-171452" defTabSz="912973" eaLnBrk="0" fontAlgn="base" hangingPunct="0">
              <a:spcAft>
                <a:spcPct val="0"/>
              </a:spcAft>
              <a:buFont typeface="Tw Cen MT" panose="020B0602020104020603" pitchFamily="34" charset="-18"/>
              <a:buChar char="–"/>
            </a:pPr>
            <a:r>
              <a:rPr lang="pl-PL" sz="1200" dirty="0">
                <a:solidFill>
                  <a:srgbClr val="002156"/>
                </a:solidFill>
              </a:rPr>
              <a:t>bydgoskim,</a:t>
            </a:r>
          </a:p>
          <a:p>
            <a:pPr marL="628652" lvl="2" indent="-171452" defTabSz="912973" eaLnBrk="0" fontAlgn="base" hangingPunct="0">
              <a:spcAft>
                <a:spcPct val="0"/>
              </a:spcAft>
              <a:buFont typeface="Tw Cen MT" panose="020B0602020104020603" pitchFamily="34" charset="-18"/>
              <a:buChar char="–"/>
            </a:pPr>
            <a:r>
              <a:rPr lang="pl-PL" sz="1200" dirty="0">
                <a:solidFill>
                  <a:srgbClr val="002156"/>
                </a:solidFill>
              </a:rPr>
              <a:t>toruńskim,</a:t>
            </a:r>
          </a:p>
          <a:p>
            <a:pPr marL="628652" lvl="2" indent="-171452" defTabSz="912973" eaLnBrk="0" fontAlgn="base" hangingPunct="0">
              <a:spcAft>
                <a:spcPct val="0"/>
              </a:spcAft>
              <a:buFont typeface="Tw Cen MT" panose="020B0602020104020603" pitchFamily="34" charset="-18"/>
              <a:buChar char="–"/>
            </a:pPr>
            <a:r>
              <a:rPr lang="pl-PL" sz="1200" dirty="0">
                <a:solidFill>
                  <a:srgbClr val="002156"/>
                </a:solidFill>
              </a:rPr>
              <a:t>chełmińskim,</a:t>
            </a:r>
          </a:p>
          <a:p>
            <a:pPr marL="628652" lvl="2" indent="-171452" defTabSz="912973" eaLnBrk="0" fontAlgn="base" hangingPunct="0">
              <a:spcAft>
                <a:spcPct val="0"/>
              </a:spcAft>
              <a:buFont typeface="Tw Cen MT" panose="020B0602020104020603" pitchFamily="34" charset="-18"/>
              <a:buChar char="–"/>
            </a:pPr>
            <a:r>
              <a:rPr lang="pl-PL" sz="1200" dirty="0">
                <a:solidFill>
                  <a:srgbClr val="002156"/>
                </a:solidFill>
              </a:rPr>
              <a:t>inowrocławskim,</a:t>
            </a:r>
          </a:p>
          <a:p>
            <a:pPr marL="628652" lvl="2" indent="-171452" defTabSz="912973" eaLnBrk="0" fontAlgn="base" hangingPunct="0">
              <a:spcAft>
                <a:spcPct val="0"/>
              </a:spcAft>
              <a:buFont typeface="Tw Cen MT" panose="020B0602020104020603" pitchFamily="34" charset="-18"/>
              <a:buChar char="–"/>
            </a:pPr>
            <a:r>
              <a:rPr lang="pl-PL" sz="1200" dirty="0">
                <a:solidFill>
                  <a:srgbClr val="002156"/>
                </a:solidFill>
              </a:rPr>
              <a:t>aleksandrowskim,</a:t>
            </a:r>
          </a:p>
          <a:p>
            <a:pPr marL="628652" lvl="2" indent="-171452" defTabSz="912973" eaLnBrk="0" fontAlgn="base" hangingPunct="0">
              <a:spcAft>
                <a:spcPct val="0"/>
              </a:spcAft>
              <a:buFont typeface="Tw Cen MT" panose="020B0602020104020603" pitchFamily="34" charset="-18"/>
              <a:buChar char="–"/>
            </a:pPr>
            <a:r>
              <a:rPr lang="pl-PL" sz="1200" dirty="0">
                <a:solidFill>
                  <a:srgbClr val="002156"/>
                </a:solidFill>
              </a:rPr>
              <a:t>radziejowskim,</a:t>
            </a:r>
          </a:p>
          <a:p>
            <a:pPr marL="628652" lvl="2" indent="-171452" defTabSz="912973" eaLnBrk="0" fontAlgn="base" hangingPunct="0">
              <a:spcAft>
                <a:spcPct val="0"/>
              </a:spcAft>
              <a:buFont typeface="Tw Cen MT" panose="020B0602020104020603" pitchFamily="34" charset="-18"/>
              <a:buChar char="–"/>
            </a:pPr>
            <a:r>
              <a:rPr lang="pl-PL" sz="1200" dirty="0">
                <a:solidFill>
                  <a:srgbClr val="002156"/>
                </a:solidFill>
              </a:rPr>
              <a:t>tucholskim.</a:t>
            </a:r>
          </a:p>
          <a:p>
            <a:pPr marL="171452" lvl="1" indent="-171452" defTabSz="912973" eaLnBrk="0" fontAlgn="base" hangingPunct="0">
              <a:spcBef>
                <a:spcPct val="20000"/>
              </a:spcBef>
              <a:spcAft>
                <a:spcPct val="0"/>
              </a:spcAft>
              <a:buFont typeface="Tw Cen MT" panose="020B0602020104020603" pitchFamily="34" charset="-18"/>
              <a:buChar char="–"/>
            </a:pPr>
            <a:r>
              <a:rPr lang="pl-PL" sz="1400" b="1" dirty="0">
                <a:solidFill>
                  <a:srgbClr val="002156"/>
                </a:solidFill>
              </a:rPr>
              <a:t>Łącznie kształci się 261 uczniów:</a:t>
            </a:r>
            <a:br>
              <a:rPr lang="pl-PL" sz="1400" b="1" dirty="0">
                <a:solidFill>
                  <a:srgbClr val="002156"/>
                </a:solidFill>
              </a:rPr>
            </a:br>
            <a:r>
              <a:rPr lang="pl-PL" sz="1400" b="1" dirty="0">
                <a:solidFill>
                  <a:srgbClr val="002156"/>
                </a:solidFill>
              </a:rPr>
              <a:t>140 kobiet, 121 mężczyzn.</a:t>
            </a:r>
          </a:p>
          <a:p>
            <a:pPr marL="171452" lvl="1" indent="-171452" defTabSz="912973" eaLnBrk="0" fontAlgn="base" hangingPunct="0">
              <a:spcBef>
                <a:spcPct val="20000"/>
              </a:spcBef>
              <a:spcAft>
                <a:spcPct val="0"/>
              </a:spcAft>
              <a:buFont typeface="Tw Cen MT" panose="020B0602020104020603" pitchFamily="34" charset="-18"/>
              <a:buChar char="–"/>
            </a:pPr>
            <a:r>
              <a:rPr lang="pl-PL" sz="1400" dirty="0">
                <a:solidFill>
                  <a:srgbClr val="002156"/>
                </a:solidFill>
              </a:rPr>
              <a:t>Uczniowie biorą udział</a:t>
            </a:r>
            <a:br>
              <a:rPr lang="pl-PL" sz="1400" dirty="0">
                <a:solidFill>
                  <a:srgbClr val="002156"/>
                </a:solidFill>
              </a:rPr>
            </a:br>
            <a:r>
              <a:rPr lang="pl-PL" sz="1400" dirty="0">
                <a:solidFill>
                  <a:srgbClr val="002156"/>
                </a:solidFill>
              </a:rPr>
              <a:t>w przedsięwzięciach o charakterze patriotycznym, sportowym, edukacyjnym i profilaktycznym organizowanych przez KWP, KMP i KPP.</a:t>
            </a:r>
          </a:p>
        </p:txBody>
      </p:sp>
      <p:sp>
        <p:nvSpPr>
          <p:cNvPr id="13" name="Rectangle 31"/>
          <p:cNvSpPr>
            <a:spLocks noChangeArrowheads="1"/>
          </p:cNvSpPr>
          <p:nvPr/>
        </p:nvSpPr>
        <p:spPr bwMode="auto">
          <a:xfrm>
            <a:off x="168275" y="91931"/>
            <a:ext cx="53033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l-PL" sz="2800" b="1" dirty="0" smtClean="0">
                <a:solidFill>
                  <a:schemeClr val="tx2">
                    <a:lumMod val="75000"/>
                  </a:schemeClr>
                </a:solidFill>
                <a:latin typeface="Calibri"/>
              </a:rPr>
              <a:t>Projekty, porozumienia, realizacje.</a:t>
            </a:r>
            <a:endParaRPr lang="pl-PL" sz="2800" b="1" dirty="0">
              <a:solidFill>
                <a:schemeClr val="tx2">
                  <a:lumMod val="75000"/>
                </a:scheme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244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6EF4A61-FA8E-488A-A841-3CA60C532B1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28439" y="2404297"/>
            <a:ext cx="3582628" cy="3242659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794" tIns="50397" rIns="100794" bIns="50397" numCol="1" anchor="t" anchorCtr="0" compatLnSpc="1">
            <a:prstTxWarp prst="textNoShape">
              <a:avLst/>
            </a:prstTxWarp>
            <a:normAutofit/>
          </a:bodyPr>
          <a:lstStyle/>
          <a:p>
            <a:pPr marL="0" indent="0">
              <a:buNone/>
            </a:pPr>
            <a:r>
              <a:rPr lang="pl-PL" sz="1600" dirty="0"/>
              <a:t>Zawody zorganizowane na terenie województwa kujawsko-pomorskiego</a:t>
            </a:r>
            <a:br>
              <a:rPr lang="pl-PL" sz="1600" dirty="0"/>
            </a:br>
            <a:r>
              <a:rPr lang="pl-PL" sz="1600" dirty="0"/>
              <a:t>w dniach 11–13.06.2025 roku</a:t>
            </a:r>
          </a:p>
          <a:p>
            <a:r>
              <a:rPr lang="pl-PL" sz="1400" b="1" dirty="0"/>
              <a:t>II miejsce indywidualnie</a:t>
            </a:r>
            <a:r>
              <a:rPr lang="pl-PL" sz="1400" dirty="0"/>
              <a:t>,</a:t>
            </a:r>
            <a:br>
              <a:rPr lang="pl-PL" sz="1400" dirty="0"/>
            </a:br>
            <a:r>
              <a:rPr lang="pl-PL" sz="1400" dirty="0"/>
              <a:t>sierż.  Jakub Milewski,</a:t>
            </a:r>
            <a:br>
              <a:rPr lang="pl-PL" sz="1400" dirty="0"/>
            </a:br>
            <a:r>
              <a:rPr lang="pl-PL" sz="1400" dirty="0"/>
              <a:t>Komenda Miejska Policji w Bydgoszczy</a:t>
            </a:r>
          </a:p>
          <a:p>
            <a:r>
              <a:rPr lang="pl-PL" sz="1400" b="1" dirty="0"/>
              <a:t>III miejsce w klasyfikacji drużynowej</a:t>
            </a:r>
            <a:r>
              <a:rPr lang="pl-PL" sz="1400" dirty="0"/>
              <a:t>,</a:t>
            </a:r>
            <a:br>
              <a:rPr lang="pl-PL" sz="1400" dirty="0"/>
            </a:br>
            <a:r>
              <a:rPr lang="pl-PL" sz="1400" dirty="0"/>
              <a:t>mł. </a:t>
            </a:r>
            <a:r>
              <a:rPr lang="pl-PL" sz="1400" dirty="0" err="1"/>
              <a:t>asp</a:t>
            </a:r>
            <a:r>
              <a:rPr lang="pl-PL" sz="1400" dirty="0"/>
              <a:t>. </a:t>
            </a:r>
            <a:r>
              <a:rPr lang="pl-PL" sz="1400" dirty="0" err="1"/>
              <a:t>Przesmysław</a:t>
            </a:r>
            <a:r>
              <a:rPr lang="pl-PL" sz="1400" dirty="0"/>
              <a:t> Rosiak,</a:t>
            </a:r>
            <a:br>
              <a:rPr lang="pl-PL" sz="1400" dirty="0"/>
            </a:br>
            <a:r>
              <a:rPr lang="pl-PL" sz="1400" dirty="0"/>
              <a:t>sierż. Jakub Milewski,</a:t>
            </a:r>
            <a:br>
              <a:rPr lang="pl-PL" sz="1400" dirty="0"/>
            </a:br>
            <a:r>
              <a:rPr lang="pl-PL" sz="1400" dirty="0"/>
              <a:t>Komenda Miejska Policji w Bydgoszczy.</a:t>
            </a:r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30E4BBB2-0AC6-4D1A-8C36-928B8D61400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0544EAA6-FEEA-4155-8D90-7AF06690D31B}" type="slidenum">
              <a:rPr lang="pl-PL" altLang="pl-PL" smtClean="0"/>
              <a:pPr>
                <a:defRPr/>
              </a:pPr>
              <a:t>48</a:t>
            </a:fld>
            <a:endParaRPr lang="pl-PL" altLang="pl-PL"/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id="{CDA46C60-4D05-490E-A51F-DA86FD25B522}"/>
              </a:ext>
            </a:extLst>
          </p:cNvPr>
          <p:cNvSpPr txBox="1">
            <a:spLocks/>
          </p:cNvSpPr>
          <p:nvPr/>
        </p:nvSpPr>
        <p:spPr bwMode="auto">
          <a:xfrm>
            <a:off x="128600" y="1271060"/>
            <a:ext cx="4443399" cy="587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794" tIns="50397" rIns="100794" bIns="50397" numCol="1" anchor="t" anchorCtr="0" compatLnSpc="1">
            <a:prstTxWarp prst="textNoShape">
              <a:avLst/>
            </a:prstTxWarp>
          </a:bodyPr>
          <a:lstStyle>
            <a:lvl1pPr algn="ctr" defTabSz="912973" rtl="0" eaLnBrk="0" fontAlgn="base" hangingPunct="0">
              <a:spcBef>
                <a:spcPct val="0"/>
              </a:spcBef>
              <a:spcAft>
                <a:spcPct val="0"/>
              </a:spcAft>
              <a:defRPr sz="444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912973" rtl="0" eaLnBrk="0" fontAlgn="base" hangingPunct="0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2pPr>
            <a:lvl3pPr algn="ctr" defTabSz="912973" rtl="0" eaLnBrk="0" fontAlgn="base" hangingPunct="0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3pPr>
            <a:lvl4pPr algn="ctr" defTabSz="912973" rtl="0" eaLnBrk="0" fontAlgn="base" hangingPunct="0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4pPr>
            <a:lvl5pPr algn="ctr" defTabSz="912973" rtl="0" eaLnBrk="0" fontAlgn="base" hangingPunct="0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5pPr>
            <a:lvl6pPr marL="414726" algn="ctr" defTabSz="912973" rtl="0" fontAlgn="base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6pPr>
            <a:lvl7pPr marL="829452" algn="ctr" defTabSz="912973" rtl="0" fontAlgn="base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7pPr>
            <a:lvl8pPr marL="1244178" algn="ctr" defTabSz="912973" rtl="0" fontAlgn="base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8pPr>
            <a:lvl9pPr marL="1658904" algn="ctr" defTabSz="912973" rtl="0" fontAlgn="base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>
              <a:lnSpc>
                <a:spcPct val="93000"/>
              </a:lnSpc>
              <a:tabLst>
                <a:tab pos="0" algn="l"/>
                <a:tab pos="446407" algn="l"/>
                <a:tab pos="895693" algn="l"/>
                <a:tab pos="1344980" algn="l"/>
                <a:tab pos="1794266" algn="l"/>
                <a:tab pos="2243553" algn="l"/>
                <a:tab pos="2692840" algn="l"/>
                <a:tab pos="3142126" algn="l"/>
                <a:tab pos="3591413" algn="l"/>
                <a:tab pos="4040700" algn="l"/>
                <a:tab pos="4489986" algn="l"/>
                <a:tab pos="4939273" algn="l"/>
                <a:tab pos="5388560" algn="l"/>
                <a:tab pos="5837846" algn="l"/>
                <a:tab pos="6287133" algn="l"/>
                <a:tab pos="6736419" algn="l"/>
                <a:tab pos="7185706" algn="l"/>
                <a:tab pos="7634993" algn="l"/>
                <a:tab pos="8084279" algn="l"/>
                <a:tab pos="8532126" algn="l"/>
                <a:tab pos="8981413" algn="l"/>
              </a:tabLst>
            </a:pPr>
            <a:r>
              <a:rPr lang="pl-PL" sz="2200" dirty="0">
                <a:solidFill>
                  <a:srgbClr val="002156"/>
                </a:solidFill>
              </a:rPr>
              <a:t>VIII OGÓLNOPOLSKIE ZAWODY FUNKCJONARIUSZY POLICJI</a:t>
            </a:r>
            <a:br>
              <a:rPr lang="pl-PL" sz="2200" dirty="0">
                <a:solidFill>
                  <a:srgbClr val="002156"/>
                </a:solidFill>
              </a:rPr>
            </a:br>
            <a:r>
              <a:rPr lang="pl-PL" sz="2200" dirty="0">
                <a:solidFill>
                  <a:srgbClr val="002156"/>
                </a:solidFill>
              </a:rPr>
              <a:t>W RATOWNICTWIE WODNYM</a:t>
            </a:r>
          </a:p>
        </p:txBody>
      </p:sp>
      <p:grpSp>
        <p:nvGrpSpPr>
          <p:cNvPr id="5" name="Grupa 4">
            <a:extLst>
              <a:ext uri="{FF2B5EF4-FFF2-40B4-BE49-F238E27FC236}">
                <a16:creationId xmlns:a16="http://schemas.microsoft.com/office/drawing/2014/main" id="{CB5933A7-183F-4566-94D5-20A39051575B}"/>
              </a:ext>
            </a:extLst>
          </p:cNvPr>
          <p:cNvGrpSpPr/>
          <p:nvPr/>
        </p:nvGrpSpPr>
        <p:grpSpPr>
          <a:xfrm>
            <a:off x="4449020" y="1615136"/>
            <a:ext cx="3850917" cy="4998039"/>
            <a:chOff x="3956651" y="958003"/>
            <a:chExt cx="4292131" cy="5570684"/>
          </a:xfrm>
        </p:grpSpPr>
        <p:pic>
          <p:nvPicPr>
            <p:cNvPr id="2" name="Picture 2" descr="uroczyste wyłonienie zwycięzców zawodów w poszczególnych kategoriach. Policjanci odbierają puchary, medale i nagrody">
              <a:extLst>
                <a:ext uri="{FF2B5EF4-FFF2-40B4-BE49-F238E27FC236}">
                  <a16:creationId xmlns:a16="http://schemas.microsoft.com/office/drawing/2014/main" id="{C6427245-2B13-4A67-860E-B6FBCB22F3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6651" y="958003"/>
              <a:ext cx="4292131" cy="252162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4" name="Picture 4" descr="policjanci pozują do zdjęcia">
              <a:extLst>
                <a:ext uri="{FF2B5EF4-FFF2-40B4-BE49-F238E27FC236}">
                  <a16:creationId xmlns:a16="http://schemas.microsoft.com/office/drawing/2014/main" id="{1FF6A8F9-6BE5-4B55-8F57-9348E209BE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6651" y="3659814"/>
              <a:ext cx="4292131" cy="286887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</p:grpSp>
      <p:sp>
        <p:nvSpPr>
          <p:cNvPr id="8" name="Rectangle 31"/>
          <p:cNvSpPr>
            <a:spLocks noChangeArrowheads="1"/>
          </p:cNvSpPr>
          <p:nvPr/>
        </p:nvSpPr>
        <p:spPr bwMode="auto">
          <a:xfrm>
            <a:off x="168275" y="91931"/>
            <a:ext cx="28844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l-PL" sz="2800" b="1" dirty="0" smtClean="0">
                <a:solidFill>
                  <a:schemeClr val="tx2">
                    <a:lumMod val="75000"/>
                  </a:schemeClr>
                </a:solidFill>
                <a:latin typeface="Calibri"/>
              </a:rPr>
              <a:t>Nasze osiągnięcia.</a:t>
            </a:r>
            <a:endParaRPr lang="pl-PL" sz="2800" b="1" dirty="0">
              <a:solidFill>
                <a:schemeClr val="tx2">
                  <a:lumMod val="75000"/>
                </a:scheme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147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6EF4A61-FA8E-488A-A841-3CA60C532B1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28439" y="2404297"/>
            <a:ext cx="4343560" cy="3983714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794" tIns="50397" rIns="100794" bIns="50397" numCol="1" anchor="t" anchorCtr="0" compatLnSpc="1">
            <a:prstTxWarp prst="textNoShape">
              <a:avLst/>
            </a:prstTxWarp>
            <a:normAutofit/>
          </a:bodyPr>
          <a:lstStyle/>
          <a:p>
            <a:pPr marL="0" indent="0">
              <a:buNone/>
            </a:pPr>
            <a:r>
              <a:rPr lang="pl-PL" sz="1600" dirty="0"/>
              <a:t>Zawody zorganizowane 21-24 października 2025 r. w Szkole Policji w Katowicach</a:t>
            </a:r>
          </a:p>
          <a:p>
            <a:r>
              <a:rPr lang="pl-PL" sz="1400" b="1" dirty="0"/>
              <a:t>I miejsce w konkurencji strzelanie,</a:t>
            </a:r>
            <a:br>
              <a:rPr lang="pl-PL" sz="1400" b="1" dirty="0"/>
            </a:br>
            <a:r>
              <a:rPr lang="pl-PL" sz="1400" b="1" dirty="0"/>
              <a:t>III miejsce w klasyfikacji generalnej drużynowej,</a:t>
            </a:r>
            <a:br>
              <a:rPr lang="pl-PL" sz="1400" b="1" dirty="0"/>
            </a:br>
            <a:r>
              <a:rPr lang="pl-PL" sz="1400" dirty="0"/>
              <a:t>kom. Mateusz Gdaniec,</a:t>
            </a:r>
            <a:br>
              <a:rPr lang="pl-PL" sz="1400" dirty="0"/>
            </a:br>
            <a:r>
              <a:rPr lang="pl-PL" sz="1400" dirty="0"/>
              <a:t>Komenda Miejska Policji w Bydgoszczy,</a:t>
            </a:r>
          </a:p>
          <a:p>
            <a:endParaRPr lang="pl-PL" sz="1400" b="1" dirty="0"/>
          </a:p>
          <a:p>
            <a:r>
              <a:rPr lang="pl-PL" sz="1400" b="1" dirty="0"/>
              <a:t>I miejsce w konkurencji kompetencje dzielnicowego,</a:t>
            </a:r>
            <a:br>
              <a:rPr lang="pl-PL" sz="1400" b="1" dirty="0"/>
            </a:br>
            <a:r>
              <a:rPr lang="pl-PL" sz="1400" b="1" dirty="0"/>
              <a:t>III miejsce w klasyfikacji generalnej drużynowej,</a:t>
            </a:r>
            <a:r>
              <a:rPr lang="pl-PL" sz="1400" dirty="0"/>
              <a:t/>
            </a:r>
            <a:br>
              <a:rPr lang="pl-PL" sz="1400" dirty="0"/>
            </a:br>
            <a:r>
              <a:rPr lang="pl-PL" sz="1400" dirty="0"/>
              <a:t>st. </a:t>
            </a:r>
            <a:r>
              <a:rPr lang="pl-PL" sz="1400" dirty="0" err="1"/>
              <a:t>asp</a:t>
            </a:r>
            <a:r>
              <a:rPr lang="pl-PL" sz="1400" dirty="0"/>
              <a:t>. Michał </a:t>
            </a:r>
            <a:r>
              <a:rPr lang="pl-PL" sz="1400" dirty="0" err="1"/>
              <a:t>Tylak</a:t>
            </a:r>
            <a:r>
              <a:rPr lang="pl-PL" sz="1400" dirty="0"/>
              <a:t>,</a:t>
            </a:r>
            <a:br>
              <a:rPr lang="pl-PL" sz="1400" dirty="0"/>
            </a:br>
            <a:r>
              <a:rPr lang="pl-PL" sz="1400" dirty="0"/>
              <a:t>Komenda Powiatowa Policji w Żninie,</a:t>
            </a:r>
            <a:br>
              <a:rPr lang="pl-PL" sz="1400" dirty="0"/>
            </a:br>
            <a:endParaRPr lang="pl-PL" sz="1400" dirty="0"/>
          </a:p>
          <a:p>
            <a:r>
              <a:rPr lang="pl-PL" sz="1400" b="1" dirty="0"/>
              <a:t>III miejsce w klasyfikacji generalnej drużynowej</a:t>
            </a:r>
            <a:r>
              <a:rPr lang="pl-PL" sz="1400" dirty="0"/>
              <a:t>,</a:t>
            </a:r>
            <a:br>
              <a:rPr lang="pl-PL" sz="1400" dirty="0"/>
            </a:br>
            <a:r>
              <a:rPr lang="pl-PL" sz="1400" dirty="0"/>
              <a:t>mł. </a:t>
            </a:r>
            <a:r>
              <a:rPr lang="pl-PL" sz="1400" dirty="0" err="1"/>
              <a:t>asp</a:t>
            </a:r>
            <a:r>
              <a:rPr lang="pl-PL" sz="1400" dirty="0"/>
              <a:t>. Marcin Wojewódzki,</a:t>
            </a:r>
            <a:br>
              <a:rPr lang="pl-PL" sz="1400" dirty="0"/>
            </a:br>
            <a:r>
              <a:rPr lang="pl-PL" sz="1400" dirty="0"/>
              <a:t>Komenda Miejska Policji w Bydgoszczy.</a:t>
            </a:r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30E4BBB2-0AC6-4D1A-8C36-928B8D61400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0544EAA6-FEEA-4155-8D90-7AF06690D31B}" type="slidenum">
              <a:rPr lang="pl-PL" altLang="pl-PL" smtClean="0"/>
              <a:pPr>
                <a:defRPr/>
              </a:pPr>
              <a:t>49</a:t>
            </a:fld>
            <a:endParaRPr lang="pl-PL" altLang="pl-PL"/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id="{CDA46C60-4D05-490E-A51F-DA86FD25B522}"/>
              </a:ext>
            </a:extLst>
          </p:cNvPr>
          <p:cNvSpPr txBox="1">
            <a:spLocks/>
          </p:cNvSpPr>
          <p:nvPr/>
        </p:nvSpPr>
        <p:spPr bwMode="auto">
          <a:xfrm>
            <a:off x="128600" y="1271060"/>
            <a:ext cx="4443399" cy="587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794" tIns="50397" rIns="100794" bIns="50397" numCol="1" anchor="t" anchorCtr="0" compatLnSpc="1">
            <a:prstTxWarp prst="textNoShape">
              <a:avLst/>
            </a:prstTxWarp>
          </a:bodyPr>
          <a:lstStyle>
            <a:lvl1pPr algn="ctr" defTabSz="912973" rtl="0" eaLnBrk="0" fontAlgn="base" hangingPunct="0">
              <a:spcBef>
                <a:spcPct val="0"/>
              </a:spcBef>
              <a:spcAft>
                <a:spcPct val="0"/>
              </a:spcAft>
              <a:defRPr sz="444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912973" rtl="0" eaLnBrk="0" fontAlgn="base" hangingPunct="0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2pPr>
            <a:lvl3pPr algn="ctr" defTabSz="912973" rtl="0" eaLnBrk="0" fontAlgn="base" hangingPunct="0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3pPr>
            <a:lvl4pPr algn="ctr" defTabSz="912973" rtl="0" eaLnBrk="0" fontAlgn="base" hangingPunct="0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4pPr>
            <a:lvl5pPr algn="ctr" defTabSz="912973" rtl="0" eaLnBrk="0" fontAlgn="base" hangingPunct="0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5pPr>
            <a:lvl6pPr marL="414726" algn="ctr" defTabSz="912973" rtl="0" fontAlgn="base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6pPr>
            <a:lvl7pPr marL="829452" algn="ctr" defTabSz="912973" rtl="0" fontAlgn="base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7pPr>
            <a:lvl8pPr marL="1244178" algn="ctr" defTabSz="912973" rtl="0" fontAlgn="base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8pPr>
            <a:lvl9pPr marL="1658904" algn="ctr" defTabSz="912973" rtl="0" fontAlgn="base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>
              <a:lnSpc>
                <a:spcPct val="93000"/>
              </a:lnSpc>
              <a:tabLst>
                <a:tab pos="0" algn="l"/>
                <a:tab pos="446407" algn="l"/>
                <a:tab pos="895693" algn="l"/>
                <a:tab pos="1344980" algn="l"/>
                <a:tab pos="1794266" algn="l"/>
                <a:tab pos="2243553" algn="l"/>
                <a:tab pos="2692840" algn="l"/>
                <a:tab pos="3142126" algn="l"/>
                <a:tab pos="3591413" algn="l"/>
                <a:tab pos="4040700" algn="l"/>
                <a:tab pos="4489986" algn="l"/>
                <a:tab pos="4939273" algn="l"/>
                <a:tab pos="5388560" algn="l"/>
                <a:tab pos="5837846" algn="l"/>
                <a:tab pos="6287133" algn="l"/>
                <a:tab pos="6736419" algn="l"/>
                <a:tab pos="7185706" algn="l"/>
                <a:tab pos="7634993" algn="l"/>
                <a:tab pos="8084279" algn="l"/>
                <a:tab pos="8532126" algn="l"/>
                <a:tab pos="8981413" algn="l"/>
              </a:tabLst>
            </a:pPr>
            <a:r>
              <a:rPr lang="pl-PL" sz="2200" dirty="0">
                <a:solidFill>
                  <a:srgbClr val="002156"/>
                </a:solidFill>
              </a:rPr>
              <a:t>XV OGÓLNOPOLSKIE ZAWODY POLICJANTÓW DZIELNICOWYCH „DZIELNICOWY ROKU”</a:t>
            </a:r>
          </a:p>
        </p:txBody>
      </p:sp>
      <p:grpSp>
        <p:nvGrpSpPr>
          <p:cNvPr id="6" name="Grupa 5">
            <a:extLst>
              <a:ext uri="{FF2B5EF4-FFF2-40B4-BE49-F238E27FC236}">
                <a16:creationId xmlns:a16="http://schemas.microsoft.com/office/drawing/2014/main" id="{1D346261-D84D-4371-9F2D-8181B2858EBA}"/>
              </a:ext>
            </a:extLst>
          </p:cNvPr>
          <p:cNvGrpSpPr/>
          <p:nvPr/>
        </p:nvGrpSpPr>
        <p:grpSpPr>
          <a:xfrm>
            <a:off x="4946887" y="1564851"/>
            <a:ext cx="3582628" cy="4948840"/>
            <a:chOff x="4678322" y="1615136"/>
            <a:chExt cx="3392313" cy="4685950"/>
          </a:xfrm>
        </p:grpSpPr>
        <p:pic>
          <p:nvPicPr>
            <p:cNvPr id="2" name="Picture 2">
              <a:extLst>
                <a:ext uri="{FF2B5EF4-FFF2-40B4-BE49-F238E27FC236}">
                  <a16:creationId xmlns:a16="http://schemas.microsoft.com/office/drawing/2014/main" id="{C6427245-2B13-4A67-860E-B6FBCB22F3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678322" y="1615136"/>
              <a:ext cx="3392313" cy="226241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1FF6A8F9-6BE5-4B55-8F57-9348E209BE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678322" y="4046504"/>
              <a:ext cx="3392313" cy="225458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</p:grpSp>
      <p:sp>
        <p:nvSpPr>
          <p:cNvPr id="10" name="Rectangle 31"/>
          <p:cNvSpPr>
            <a:spLocks noChangeArrowheads="1"/>
          </p:cNvSpPr>
          <p:nvPr/>
        </p:nvSpPr>
        <p:spPr bwMode="auto">
          <a:xfrm>
            <a:off x="168275" y="91931"/>
            <a:ext cx="28844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l-PL" sz="2800" b="1" dirty="0" smtClean="0">
                <a:solidFill>
                  <a:schemeClr val="tx2">
                    <a:lumMod val="75000"/>
                  </a:schemeClr>
                </a:solidFill>
                <a:latin typeface="Calibri"/>
              </a:rPr>
              <a:t>Nasze osiągnięcia.</a:t>
            </a:r>
            <a:endParaRPr lang="pl-PL" sz="2800" b="1" dirty="0">
              <a:solidFill>
                <a:schemeClr val="tx2">
                  <a:lumMod val="75000"/>
                </a:scheme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946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4">
            <a:extLst>
              <a:ext uri="{FF2B5EF4-FFF2-40B4-BE49-F238E27FC236}">
                <a16:creationId xmlns:a16="http://schemas.microsoft.com/office/drawing/2014/main" id="{CF011721-573F-4C00-9C0E-409A08384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2618" y="1720576"/>
            <a:ext cx="2190598" cy="1977297"/>
          </a:xfrm>
        </p:spPr>
        <p:txBody>
          <a:bodyPr/>
          <a:lstStyle/>
          <a:p>
            <a:pPr algn="ctr"/>
            <a:r>
              <a:rPr lang="pl-PL" b="1" i="1" dirty="0" smtClean="0"/>
              <a:t>Jak </a:t>
            </a:r>
            <a:r>
              <a:rPr lang="pl-PL" b="1" i="1" dirty="0"/>
              <a:t>by Pan(i) ocenił(a) </a:t>
            </a:r>
            <a:r>
              <a:rPr lang="pl-PL" b="1" i="1" dirty="0" smtClean="0"/>
              <a:t>poszczególne instytucje? </a:t>
            </a:r>
            <a:endParaRPr lang="pl-PL" sz="1400" dirty="0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D72E68E2-38EA-47D0-B2D1-C35DE59C51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217" y="6443370"/>
            <a:ext cx="342818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9pPr>
          </a:lstStyle>
          <a:p>
            <a:r>
              <a:rPr lang="pl-PL" sz="1400" dirty="0" smtClean="0">
                <a:solidFill>
                  <a:srgbClr val="002156"/>
                </a:solidFill>
                <a:latin typeface="+mj-lt"/>
              </a:rPr>
              <a:t>Źródło</a:t>
            </a:r>
            <a:r>
              <a:rPr lang="pl-PL" sz="1400" dirty="0">
                <a:solidFill>
                  <a:srgbClr val="002156"/>
                </a:solidFill>
                <a:latin typeface="+mj-lt"/>
              </a:rPr>
              <a:t>: CBOS, 11-22 września2025 r., N=969.</a:t>
            </a:r>
            <a:endParaRPr lang="pl-PL" altLang="pl-PL" sz="1400" dirty="0">
              <a:solidFill>
                <a:srgbClr val="002156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0735F606-3EE7-4EC8-8219-E79443C4234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567" y="4005651"/>
            <a:ext cx="2032699" cy="20718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938" y="1419752"/>
            <a:ext cx="6664680" cy="5023618"/>
          </a:xfrm>
          <a:prstGeom prst="rect">
            <a:avLst/>
          </a:prstGeom>
        </p:spPr>
      </p:pic>
      <p:sp>
        <p:nvSpPr>
          <p:cNvPr id="9" name="Rectangle 31"/>
          <p:cNvSpPr>
            <a:spLocks noChangeArrowheads="1"/>
          </p:cNvSpPr>
          <p:nvPr/>
        </p:nvSpPr>
        <p:spPr bwMode="auto">
          <a:xfrm>
            <a:off x="168275" y="91931"/>
            <a:ext cx="531049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l-PL" sz="2800" b="1" dirty="0" smtClean="0">
                <a:solidFill>
                  <a:schemeClr val="tx2">
                    <a:lumMod val="75000"/>
                  </a:schemeClr>
                </a:solidFill>
                <a:latin typeface="Calibri"/>
              </a:rPr>
              <a:t>Poczucie bezpieczeństwa Polaków.</a:t>
            </a:r>
            <a:endParaRPr lang="pl-PL" sz="2800" b="1" dirty="0">
              <a:solidFill>
                <a:schemeClr val="tx2">
                  <a:lumMod val="75000"/>
                </a:scheme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456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6EF4A61-FA8E-488A-A841-3CA60C532B1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28439" y="2404297"/>
            <a:ext cx="4135412" cy="3242659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794" tIns="50397" rIns="100794" bIns="50397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buNone/>
            </a:pPr>
            <a:r>
              <a:rPr lang="pl-PL" sz="1200" dirty="0"/>
              <a:t>Zawody odbyły się na strzelnicy Arena w Smolnikach,</a:t>
            </a:r>
            <a:br>
              <a:rPr lang="pl-PL" sz="1200" dirty="0"/>
            </a:br>
            <a:r>
              <a:rPr lang="pl-PL" sz="1200" dirty="0"/>
              <a:t>w wydarzeniu udział wzięło 40 funkcjonariuszy.</a:t>
            </a:r>
          </a:p>
          <a:p>
            <a:pPr marL="0" indent="0">
              <a:buNone/>
            </a:pPr>
            <a:r>
              <a:rPr lang="pl-PL" sz="1200" dirty="0"/>
              <a:t>Organizatorem wydarzenia był Samodzielny Pododdział </a:t>
            </a:r>
            <a:r>
              <a:rPr lang="pl-PL" sz="1200" dirty="0" err="1"/>
              <a:t>Kontrterrorystyczny</a:t>
            </a:r>
            <a:r>
              <a:rPr lang="pl-PL" sz="1200" dirty="0"/>
              <a:t> Policji w Bydgoszczy, przy współpracy</a:t>
            </a:r>
            <a:br>
              <a:rPr lang="pl-PL" sz="1200" dirty="0"/>
            </a:br>
            <a:r>
              <a:rPr lang="pl-PL" sz="1200" dirty="0"/>
              <a:t>z Oddziałem Prewencji Policji w Bydgoszczy, Wydziałem Komunikacji Społecznej KWP oraz Niezależnym Samorządnym Związkiem Zawodowym Policjantów.</a:t>
            </a:r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30E4BBB2-0AC6-4D1A-8C36-928B8D61400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0544EAA6-FEEA-4155-8D90-7AF06690D31B}" type="slidenum">
              <a:rPr lang="pl-PL" altLang="pl-PL" smtClean="0"/>
              <a:pPr>
                <a:defRPr/>
              </a:pPr>
              <a:t>50</a:t>
            </a:fld>
            <a:endParaRPr lang="pl-PL" altLang="pl-PL"/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id="{CDA46C60-4D05-490E-A51F-DA86FD25B522}"/>
              </a:ext>
            </a:extLst>
          </p:cNvPr>
          <p:cNvSpPr txBox="1">
            <a:spLocks/>
          </p:cNvSpPr>
          <p:nvPr/>
        </p:nvSpPr>
        <p:spPr bwMode="auto">
          <a:xfrm>
            <a:off x="128600" y="1271060"/>
            <a:ext cx="4443399" cy="587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794" tIns="50397" rIns="100794" bIns="50397" numCol="1" anchor="t" anchorCtr="0" compatLnSpc="1">
            <a:prstTxWarp prst="textNoShape">
              <a:avLst/>
            </a:prstTxWarp>
          </a:bodyPr>
          <a:lstStyle>
            <a:lvl1pPr algn="ctr" defTabSz="912973" rtl="0" eaLnBrk="0" fontAlgn="base" hangingPunct="0">
              <a:spcBef>
                <a:spcPct val="0"/>
              </a:spcBef>
              <a:spcAft>
                <a:spcPct val="0"/>
              </a:spcAft>
              <a:defRPr sz="444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912973" rtl="0" eaLnBrk="0" fontAlgn="base" hangingPunct="0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2pPr>
            <a:lvl3pPr algn="ctr" defTabSz="912973" rtl="0" eaLnBrk="0" fontAlgn="base" hangingPunct="0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3pPr>
            <a:lvl4pPr algn="ctr" defTabSz="912973" rtl="0" eaLnBrk="0" fontAlgn="base" hangingPunct="0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4pPr>
            <a:lvl5pPr algn="ctr" defTabSz="912973" rtl="0" eaLnBrk="0" fontAlgn="base" hangingPunct="0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5pPr>
            <a:lvl6pPr marL="414726" algn="ctr" defTabSz="912973" rtl="0" fontAlgn="base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6pPr>
            <a:lvl7pPr marL="829452" algn="ctr" defTabSz="912973" rtl="0" fontAlgn="base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7pPr>
            <a:lvl8pPr marL="1244178" algn="ctr" defTabSz="912973" rtl="0" fontAlgn="base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8pPr>
            <a:lvl9pPr marL="1658904" algn="ctr" defTabSz="912973" rtl="0" fontAlgn="base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>
              <a:lnSpc>
                <a:spcPct val="93000"/>
              </a:lnSpc>
              <a:tabLst>
                <a:tab pos="0" algn="l"/>
                <a:tab pos="446407" algn="l"/>
                <a:tab pos="895693" algn="l"/>
                <a:tab pos="1344980" algn="l"/>
                <a:tab pos="1794266" algn="l"/>
                <a:tab pos="2243553" algn="l"/>
                <a:tab pos="2692840" algn="l"/>
                <a:tab pos="3142126" algn="l"/>
                <a:tab pos="3591413" algn="l"/>
                <a:tab pos="4040700" algn="l"/>
                <a:tab pos="4489986" algn="l"/>
                <a:tab pos="4939273" algn="l"/>
                <a:tab pos="5388560" algn="l"/>
                <a:tab pos="5837846" algn="l"/>
                <a:tab pos="6287133" algn="l"/>
                <a:tab pos="6736419" algn="l"/>
                <a:tab pos="7185706" algn="l"/>
                <a:tab pos="7634993" algn="l"/>
                <a:tab pos="8084279" algn="l"/>
                <a:tab pos="8532126" algn="l"/>
                <a:tab pos="8981413" algn="l"/>
              </a:tabLst>
            </a:pPr>
            <a:r>
              <a:rPr lang="pl-PL" sz="2200" dirty="0">
                <a:solidFill>
                  <a:srgbClr val="002156"/>
                </a:solidFill>
              </a:rPr>
              <a:t>ZAWODY STRZELECKIE O PUCHAR KOMENDANTA WOJEWÓDZKIEGO POLICJI W BYDGOSZCZY</a:t>
            </a:r>
          </a:p>
        </p:txBody>
      </p:sp>
      <p:grpSp>
        <p:nvGrpSpPr>
          <p:cNvPr id="5" name="Grupa 4">
            <a:extLst>
              <a:ext uri="{FF2B5EF4-FFF2-40B4-BE49-F238E27FC236}">
                <a16:creationId xmlns:a16="http://schemas.microsoft.com/office/drawing/2014/main" id="{CB5933A7-183F-4566-94D5-20A39051575B}"/>
              </a:ext>
            </a:extLst>
          </p:cNvPr>
          <p:cNvGrpSpPr/>
          <p:nvPr/>
        </p:nvGrpSpPr>
        <p:grpSpPr>
          <a:xfrm>
            <a:off x="4638132" y="1717567"/>
            <a:ext cx="3497130" cy="4616117"/>
            <a:chOff x="4053396" y="958003"/>
            <a:chExt cx="4098641" cy="5410095"/>
          </a:xfrm>
        </p:grpSpPr>
        <p:pic>
          <p:nvPicPr>
            <p:cNvPr id="2" name="Picture 2">
              <a:extLst>
                <a:ext uri="{FF2B5EF4-FFF2-40B4-BE49-F238E27FC236}">
                  <a16:creationId xmlns:a16="http://schemas.microsoft.com/office/drawing/2014/main" id="{C6427245-2B13-4A67-860E-B6FBCB22F3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053396" y="958003"/>
              <a:ext cx="4098641" cy="252162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1FF6A8F9-6BE5-4B55-8F57-9348E209BE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053396" y="3746410"/>
              <a:ext cx="4098641" cy="262168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</p:grpSp>
      <p:pic>
        <p:nvPicPr>
          <p:cNvPr id="6146" name="Picture 2" descr="Policjanci podczas zawodów strzeleckich">
            <a:extLst>
              <a:ext uri="{FF2B5EF4-FFF2-40B4-BE49-F238E27FC236}">
                <a16:creationId xmlns:a16="http://schemas.microsoft.com/office/drawing/2014/main" id="{D9FA5257-1681-468D-A9FE-D16581D90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64" y="4096751"/>
            <a:ext cx="3217162" cy="22369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0" name="Rectangle 31"/>
          <p:cNvSpPr>
            <a:spLocks noChangeArrowheads="1"/>
          </p:cNvSpPr>
          <p:nvPr/>
        </p:nvSpPr>
        <p:spPr bwMode="auto">
          <a:xfrm>
            <a:off x="168275" y="91931"/>
            <a:ext cx="28844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l-PL" sz="2800" b="1" dirty="0" smtClean="0">
                <a:solidFill>
                  <a:schemeClr val="tx2">
                    <a:lumMod val="75000"/>
                  </a:schemeClr>
                </a:solidFill>
                <a:latin typeface="Calibri"/>
              </a:rPr>
              <a:t>Nasze osiągnięcia.</a:t>
            </a:r>
            <a:endParaRPr lang="pl-PL" sz="2800" b="1" dirty="0">
              <a:solidFill>
                <a:schemeClr val="tx2">
                  <a:lumMod val="75000"/>
                </a:scheme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804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6EF4A61-FA8E-488A-A841-3CA60C532B1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28437" y="2301988"/>
            <a:ext cx="4700330" cy="3242659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794" tIns="50397" rIns="100794" bIns="50397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buNone/>
            </a:pPr>
            <a:r>
              <a:rPr lang="pl-PL" sz="1600" dirty="0"/>
              <a:t>Celem kampanii jest edukacja, szczególnie młodzieży, na temat bezpieczeństwa w okresie letnich wakacji szkolnych.</a:t>
            </a:r>
          </a:p>
          <a:p>
            <a:pPr marL="0" indent="0">
              <a:buNone/>
            </a:pPr>
            <a:r>
              <a:rPr lang="pl-PL" sz="1400" dirty="0"/>
              <a:t>W ramach inauguracji zorganizowano gry i zabawy profilaktyczne, pokazy sprzętu, naukę udzielania pierwszej pomocy przedmedycznej, „górę słodkości” z Wawel Trucka oraz pokazy ratownictwa wodnego.</a:t>
            </a:r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30E4BBB2-0AC6-4D1A-8C36-928B8D61400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0544EAA6-FEEA-4155-8D90-7AF06690D31B}" type="slidenum">
              <a:rPr lang="pl-PL" altLang="pl-PL" smtClean="0"/>
              <a:pPr>
                <a:defRPr/>
              </a:pPr>
              <a:t>51</a:t>
            </a:fld>
            <a:endParaRPr lang="pl-PL" altLang="pl-PL"/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id="{CDA46C60-4D05-490E-A51F-DA86FD25B522}"/>
              </a:ext>
            </a:extLst>
          </p:cNvPr>
          <p:cNvSpPr txBox="1">
            <a:spLocks/>
          </p:cNvSpPr>
          <p:nvPr/>
        </p:nvSpPr>
        <p:spPr bwMode="auto">
          <a:xfrm>
            <a:off x="128600" y="1271059"/>
            <a:ext cx="8184127" cy="1011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794" tIns="50397" rIns="100794" bIns="50397" numCol="1" anchor="t" anchorCtr="0" compatLnSpc="1">
            <a:prstTxWarp prst="textNoShape">
              <a:avLst/>
            </a:prstTxWarp>
          </a:bodyPr>
          <a:lstStyle>
            <a:lvl1pPr algn="ctr" defTabSz="912973" rtl="0" eaLnBrk="0" fontAlgn="base" hangingPunct="0">
              <a:spcBef>
                <a:spcPct val="0"/>
              </a:spcBef>
              <a:spcAft>
                <a:spcPct val="0"/>
              </a:spcAft>
              <a:defRPr sz="444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912973" rtl="0" eaLnBrk="0" fontAlgn="base" hangingPunct="0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2pPr>
            <a:lvl3pPr algn="ctr" defTabSz="912973" rtl="0" eaLnBrk="0" fontAlgn="base" hangingPunct="0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3pPr>
            <a:lvl4pPr algn="ctr" defTabSz="912973" rtl="0" eaLnBrk="0" fontAlgn="base" hangingPunct="0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4pPr>
            <a:lvl5pPr algn="ctr" defTabSz="912973" rtl="0" eaLnBrk="0" fontAlgn="base" hangingPunct="0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5pPr>
            <a:lvl6pPr marL="414726" algn="ctr" defTabSz="912973" rtl="0" fontAlgn="base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6pPr>
            <a:lvl7pPr marL="829452" algn="ctr" defTabSz="912973" rtl="0" fontAlgn="base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7pPr>
            <a:lvl8pPr marL="1244178" algn="ctr" defTabSz="912973" rtl="0" fontAlgn="base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8pPr>
            <a:lvl9pPr marL="1658904" algn="ctr" defTabSz="912973" rtl="0" fontAlgn="base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>
              <a:lnSpc>
                <a:spcPct val="93000"/>
              </a:lnSpc>
              <a:tabLst>
                <a:tab pos="0" algn="l"/>
                <a:tab pos="446407" algn="l"/>
                <a:tab pos="895693" algn="l"/>
                <a:tab pos="1344980" algn="l"/>
                <a:tab pos="1794266" algn="l"/>
                <a:tab pos="2243553" algn="l"/>
                <a:tab pos="2692840" algn="l"/>
                <a:tab pos="3142126" algn="l"/>
                <a:tab pos="3591413" algn="l"/>
                <a:tab pos="4040700" algn="l"/>
                <a:tab pos="4489986" algn="l"/>
                <a:tab pos="4939273" algn="l"/>
                <a:tab pos="5388560" algn="l"/>
                <a:tab pos="5837846" algn="l"/>
                <a:tab pos="6287133" algn="l"/>
                <a:tab pos="6736419" algn="l"/>
                <a:tab pos="7185706" algn="l"/>
                <a:tab pos="7634993" algn="l"/>
                <a:tab pos="8084279" algn="l"/>
                <a:tab pos="8532126" algn="l"/>
                <a:tab pos="8981413" algn="l"/>
              </a:tabLst>
            </a:pPr>
            <a:r>
              <a:rPr lang="pl-PL" sz="2200" dirty="0">
                <a:solidFill>
                  <a:srgbClr val="002156"/>
                </a:solidFill>
              </a:rPr>
              <a:t>INAUGURACJA OGÓLNOPOLSKIEJ KAMPANII </a:t>
            </a:r>
          </a:p>
          <a:p>
            <a:pPr algn="l" eaLnBrk="1">
              <a:lnSpc>
                <a:spcPct val="93000"/>
              </a:lnSpc>
              <a:tabLst>
                <a:tab pos="0" algn="l"/>
                <a:tab pos="446407" algn="l"/>
                <a:tab pos="895693" algn="l"/>
                <a:tab pos="1344980" algn="l"/>
                <a:tab pos="1794266" algn="l"/>
                <a:tab pos="2243553" algn="l"/>
                <a:tab pos="2692840" algn="l"/>
                <a:tab pos="3142126" algn="l"/>
                <a:tab pos="3591413" algn="l"/>
                <a:tab pos="4040700" algn="l"/>
                <a:tab pos="4489986" algn="l"/>
                <a:tab pos="4939273" algn="l"/>
                <a:tab pos="5388560" algn="l"/>
                <a:tab pos="5837846" algn="l"/>
                <a:tab pos="6287133" algn="l"/>
                <a:tab pos="6736419" algn="l"/>
                <a:tab pos="7185706" algn="l"/>
                <a:tab pos="7634993" algn="l"/>
                <a:tab pos="8084279" algn="l"/>
                <a:tab pos="8532126" algn="l"/>
                <a:tab pos="8981413" algn="l"/>
              </a:tabLst>
            </a:pPr>
            <a:r>
              <a:rPr lang="pl-PL" sz="2200" dirty="0">
                <a:solidFill>
                  <a:srgbClr val="002156"/>
                </a:solidFill>
              </a:rPr>
              <a:t>„KRĘCI MNIE BEZPIECZEŃSTWO W LECIE” </a:t>
            </a:r>
          </a:p>
          <a:p>
            <a:pPr algn="l" eaLnBrk="1">
              <a:lnSpc>
                <a:spcPct val="93000"/>
              </a:lnSpc>
              <a:tabLst>
                <a:tab pos="0" algn="l"/>
                <a:tab pos="446407" algn="l"/>
                <a:tab pos="895693" algn="l"/>
                <a:tab pos="1344980" algn="l"/>
                <a:tab pos="1794266" algn="l"/>
                <a:tab pos="2243553" algn="l"/>
                <a:tab pos="2692840" algn="l"/>
                <a:tab pos="3142126" algn="l"/>
                <a:tab pos="3591413" algn="l"/>
                <a:tab pos="4040700" algn="l"/>
                <a:tab pos="4489986" algn="l"/>
                <a:tab pos="4939273" algn="l"/>
                <a:tab pos="5388560" algn="l"/>
                <a:tab pos="5837846" algn="l"/>
                <a:tab pos="6287133" algn="l"/>
                <a:tab pos="6736419" algn="l"/>
                <a:tab pos="7185706" algn="l"/>
                <a:tab pos="7634993" algn="l"/>
                <a:tab pos="8084279" algn="l"/>
                <a:tab pos="8532126" algn="l"/>
                <a:tab pos="8981413" algn="l"/>
              </a:tabLst>
            </a:pPr>
            <a:r>
              <a:rPr lang="pl-PL" sz="1400" dirty="0">
                <a:solidFill>
                  <a:srgbClr val="002156"/>
                </a:solidFill>
              </a:rPr>
              <a:t>NAD JEZIOREM ŻNIŃSKIM MAŁYM, 13 CZERWCA 2025 ROKU</a:t>
            </a:r>
          </a:p>
          <a:p>
            <a:pPr algn="l" eaLnBrk="1">
              <a:lnSpc>
                <a:spcPct val="93000"/>
              </a:lnSpc>
              <a:tabLst>
                <a:tab pos="0" algn="l"/>
                <a:tab pos="446407" algn="l"/>
                <a:tab pos="895693" algn="l"/>
                <a:tab pos="1344980" algn="l"/>
                <a:tab pos="1794266" algn="l"/>
                <a:tab pos="2243553" algn="l"/>
                <a:tab pos="2692840" algn="l"/>
                <a:tab pos="3142126" algn="l"/>
                <a:tab pos="3591413" algn="l"/>
                <a:tab pos="4040700" algn="l"/>
                <a:tab pos="4489986" algn="l"/>
                <a:tab pos="4939273" algn="l"/>
                <a:tab pos="5388560" algn="l"/>
                <a:tab pos="5837846" algn="l"/>
                <a:tab pos="6287133" algn="l"/>
                <a:tab pos="6736419" algn="l"/>
                <a:tab pos="7185706" algn="l"/>
                <a:tab pos="7634993" algn="l"/>
                <a:tab pos="8084279" algn="l"/>
                <a:tab pos="8532126" algn="l"/>
                <a:tab pos="8981413" algn="l"/>
              </a:tabLst>
            </a:pPr>
            <a:endParaRPr lang="pl-PL" sz="2200" dirty="0">
              <a:solidFill>
                <a:srgbClr val="002156"/>
              </a:solidFill>
            </a:endParaRPr>
          </a:p>
        </p:txBody>
      </p:sp>
      <p:grpSp>
        <p:nvGrpSpPr>
          <p:cNvPr id="6" name="Grupa 5">
            <a:extLst>
              <a:ext uri="{FF2B5EF4-FFF2-40B4-BE49-F238E27FC236}">
                <a16:creationId xmlns:a16="http://schemas.microsoft.com/office/drawing/2014/main" id="{ED410CFA-BB47-476F-8E20-9A1AE1DE2106}"/>
              </a:ext>
            </a:extLst>
          </p:cNvPr>
          <p:cNvGrpSpPr/>
          <p:nvPr/>
        </p:nvGrpSpPr>
        <p:grpSpPr>
          <a:xfrm>
            <a:off x="978345" y="1931110"/>
            <a:ext cx="7187310" cy="4504409"/>
            <a:chOff x="412015" y="990908"/>
            <a:chExt cx="7908283" cy="4956256"/>
          </a:xfrm>
        </p:grpSpPr>
        <p:pic>
          <p:nvPicPr>
            <p:cNvPr id="8" name="Obraz 7">
              <a:extLst>
                <a:ext uri="{FF2B5EF4-FFF2-40B4-BE49-F238E27FC236}">
                  <a16:creationId xmlns:a16="http://schemas.microsoft.com/office/drawing/2014/main" id="{86334E49-B061-438E-9696-969D281181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20538" y="990908"/>
              <a:ext cx="3399760" cy="226650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0" name="Obraz 9">
              <a:extLst>
                <a:ext uri="{FF2B5EF4-FFF2-40B4-BE49-F238E27FC236}">
                  <a16:creationId xmlns:a16="http://schemas.microsoft.com/office/drawing/2014/main" id="{A628D6E5-1242-4DA7-B098-5C99AEA16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20537" y="3680658"/>
              <a:ext cx="3399761" cy="226650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2" name="Obraz 11">
              <a:extLst>
                <a:ext uri="{FF2B5EF4-FFF2-40B4-BE49-F238E27FC236}">
                  <a16:creationId xmlns:a16="http://schemas.microsoft.com/office/drawing/2014/main" id="{4530BEB4-0CEA-4CEE-A484-527969098E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2015" y="3680658"/>
              <a:ext cx="3399760" cy="226650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13" name="Rectangle 31"/>
          <p:cNvSpPr>
            <a:spLocks noChangeArrowheads="1"/>
          </p:cNvSpPr>
          <p:nvPr/>
        </p:nvSpPr>
        <p:spPr bwMode="auto">
          <a:xfrm>
            <a:off x="168275" y="91931"/>
            <a:ext cx="28844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l-PL" sz="2800" b="1" dirty="0" smtClean="0">
                <a:solidFill>
                  <a:schemeClr val="tx2">
                    <a:lumMod val="75000"/>
                  </a:schemeClr>
                </a:solidFill>
                <a:latin typeface="Calibri"/>
              </a:rPr>
              <a:t>Nasze osiągnięcia.</a:t>
            </a:r>
            <a:endParaRPr lang="pl-PL" sz="2800" b="1" dirty="0">
              <a:solidFill>
                <a:schemeClr val="tx2">
                  <a:lumMod val="75000"/>
                </a:scheme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186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CF011721-573F-4C00-9C0E-409A08384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724" y="1115928"/>
            <a:ext cx="8452358" cy="800101"/>
          </a:xfrm>
        </p:spPr>
        <p:txBody>
          <a:bodyPr vert="horz" lIns="68580" tIns="34290" rIns="68580" bIns="34290" rtlCol="0" anchor="ctr">
            <a:noAutofit/>
          </a:bodyPr>
          <a:lstStyle/>
          <a:p>
            <a:r>
              <a:rPr lang="pl-PL" sz="2200" dirty="0"/>
              <a:t>HONOROWE ODZNACZENIA FUNKCJONARIUSZY GARNIZONU </a:t>
            </a:r>
            <a:br>
              <a:rPr lang="pl-PL" sz="2200" dirty="0"/>
            </a:br>
            <a:r>
              <a:rPr lang="pl-PL" sz="2200" dirty="0"/>
              <a:t>KUJAWSKO-POMORSKIEGO</a:t>
            </a:r>
            <a:endParaRPr lang="pl-PL" sz="1500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276F6B1-37EE-4963-9151-6ABED88F5F0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CEC10D38-307E-4506-A9CC-AB88CCAF1BBA}" type="slidenum">
              <a:rPr lang="pl-PL" altLang="pl-PL" smtClean="0"/>
              <a:pPr>
                <a:defRPr/>
              </a:pPr>
              <a:t>52</a:t>
            </a:fld>
            <a:endParaRPr lang="pl-PL" altLang="pl-PL"/>
          </a:p>
        </p:txBody>
      </p:sp>
      <p:sp>
        <p:nvSpPr>
          <p:cNvPr id="11" name="Symbol zastępczy zawartości 5">
            <a:extLst>
              <a:ext uri="{FF2B5EF4-FFF2-40B4-BE49-F238E27FC236}">
                <a16:creationId xmlns:a16="http://schemas.microsoft.com/office/drawing/2014/main" id="{CD57EB62-85EF-41E7-AF79-828B818F6C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7183" y="4321679"/>
            <a:ext cx="2390174" cy="1345439"/>
          </a:xfrm>
          <a:prstGeom prst="rect">
            <a:avLst/>
          </a:prstGeom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170657" indent="-170657">
              <a:lnSpc>
                <a:spcPct val="120000"/>
              </a:lnSpc>
              <a:spcBef>
                <a:spcPts val="750"/>
              </a:spcBef>
              <a:buClr>
                <a:prstClr val="black"/>
              </a:buClr>
              <a:buFontTx/>
              <a:buChar char="-"/>
            </a:pPr>
            <a:endParaRPr lang="pl-PL" altLang="pl-PL" sz="1425" dirty="0">
              <a:solidFill>
                <a:srgbClr val="002156"/>
              </a:solidFill>
              <a:latin typeface="Tw Cen MT"/>
            </a:endParaRPr>
          </a:p>
        </p:txBody>
      </p:sp>
      <p:sp>
        <p:nvSpPr>
          <p:cNvPr id="10" name="Symbol zastępczy zawartości 2">
            <a:extLst>
              <a:ext uri="{FF2B5EF4-FFF2-40B4-BE49-F238E27FC236}">
                <a16:creationId xmlns:a16="http://schemas.microsoft.com/office/drawing/2014/main" id="{5D267955-3500-42C7-9DB1-25F2870A129E}"/>
              </a:ext>
            </a:extLst>
          </p:cNvPr>
          <p:cNvSpPr txBox="1">
            <a:spLocks/>
          </p:cNvSpPr>
          <p:nvPr/>
        </p:nvSpPr>
        <p:spPr bwMode="auto">
          <a:xfrm>
            <a:off x="333728" y="1916029"/>
            <a:ext cx="4526020" cy="476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794" tIns="50397" rIns="100794" bIns="50397" numCol="1" anchor="t" anchorCtr="0" compatLnSpc="1">
            <a:prstTxWarp prst="textNoShape">
              <a:avLst/>
            </a:prstTxWarp>
            <a:normAutofit/>
          </a:bodyPr>
          <a:lstStyle>
            <a:lvl1pPr marL="171452" indent="-171452" algn="l" defTabSz="912973" rtl="0" eaLnBrk="0" fontAlgn="base" hangingPunct="0">
              <a:spcBef>
                <a:spcPct val="20000"/>
              </a:spcBef>
              <a:spcAft>
                <a:spcPct val="0"/>
              </a:spcAft>
              <a:buFont typeface="Tw Cen MT" panose="020B0602020104020603" pitchFamily="34" charset="-18"/>
              <a:buChar char="–"/>
              <a:defRPr sz="3175" kern="1200" cap="none">
                <a:solidFill>
                  <a:srgbClr val="002156"/>
                </a:solidFill>
                <a:latin typeface="+mn-lt"/>
                <a:ea typeface="+mn-ea"/>
                <a:cs typeface="+mn-cs"/>
              </a:defRPr>
            </a:lvl1pPr>
            <a:lvl2pPr marL="514353" indent="-171452" algn="l" defTabSz="912973" rtl="0" eaLnBrk="0" fontAlgn="base" hangingPunct="0">
              <a:spcBef>
                <a:spcPct val="20000"/>
              </a:spcBef>
              <a:spcAft>
                <a:spcPct val="0"/>
              </a:spcAft>
              <a:buFont typeface="Tw Cen MT" panose="020B0602020104020603" pitchFamily="34" charset="-18"/>
              <a:buChar char="–"/>
              <a:defRPr sz="2812" kern="1200" cap="none">
                <a:solidFill>
                  <a:srgbClr val="002156"/>
                </a:solidFill>
                <a:latin typeface="+mn-lt"/>
                <a:ea typeface="+mn-ea"/>
                <a:cs typeface="+mn-cs"/>
              </a:defRPr>
            </a:lvl2pPr>
            <a:lvl3pPr marL="857256" indent="-171452" algn="l" defTabSz="912973" rtl="0" eaLnBrk="0" fontAlgn="base" hangingPunct="0">
              <a:spcBef>
                <a:spcPct val="20000"/>
              </a:spcBef>
              <a:spcAft>
                <a:spcPct val="0"/>
              </a:spcAft>
              <a:buFont typeface="Tw Cen MT" panose="020B0602020104020603" pitchFamily="34" charset="-18"/>
              <a:buChar char="–"/>
              <a:defRPr sz="2358" kern="1200" cap="none">
                <a:solidFill>
                  <a:srgbClr val="002156"/>
                </a:solidFill>
                <a:latin typeface="+mn-lt"/>
                <a:ea typeface="+mn-ea"/>
                <a:cs typeface="+mn-cs"/>
              </a:defRPr>
            </a:lvl3pPr>
            <a:lvl4pPr marL="1200158" indent="-171452" algn="l" defTabSz="912973" rtl="0" eaLnBrk="0" fontAlgn="base" hangingPunct="0">
              <a:spcBef>
                <a:spcPct val="20000"/>
              </a:spcBef>
              <a:spcAft>
                <a:spcPct val="0"/>
              </a:spcAft>
              <a:buFont typeface="Tw Cen MT" panose="020B0602020104020603" pitchFamily="34" charset="-18"/>
              <a:buChar char="–"/>
              <a:defRPr sz="1996" kern="1200" cap="none">
                <a:solidFill>
                  <a:srgbClr val="002156"/>
                </a:solidFill>
                <a:latin typeface="+mn-lt"/>
                <a:ea typeface="+mn-ea"/>
                <a:cs typeface="+mn-cs"/>
              </a:defRPr>
            </a:lvl4pPr>
            <a:lvl5pPr marL="1543060" indent="-171452" algn="l" defTabSz="912973" rtl="0" eaLnBrk="0" fontAlgn="base" hangingPunct="0">
              <a:spcBef>
                <a:spcPct val="20000"/>
              </a:spcBef>
              <a:spcAft>
                <a:spcPct val="0"/>
              </a:spcAft>
              <a:buFont typeface="Tw Cen MT" panose="020B0602020104020603" pitchFamily="34" charset="-18"/>
              <a:buChar char="–"/>
              <a:defRPr sz="1996" kern="1200" cap="none">
                <a:solidFill>
                  <a:srgbClr val="002156"/>
                </a:solidFill>
                <a:latin typeface="+mn-lt"/>
                <a:ea typeface="+mn-ea"/>
                <a:cs typeface="+mn-cs"/>
              </a:defRPr>
            </a:lvl5pPr>
            <a:lvl6pPr marL="2514340" indent="-228577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2" indent="-228577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45" indent="-228577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97" indent="-228577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pl-PL" sz="1400" b="1" dirty="0" err="1"/>
              <a:t>Animus</a:t>
            </a:r>
            <a:r>
              <a:rPr lang="pl-PL" sz="1400" b="1" dirty="0"/>
              <a:t> Fortis 2024</a:t>
            </a:r>
            <a:br>
              <a:rPr lang="pl-PL" sz="1400" b="1" dirty="0"/>
            </a:br>
            <a:r>
              <a:rPr lang="pl-PL" sz="1400" dirty="0"/>
              <a:t>nagroda w kategorii indywidualnej </a:t>
            </a:r>
            <a:r>
              <a:rPr lang="pl-PL" sz="1400" b="1" dirty="0"/>
              <a:t/>
            </a:r>
            <a:br>
              <a:rPr lang="pl-PL" sz="1400" b="1" dirty="0"/>
            </a:br>
            <a:r>
              <a:rPr lang="pl-PL" sz="1400" b="1" dirty="0" err="1"/>
              <a:t>podkom</a:t>
            </a:r>
            <a:r>
              <a:rPr lang="pl-PL" sz="1400" b="1" dirty="0"/>
              <a:t>. Łukasz Grabowski </a:t>
            </a:r>
            <a:r>
              <a:rPr lang="pl-PL" sz="1400" dirty="0"/>
              <a:t>za uratowanie tonącej w Wiśle nastolatki, </a:t>
            </a:r>
          </a:p>
          <a:p>
            <a:pPr>
              <a:defRPr/>
            </a:pPr>
            <a:r>
              <a:rPr lang="pl-PL" sz="1400" b="1" dirty="0"/>
              <a:t>Medalem im. </a:t>
            </a:r>
            <a:r>
              <a:rPr lang="pl-PL" sz="1400" b="1" dirty="0" err="1"/>
              <a:t>podkom</a:t>
            </a:r>
            <a:r>
              <a:rPr lang="pl-PL" sz="1400" b="1" dirty="0"/>
              <a:t>. Andrzeja </a:t>
            </a:r>
            <a:r>
              <a:rPr lang="pl-PL" sz="1400" b="1" dirty="0" err="1"/>
              <a:t>Struja</a:t>
            </a:r>
            <a:r>
              <a:rPr lang="pl-PL" sz="1400" b="1" dirty="0"/>
              <a:t> </a:t>
            </a:r>
            <a:r>
              <a:rPr lang="pl-PL" sz="1400" dirty="0"/>
              <a:t>odznaczonych zostało </a:t>
            </a:r>
            <a:r>
              <a:rPr lang="pl-PL" sz="1400" b="1" dirty="0">
                <a:solidFill>
                  <a:srgbClr val="FF0000"/>
                </a:solidFill>
              </a:rPr>
              <a:t>11 </a:t>
            </a:r>
            <a:r>
              <a:rPr lang="pl-PL" sz="1400" dirty="0"/>
              <a:t>funkcjonariuszy z garnizonu kujawsko-pomorskiego,</a:t>
            </a:r>
            <a:endParaRPr lang="pl-PL" sz="1200" i="1" dirty="0"/>
          </a:p>
          <a:p>
            <a:pPr>
              <a:defRPr/>
            </a:pPr>
            <a:r>
              <a:rPr lang="pl-PL" sz="1400" b="1" dirty="0"/>
              <a:t>„Kryształowym sercem</a:t>
            </a:r>
            <a:r>
              <a:rPr lang="pl-PL" sz="1400" dirty="0"/>
              <a:t>” wyróżnionych zostało </a:t>
            </a:r>
            <a:r>
              <a:rPr lang="pl-PL" sz="1400" b="1" dirty="0">
                <a:solidFill>
                  <a:srgbClr val="FF0000"/>
                </a:solidFill>
              </a:rPr>
              <a:t>80 </a:t>
            </a:r>
            <a:r>
              <a:rPr lang="pl-PL" sz="1400" dirty="0"/>
              <a:t>policjantów z garnizonu kujawsko-pomorskiego wyróżniono.</a:t>
            </a:r>
          </a:p>
          <a:p>
            <a:pPr marL="0" indent="0">
              <a:buNone/>
            </a:pPr>
            <a:endParaRPr lang="pl-PL" sz="1400" dirty="0"/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id="{FDAF7DAC-40AC-4039-948B-ED5FA14ED570}"/>
              </a:ext>
            </a:extLst>
          </p:cNvPr>
          <p:cNvGrpSpPr/>
          <p:nvPr/>
        </p:nvGrpSpPr>
        <p:grpSpPr>
          <a:xfrm>
            <a:off x="1379786" y="4515509"/>
            <a:ext cx="6744513" cy="2097666"/>
            <a:chOff x="1847982" y="4023732"/>
            <a:chExt cx="6744513" cy="2097666"/>
          </a:xfrm>
        </p:grpSpPr>
        <p:pic>
          <p:nvPicPr>
            <p:cNvPr id="3074" name="Picture 2" descr="C:\Users\827682\Downloads\medalestruja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7982" y="4023732"/>
              <a:ext cx="3410707" cy="209766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3076" name="Picture 4" descr="C:\Users\827682\Downloads\136-422789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7183" y="4029073"/>
              <a:ext cx="3135312" cy="209232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</p:grpSp>
      <p:pic>
        <p:nvPicPr>
          <p:cNvPr id="13" name="Picture 2" descr="C:\Users\827682\Downloads\139-398738.jpg">
            <a:extLst>
              <a:ext uri="{FF2B5EF4-FFF2-40B4-BE49-F238E27FC236}">
                <a16:creationId xmlns:a16="http://schemas.microsoft.com/office/drawing/2014/main" id="{FEC9119C-A44B-4E4D-A723-0897DADFAF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3" t="28057"/>
          <a:stretch/>
        </p:blipFill>
        <p:spPr bwMode="auto">
          <a:xfrm>
            <a:off x="4988988" y="1923316"/>
            <a:ext cx="3135311" cy="24047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2" name="Rectangle 31"/>
          <p:cNvSpPr>
            <a:spLocks noChangeArrowheads="1"/>
          </p:cNvSpPr>
          <p:nvPr/>
        </p:nvSpPr>
        <p:spPr bwMode="auto">
          <a:xfrm>
            <a:off x="168275" y="91931"/>
            <a:ext cx="28844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l-PL" sz="2800" b="1" dirty="0" smtClean="0">
                <a:solidFill>
                  <a:schemeClr val="tx2">
                    <a:lumMod val="75000"/>
                  </a:schemeClr>
                </a:solidFill>
                <a:latin typeface="Calibri"/>
              </a:rPr>
              <a:t>Nasze osiągnięcia.</a:t>
            </a:r>
            <a:endParaRPr lang="pl-PL" sz="2800" b="1" dirty="0">
              <a:solidFill>
                <a:schemeClr val="tx2">
                  <a:lumMod val="75000"/>
                </a:scheme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912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6EF4A61-FA8E-488A-A841-3CA60C532B1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28439" y="1973744"/>
            <a:ext cx="4230898" cy="4959429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794" tIns="50397" rIns="100794" bIns="50397" numCol="1" anchor="t" anchorCtr="0" compatLnSpc="1">
            <a:prstTxWarp prst="textNoShape">
              <a:avLst/>
            </a:prstTxWarp>
            <a:normAutofit/>
          </a:bodyPr>
          <a:lstStyle/>
          <a:p>
            <a:pPr marL="0" indent="0">
              <a:buNone/>
            </a:pPr>
            <a:r>
              <a:rPr lang="pl-PL" sz="1400" dirty="0"/>
              <a:t>Międzynarodowe Halowe Mistrzostwa Policji</a:t>
            </a:r>
            <a:br>
              <a:rPr lang="pl-PL" sz="1400" dirty="0"/>
            </a:br>
            <a:r>
              <a:rPr lang="pl-PL" sz="1400" dirty="0"/>
              <a:t>w Koszykówce o Puchar Komendanta Głównego Policji</a:t>
            </a:r>
          </a:p>
          <a:p>
            <a:pPr lvl="1"/>
            <a:r>
              <a:rPr lang="pl-PL" sz="1100" dirty="0"/>
              <a:t>złoty medal. </a:t>
            </a:r>
          </a:p>
          <a:p>
            <a:pPr marL="342901" lvl="1" indent="0">
              <a:buNone/>
            </a:pPr>
            <a:endParaRPr lang="pl-PL" sz="1100" dirty="0"/>
          </a:p>
          <a:p>
            <a:pPr marL="0" indent="0">
              <a:buNone/>
            </a:pPr>
            <a:r>
              <a:rPr lang="pl-PL" sz="1400" dirty="0"/>
              <a:t>Mistrzostwa Polski Policji w Triathlonie</a:t>
            </a:r>
          </a:p>
          <a:p>
            <a:pPr lvl="1"/>
            <a:r>
              <a:rPr lang="pl-PL" sz="1100" dirty="0"/>
              <a:t>złoty medal,</a:t>
            </a:r>
          </a:p>
          <a:p>
            <a:pPr lvl="1"/>
            <a:r>
              <a:rPr lang="pl-PL" sz="1100" dirty="0"/>
              <a:t>3 medale srebrne.</a:t>
            </a:r>
          </a:p>
          <a:p>
            <a:pPr marL="0" indent="0">
              <a:buNone/>
            </a:pPr>
            <a:r>
              <a:rPr lang="pl-PL" sz="646" b="1" dirty="0"/>
              <a:t/>
            </a:r>
            <a:br>
              <a:rPr lang="pl-PL" sz="646" b="1" dirty="0"/>
            </a:br>
            <a:r>
              <a:rPr lang="pl-PL" sz="1400" dirty="0"/>
              <a:t>V Ogólnopolskie Zawody Pływackie Służb Mundurowych im. kom. Wacława Lejko o Puchar Komendanta Głównego Policji</a:t>
            </a:r>
          </a:p>
          <a:p>
            <a:pPr lvl="1"/>
            <a:r>
              <a:rPr lang="pl-PL" sz="1100" dirty="0"/>
              <a:t>złoty medal,</a:t>
            </a:r>
          </a:p>
          <a:p>
            <a:pPr lvl="1"/>
            <a:r>
              <a:rPr lang="pl-PL" sz="1100" dirty="0"/>
              <a:t>2 medale srebrne,</a:t>
            </a:r>
          </a:p>
          <a:p>
            <a:pPr lvl="1"/>
            <a:r>
              <a:rPr lang="pl-PL" sz="1100" dirty="0"/>
              <a:t>2 medale brązowe.</a:t>
            </a:r>
          </a:p>
          <a:p>
            <a:pPr lvl="1"/>
            <a:endParaRPr lang="pl-PL" sz="1100" dirty="0"/>
          </a:p>
          <a:p>
            <a:pPr marL="0" indent="0">
              <a:buNone/>
            </a:pPr>
            <a:r>
              <a:rPr lang="pl-PL" sz="1400" dirty="0"/>
              <a:t>Mistrzostwa Służb Mundurowych w Pływaniu</a:t>
            </a:r>
          </a:p>
          <a:p>
            <a:pPr lvl="1"/>
            <a:r>
              <a:rPr lang="pl-PL" sz="1100" dirty="0"/>
              <a:t>2 brązowe medale.</a:t>
            </a:r>
          </a:p>
          <a:p>
            <a:pPr marL="342901" lvl="1" indent="0">
              <a:buNone/>
            </a:pPr>
            <a:endParaRPr lang="pl-PL" sz="1100" b="1" dirty="0"/>
          </a:p>
          <a:p>
            <a:pPr marL="0" indent="0">
              <a:buNone/>
            </a:pPr>
            <a:r>
              <a:rPr lang="pl-PL" sz="1413" dirty="0"/>
              <a:t>Bieg w ramach akcji „Wiosna na sportowo”</a:t>
            </a:r>
          </a:p>
          <a:p>
            <a:pPr lvl="1"/>
            <a:r>
              <a:rPr lang="pl-PL" sz="1100" dirty="0"/>
              <a:t>wsparcie Fundacji Pomocy Wdowom i Sierotom po Poległych Policjantach.</a:t>
            </a:r>
          </a:p>
        </p:txBody>
      </p:sp>
      <p:sp>
        <p:nvSpPr>
          <p:cNvPr id="12" name="Tytuł 1">
            <a:extLst>
              <a:ext uri="{FF2B5EF4-FFF2-40B4-BE49-F238E27FC236}">
                <a16:creationId xmlns:a16="http://schemas.microsoft.com/office/drawing/2014/main" id="{98DF260F-C761-4FE6-B498-3E25A95BA5DF}"/>
              </a:ext>
            </a:extLst>
          </p:cNvPr>
          <p:cNvSpPr txBox="1">
            <a:spLocks/>
          </p:cNvSpPr>
          <p:nvPr/>
        </p:nvSpPr>
        <p:spPr bwMode="auto">
          <a:xfrm>
            <a:off x="128600" y="1296640"/>
            <a:ext cx="8231040" cy="587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794" tIns="50397" rIns="100794" bIns="50397" numCol="1" anchor="t" anchorCtr="0" compatLnSpc="1">
            <a:prstTxWarp prst="textNoShape">
              <a:avLst/>
            </a:prstTxWarp>
          </a:bodyPr>
          <a:lstStyle>
            <a:lvl1pPr algn="ctr" defTabSz="912973" rtl="0" eaLnBrk="0" fontAlgn="base" hangingPunct="0">
              <a:spcBef>
                <a:spcPct val="0"/>
              </a:spcBef>
              <a:spcAft>
                <a:spcPct val="0"/>
              </a:spcAft>
              <a:defRPr sz="444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912973" rtl="0" eaLnBrk="0" fontAlgn="base" hangingPunct="0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2pPr>
            <a:lvl3pPr algn="ctr" defTabSz="912973" rtl="0" eaLnBrk="0" fontAlgn="base" hangingPunct="0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3pPr>
            <a:lvl4pPr algn="ctr" defTabSz="912973" rtl="0" eaLnBrk="0" fontAlgn="base" hangingPunct="0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4pPr>
            <a:lvl5pPr algn="ctr" defTabSz="912973" rtl="0" eaLnBrk="0" fontAlgn="base" hangingPunct="0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5pPr>
            <a:lvl6pPr marL="414726" algn="ctr" defTabSz="912973" rtl="0" fontAlgn="base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6pPr>
            <a:lvl7pPr marL="829452" algn="ctr" defTabSz="912973" rtl="0" fontAlgn="base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7pPr>
            <a:lvl8pPr marL="1244178" algn="ctr" defTabSz="912973" rtl="0" fontAlgn="base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8pPr>
            <a:lvl9pPr marL="1658904" algn="ctr" defTabSz="912973" rtl="0" fontAlgn="base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>
              <a:lnSpc>
                <a:spcPct val="93000"/>
              </a:lnSpc>
              <a:tabLst>
                <a:tab pos="0" algn="l"/>
                <a:tab pos="446407" algn="l"/>
                <a:tab pos="895693" algn="l"/>
                <a:tab pos="1344980" algn="l"/>
                <a:tab pos="1794266" algn="l"/>
                <a:tab pos="2243553" algn="l"/>
                <a:tab pos="2692840" algn="l"/>
                <a:tab pos="3142126" algn="l"/>
                <a:tab pos="3591413" algn="l"/>
                <a:tab pos="4040700" algn="l"/>
                <a:tab pos="4489986" algn="l"/>
                <a:tab pos="4939273" algn="l"/>
                <a:tab pos="5388560" algn="l"/>
                <a:tab pos="5837846" algn="l"/>
                <a:tab pos="6287133" algn="l"/>
                <a:tab pos="6736419" algn="l"/>
                <a:tab pos="7185706" algn="l"/>
                <a:tab pos="7634993" algn="l"/>
                <a:tab pos="8084279" algn="l"/>
                <a:tab pos="8532126" algn="l"/>
                <a:tab pos="8981413" algn="l"/>
              </a:tabLst>
            </a:pPr>
            <a:r>
              <a:rPr lang="pl-PL" sz="2200" dirty="0">
                <a:solidFill>
                  <a:srgbClr val="002156"/>
                </a:solidFill>
              </a:rPr>
              <a:t>SUKCESY I INICJATYWY SPORTOWE</a:t>
            </a:r>
            <a:endParaRPr lang="pl-PL" altLang="pl-PL" sz="1350" dirty="0">
              <a:solidFill>
                <a:srgbClr val="002156"/>
              </a:solidFill>
            </a:endParaRPr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id="{8397AF9C-D7C5-4A3A-91D9-79DC00284C49}"/>
              </a:ext>
            </a:extLst>
          </p:cNvPr>
          <p:cNvGrpSpPr/>
          <p:nvPr/>
        </p:nvGrpSpPr>
        <p:grpSpPr>
          <a:xfrm>
            <a:off x="4681368" y="1711574"/>
            <a:ext cx="4075120" cy="4589947"/>
            <a:chOff x="8083192" y="1503685"/>
            <a:chExt cx="4075120" cy="4589947"/>
          </a:xfrm>
        </p:grpSpPr>
        <p:pic>
          <p:nvPicPr>
            <p:cNvPr id="10" name="Picture 12" descr="https://kujawsko-pomorska.policja.gov.pl/dokumenty/zalaczniki/136/136-403561.jpg">
              <a:extLst>
                <a:ext uri="{FF2B5EF4-FFF2-40B4-BE49-F238E27FC236}">
                  <a16:creationId xmlns:a16="http://schemas.microsoft.com/office/drawing/2014/main" id="{75F1F831-1289-4488-BA6A-5B56240B19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86489" y="1503685"/>
              <a:ext cx="1866109" cy="122852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11" name="Picture 4" descr="https://kujawsko-pomorska.policja.gov.pl/dokumenty/zalaczniki/136/136-409920.jpg">
              <a:extLst>
                <a:ext uri="{FF2B5EF4-FFF2-40B4-BE49-F238E27FC236}">
                  <a16:creationId xmlns:a16="http://schemas.microsoft.com/office/drawing/2014/main" id="{19012B74-AE57-4E07-B050-B9E0178ACC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56647" y="1503685"/>
              <a:ext cx="2001665" cy="122852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13" name="Picture 6" descr="https://torun.policja.gov.pl/dokumenty/zalaczniki/139/139-407848.jpg">
              <a:extLst>
                <a:ext uri="{FF2B5EF4-FFF2-40B4-BE49-F238E27FC236}">
                  <a16:creationId xmlns:a16="http://schemas.microsoft.com/office/drawing/2014/main" id="{52A24E09-A972-4BF3-BED0-C5DA17814D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3956" y="2952404"/>
              <a:ext cx="1866111" cy="139958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14" name="Picture 2" descr="https://kujawsko-pomorska.policja.gov.pl/dokumenty/zalaczniki/136/136-405109.jpg">
              <a:extLst>
                <a:ext uri="{FF2B5EF4-FFF2-40B4-BE49-F238E27FC236}">
                  <a16:creationId xmlns:a16="http://schemas.microsoft.com/office/drawing/2014/main" id="{F3ACDF4F-73DB-4A10-81E4-E2296CB4AD0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80" t="1449" r="13865" b="1449"/>
            <a:stretch/>
          </p:blipFill>
          <p:spPr bwMode="auto">
            <a:xfrm>
              <a:off x="10751722" y="2952404"/>
              <a:ext cx="1406590" cy="140659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15" name="Picture 4" descr="wspólne zdjęcie uczestników biegu">
              <a:extLst>
                <a:ext uri="{FF2B5EF4-FFF2-40B4-BE49-F238E27FC236}">
                  <a16:creationId xmlns:a16="http://schemas.microsoft.com/office/drawing/2014/main" id="{7A2A2EB4-9B8B-4123-95E0-726CE077241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125" b="16627"/>
            <a:stretch/>
          </p:blipFill>
          <p:spPr bwMode="auto">
            <a:xfrm>
              <a:off x="8083192" y="4546230"/>
              <a:ext cx="4075120" cy="154740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</p:grpSp>
      <p:sp>
        <p:nvSpPr>
          <p:cNvPr id="16" name="Rectangle 31"/>
          <p:cNvSpPr>
            <a:spLocks noChangeArrowheads="1"/>
          </p:cNvSpPr>
          <p:nvPr/>
        </p:nvSpPr>
        <p:spPr bwMode="auto">
          <a:xfrm>
            <a:off x="168275" y="91931"/>
            <a:ext cx="28844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l-PL" sz="2800" b="1" dirty="0" smtClean="0">
                <a:solidFill>
                  <a:schemeClr val="tx2">
                    <a:lumMod val="75000"/>
                  </a:schemeClr>
                </a:solidFill>
                <a:latin typeface="Calibri"/>
              </a:rPr>
              <a:t>Nasze osiągnięcia.</a:t>
            </a:r>
            <a:endParaRPr lang="pl-PL" sz="2800" b="1" dirty="0">
              <a:solidFill>
                <a:schemeClr val="tx2">
                  <a:lumMod val="75000"/>
                </a:scheme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3664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6EF4A61-FA8E-488A-A841-3CA60C532B1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60616" y="2013394"/>
            <a:ext cx="6047682" cy="377273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794" tIns="50397" rIns="100794" bIns="50397" numCol="1" anchor="t" anchorCtr="0" compatLnSpc="1">
            <a:prstTxWarp prst="textNoShape">
              <a:avLst/>
            </a:prstTxWarp>
            <a:normAutofit/>
          </a:bodyPr>
          <a:lstStyle/>
          <a:p>
            <a:pPr marL="0" indent="0">
              <a:buNone/>
            </a:pPr>
            <a:r>
              <a:rPr lang="pl-PL" sz="1400" dirty="0"/>
              <a:t>W 2025 roku przedstawiciele Klubu Honorowych Dawców Krwi </a:t>
            </a:r>
            <a:br>
              <a:rPr lang="pl-PL" sz="1400" dirty="0"/>
            </a:br>
            <a:r>
              <a:rPr lang="pl-PL" sz="1400" dirty="0"/>
              <a:t>przy KWP w Bydgoszczy przy wsparciu Wojskowego Centrum Krwiodawstwa</a:t>
            </a:r>
            <a:br>
              <a:rPr lang="pl-PL" sz="1400" dirty="0"/>
            </a:br>
            <a:r>
              <a:rPr lang="pl-PL" sz="1400" dirty="0"/>
              <a:t>i Krwiolecznictwa SP ZOZ w Bydgoszczy na terenie Komendy Wojewódzkiej Policji w Bydgoszczy zorganizowali </a:t>
            </a:r>
            <a:r>
              <a:rPr lang="pl-PL" sz="1400" b="1" dirty="0"/>
              <a:t>5 akcji honorowego oddawania krwi</a:t>
            </a:r>
            <a:r>
              <a:rPr lang="pl-PL" sz="1400" dirty="0"/>
              <a:t>.</a:t>
            </a:r>
            <a:br>
              <a:rPr lang="pl-PL" sz="1400" dirty="0"/>
            </a:br>
            <a:endParaRPr lang="pl-PL" sz="1400" dirty="0"/>
          </a:p>
          <a:p>
            <a:pPr marL="0" indent="0">
              <a:buNone/>
            </a:pPr>
            <a:r>
              <a:rPr lang="pl-PL" sz="1400" b="1" dirty="0"/>
              <a:t>Oddano 80 litrów krwi, do akcji przystąpiło 185 krwiodawców</a:t>
            </a:r>
            <a:r>
              <a:rPr lang="pl-PL" sz="1400" dirty="0"/>
              <a:t>: policjantów, pracowników Policji oraz przedstawicieli zaprzyjaźnionych służb.</a:t>
            </a:r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id="{CDA46C60-4D05-490E-A51F-DA86FD25B522}"/>
              </a:ext>
            </a:extLst>
          </p:cNvPr>
          <p:cNvSpPr txBox="1">
            <a:spLocks/>
          </p:cNvSpPr>
          <p:nvPr/>
        </p:nvSpPr>
        <p:spPr bwMode="auto">
          <a:xfrm>
            <a:off x="128600" y="1264024"/>
            <a:ext cx="8231040" cy="44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794" tIns="50397" rIns="100794" bIns="50397" numCol="1" anchor="t" anchorCtr="0" compatLnSpc="1">
            <a:prstTxWarp prst="textNoShape">
              <a:avLst/>
            </a:prstTxWarp>
          </a:bodyPr>
          <a:lstStyle>
            <a:lvl1pPr algn="ctr" defTabSz="912973" rtl="0" eaLnBrk="0" fontAlgn="base" hangingPunct="0">
              <a:spcBef>
                <a:spcPct val="0"/>
              </a:spcBef>
              <a:spcAft>
                <a:spcPct val="0"/>
              </a:spcAft>
              <a:defRPr sz="444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912973" rtl="0" eaLnBrk="0" fontAlgn="base" hangingPunct="0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2pPr>
            <a:lvl3pPr algn="ctr" defTabSz="912973" rtl="0" eaLnBrk="0" fontAlgn="base" hangingPunct="0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3pPr>
            <a:lvl4pPr algn="ctr" defTabSz="912973" rtl="0" eaLnBrk="0" fontAlgn="base" hangingPunct="0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4pPr>
            <a:lvl5pPr algn="ctr" defTabSz="912973" rtl="0" eaLnBrk="0" fontAlgn="base" hangingPunct="0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5pPr>
            <a:lvl6pPr marL="414726" algn="ctr" defTabSz="912973" rtl="0" fontAlgn="base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6pPr>
            <a:lvl7pPr marL="829452" algn="ctr" defTabSz="912973" rtl="0" fontAlgn="base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7pPr>
            <a:lvl8pPr marL="1244178" algn="ctr" defTabSz="912973" rtl="0" fontAlgn="base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8pPr>
            <a:lvl9pPr marL="1658904" algn="ctr" defTabSz="912973" rtl="0" fontAlgn="base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>
              <a:lnSpc>
                <a:spcPct val="93000"/>
              </a:lnSpc>
              <a:tabLst>
                <a:tab pos="0" algn="l"/>
                <a:tab pos="446407" algn="l"/>
                <a:tab pos="895693" algn="l"/>
                <a:tab pos="1344980" algn="l"/>
                <a:tab pos="1794266" algn="l"/>
                <a:tab pos="2243553" algn="l"/>
                <a:tab pos="2692840" algn="l"/>
                <a:tab pos="3142126" algn="l"/>
                <a:tab pos="3591413" algn="l"/>
                <a:tab pos="4040700" algn="l"/>
                <a:tab pos="4489986" algn="l"/>
                <a:tab pos="4939273" algn="l"/>
                <a:tab pos="5388560" algn="l"/>
                <a:tab pos="5837846" algn="l"/>
                <a:tab pos="6287133" algn="l"/>
                <a:tab pos="6736419" algn="l"/>
                <a:tab pos="7185706" algn="l"/>
                <a:tab pos="7634993" algn="l"/>
                <a:tab pos="8084279" algn="l"/>
                <a:tab pos="8532126" algn="l"/>
                <a:tab pos="8981413" algn="l"/>
              </a:tabLst>
            </a:pPr>
            <a:r>
              <a:rPr lang="pl-PL" sz="2200" dirty="0">
                <a:solidFill>
                  <a:srgbClr val="002156"/>
                </a:solidFill>
              </a:rPr>
              <a:t>AKCJE HONOROWEGO ODDAWANIA KRWI PRZY KWP W BYDGOSZCZY</a:t>
            </a:r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id="{0F1E9E40-F991-4C95-AE39-C13E15DA079D}"/>
              </a:ext>
            </a:extLst>
          </p:cNvPr>
          <p:cNvGrpSpPr/>
          <p:nvPr/>
        </p:nvGrpSpPr>
        <p:grpSpPr>
          <a:xfrm>
            <a:off x="260616" y="4060451"/>
            <a:ext cx="8664417" cy="1896230"/>
            <a:chOff x="373776" y="4554248"/>
            <a:chExt cx="7985864" cy="1747727"/>
          </a:xfrm>
        </p:grpSpPr>
        <p:pic>
          <p:nvPicPr>
            <p:cNvPr id="7" name="Obraz 6">
              <a:extLst>
                <a:ext uri="{FF2B5EF4-FFF2-40B4-BE49-F238E27FC236}">
                  <a16:creationId xmlns:a16="http://schemas.microsoft.com/office/drawing/2014/main" id="{BFCE2522-BC00-4E4F-A1F8-3A9BFF66A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7833" y="4557263"/>
              <a:ext cx="2411807" cy="174253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8" name="Obraz 7">
              <a:extLst>
                <a:ext uri="{FF2B5EF4-FFF2-40B4-BE49-F238E27FC236}">
                  <a16:creationId xmlns:a16="http://schemas.microsoft.com/office/drawing/2014/main" id="{011D10FC-96DD-4B15-846C-315C60CFFD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2312" y="4554248"/>
              <a:ext cx="2411806" cy="174554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9" name="Obraz 8">
              <a:extLst>
                <a:ext uri="{FF2B5EF4-FFF2-40B4-BE49-F238E27FC236}">
                  <a16:creationId xmlns:a16="http://schemas.microsoft.com/office/drawing/2014/main" id="{7A764521-97B9-46AE-8A66-59DEE393AD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776" y="4554248"/>
              <a:ext cx="2414821" cy="174772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pic>
        <p:nvPicPr>
          <p:cNvPr id="5" name="Obraz 4">
            <a:extLst>
              <a:ext uri="{FF2B5EF4-FFF2-40B4-BE49-F238E27FC236}">
                <a16:creationId xmlns:a16="http://schemas.microsoft.com/office/drawing/2014/main" id="{E188E425-3989-4C76-B5FB-58A2A5FB50B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298" y="1876905"/>
            <a:ext cx="2616736" cy="19625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Rectangle 31"/>
          <p:cNvSpPr>
            <a:spLocks noChangeArrowheads="1"/>
          </p:cNvSpPr>
          <p:nvPr/>
        </p:nvSpPr>
        <p:spPr bwMode="auto">
          <a:xfrm>
            <a:off x="168275" y="91931"/>
            <a:ext cx="28844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l-PL" sz="2800" b="1" dirty="0" smtClean="0">
                <a:solidFill>
                  <a:schemeClr val="tx2">
                    <a:lumMod val="75000"/>
                  </a:schemeClr>
                </a:solidFill>
                <a:latin typeface="Calibri"/>
              </a:rPr>
              <a:t>Nasze osiągnięcia.</a:t>
            </a:r>
            <a:endParaRPr lang="pl-PL" sz="2800" b="1" dirty="0">
              <a:solidFill>
                <a:schemeClr val="tx2">
                  <a:lumMod val="75000"/>
                </a:scheme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735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ytuł 1">
            <a:extLst>
              <a:ext uri="{FF2B5EF4-FFF2-40B4-BE49-F238E27FC236}">
                <a16:creationId xmlns:a16="http://schemas.microsoft.com/office/drawing/2014/main" id="{CDA46C60-4D05-490E-A51F-DA86FD25B522}"/>
              </a:ext>
            </a:extLst>
          </p:cNvPr>
          <p:cNvSpPr txBox="1">
            <a:spLocks/>
          </p:cNvSpPr>
          <p:nvPr/>
        </p:nvSpPr>
        <p:spPr bwMode="auto">
          <a:xfrm>
            <a:off x="117304" y="123200"/>
            <a:ext cx="8231040" cy="587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794" tIns="50397" rIns="100794" bIns="50397" numCol="1" anchor="t" anchorCtr="0" compatLnSpc="1">
            <a:prstTxWarp prst="textNoShape">
              <a:avLst/>
            </a:prstTxWarp>
          </a:bodyPr>
          <a:lstStyle>
            <a:lvl1pPr algn="ctr" defTabSz="912973" rtl="0" eaLnBrk="0" fontAlgn="base" hangingPunct="0">
              <a:spcBef>
                <a:spcPct val="0"/>
              </a:spcBef>
              <a:spcAft>
                <a:spcPct val="0"/>
              </a:spcAft>
              <a:defRPr sz="444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912973" rtl="0" eaLnBrk="0" fontAlgn="base" hangingPunct="0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2pPr>
            <a:lvl3pPr algn="ctr" defTabSz="912973" rtl="0" eaLnBrk="0" fontAlgn="base" hangingPunct="0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3pPr>
            <a:lvl4pPr algn="ctr" defTabSz="912973" rtl="0" eaLnBrk="0" fontAlgn="base" hangingPunct="0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4pPr>
            <a:lvl5pPr algn="ctr" defTabSz="912973" rtl="0" eaLnBrk="0" fontAlgn="base" hangingPunct="0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5pPr>
            <a:lvl6pPr marL="414726" algn="ctr" defTabSz="912973" rtl="0" fontAlgn="base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6pPr>
            <a:lvl7pPr marL="829452" algn="ctr" defTabSz="912973" rtl="0" fontAlgn="base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7pPr>
            <a:lvl8pPr marL="1244178" algn="ctr" defTabSz="912973" rtl="0" fontAlgn="base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8pPr>
            <a:lvl9pPr marL="1658904" algn="ctr" defTabSz="912973" rtl="0" fontAlgn="base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>
              <a:lnSpc>
                <a:spcPct val="93000"/>
              </a:lnSpc>
              <a:tabLst>
                <a:tab pos="0" algn="l"/>
                <a:tab pos="446407" algn="l"/>
                <a:tab pos="895693" algn="l"/>
                <a:tab pos="1344980" algn="l"/>
                <a:tab pos="1794266" algn="l"/>
                <a:tab pos="2243553" algn="l"/>
                <a:tab pos="2692840" algn="l"/>
                <a:tab pos="3142126" algn="l"/>
                <a:tab pos="3591413" algn="l"/>
                <a:tab pos="4040700" algn="l"/>
                <a:tab pos="4489986" algn="l"/>
                <a:tab pos="4939273" algn="l"/>
                <a:tab pos="5388560" algn="l"/>
                <a:tab pos="5837846" algn="l"/>
                <a:tab pos="6287133" algn="l"/>
                <a:tab pos="6736419" algn="l"/>
                <a:tab pos="7185706" algn="l"/>
                <a:tab pos="7634993" algn="l"/>
                <a:tab pos="8084279" algn="l"/>
                <a:tab pos="8532126" algn="l"/>
                <a:tab pos="8981413" algn="l"/>
              </a:tabLst>
            </a:pPr>
            <a:r>
              <a:rPr lang="pl-PL" sz="2800" b="1" dirty="0" smtClean="0">
                <a:solidFill>
                  <a:srgbClr val="002156"/>
                </a:solidFill>
              </a:rPr>
              <a:t>100-LECIE SŁUŻBY </a:t>
            </a:r>
            <a:r>
              <a:rPr lang="pl-PL" sz="2800" b="1" dirty="0">
                <a:solidFill>
                  <a:srgbClr val="002156"/>
                </a:solidFill>
              </a:rPr>
              <a:t>KOBIET W </a:t>
            </a:r>
            <a:r>
              <a:rPr lang="pl-PL" sz="2800" b="1" dirty="0" smtClean="0">
                <a:solidFill>
                  <a:srgbClr val="002156"/>
                </a:solidFill>
              </a:rPr>
              <a:t>POLICJI.</a:t>
            </a:r>
            <a:endParaRPr lang="pl-PL" altLang="pl-PL" sz="2800" b="1" dirty="0">
              <a:solidFill>
                <a:srgbClr val="002156"/>
              </a:solidFill>
            </a:endParaRPr>
          </a:p>
        </p:txBody>
      </p:sp>
      <p:pic>
        <p:nvPicPr>
          <p:cNvPr id="1026" name="Picture 2" descr="C:\Users\827682\Downloads\ELEMENTY GRAFICZNE - Pliki INTRAKOM Portal wewnętrzny Kujawsko-pomorskiej Policji_files\7-24125_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68" y="5380581"/>
            <a:ext cx="2109413" cy="1485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96EF4A61-FA8E-488A-A841-3CA60C532B1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7304" y="1180559"/>
            <a:ext cx="3346993" cy="4139586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794" tIns="50397" rIns="100794" bIns="50397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buNone/>
            </a:pPr>
            <a:r>
              <a:rPr lang="pl-PL" sz="1400" dirty="0"/>
              <a:t>W ramach obchodów zrealizowano szereg inicjatyw, w tym:</a:t>
            </a:r>
          </a:p>
          <a:p>
            <a:pPr marL="0" indent="0">
              <a:buNone/>
            </a:pPr>
            <a:endParaRPr lang="pl-PL" sz="1400" dirty="0"/>
          </a:p>
          <a:p>
            <a:pPr>
              <a:buFontTx/>
              <a:buChar char="-"/>
            </a:pPr>
            <a:r>
              <a:rPr lang="pl-PL" sz="1400" dirty="0"/>
              <a:t>spotkanie w Urzędzie Wojewódzkim, podczas którego wyróżniono 31 funkcjonariuszek i pracownic Policji,</a:t>
            </a:r>
          </a:p>
          <a:p>
            <a:pPr>
              <a:buFontTx/>
              <a:buChar char="-"/>
            </a:pPr>
            <a:r>
              <a:rPr lang="pl-PL" sz="1400" dirty="0"/>
              <a:t>bieg dla kobiet na dystansie 5 km</a:t>
            </a:r>
            <a:br>
              <a:rPr lang="pl-PL" sz="1400" dirty="0"/>
            </a:br>
            <a:r>
              <a:rPr lang="pl-PL" sz="1400" dirty="0"/>
              <a:t>w bydgoskim </a:t>
            </a:r>
            <a:r>
              <a:rPr lang="pl-PL" sz="1400" dirty="0" err="1"/>
              <a:t>Myślęcinku</a:t>
            </a:r>
            <a:r>
              <a:rPr lang="pl-PL" sz="1400" dirty="0"/>
              <a:t>,</a:t>
            </a:r>
          </a:p>
          <a:p>
            <a:pPr>
              <a:buFontTx/>
              <a:buChar char="-"/>
            </a:pPr>
            <a:r>
              <a:rPr lang="pl-PL" sz="1400" dirty="0"/>
              <a:t>koncerty zorganizowane przez Komendę Powiatową Policji w Lipnie i Komendę Powiatową Policji w Sępólnie Krajeńskim,</a:t>
            </a:r>
          </a:p>
          <a:p>
            <a:pPr>
              <a:buFontTx/>
              <a:buChar char="-"/>
            </a:pPr>
            <a:r>
              <a:rPr lang="pl-PL" sz="1400" dirty="0"/>
              <a:t>festyn prozdrowotny w Hali</a:t>
            </a:r>
            <a:br>
              <a:rPr lang="pl-PL" sz="1400" dirty="0"/>
            </a:br>
            <a:r>
              <a:rPr lang="pl-PL" sz="1400" dirty="0"/>
              <a:t>Widowiskowo-Sportowej </a:t>
            </a:r>
            <a:r>
              <a:rPr lang="pl-PL" sz="1400" dirty="0" err="1"/>
              <a:t>Immobile</a:t>
            </a:r>
            <a:r>
              <a:rPr lang="pl-PL" sz="1400" dirty="0"/>
              <a:t> Łuczniczka w Bydgoszczy,</a:t>
            </a:r>
          </a:p>
          <a:p>
            <a:pPr>
              <a:buFontTx/>
              <a:buChar char="-"/>
            </a:pPr>
            <a:r>
              <a:rPr lang="pl-PL" sz="1400" dirty="0"/>
              <a:t>realizacja programu profilaktyki raka szyjki macicy, którym objęto 109 funkcjonariuszek</a:t>
            </a:r>
            <a:br>
              <a:rPr lang="pl-PL" sz="1400" dirty="0"/>
            </a:br>
            <a:r>
              <a:rPr lang="pl-PL" sz="1400" dirty="0"/>
              <a:t>i pracownic Policji.</a:t>
            </a:r>
          </a:p>
          <a:p>
            <a:pPr>
              <a:buFontTx/>
              <a:buChar char="-"/>
            </a:pPr>
            <a:endParaRPr lang="pl-PL" sz="1400" dirty="0"/>
          </a:p>
          <a:p>
            <a:pPr marL="0" indent="0">
              <a:buNone/>
            </a:pPr>
            <a:endParaRPr lang="pl-PL" sz="1400" dirty="0"/>
          </a:p>
        </p:txBody>
      </p:sp>
      <p:pic>
        <p:nvPicPr>
          <p:cNvPr id="1030" name="Picture 6" descr="C:\Users\827682\Downloads\136-4049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638" y="1766113"/>
            <a:ext cx="2399493" cy="16021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4" name="Picture 10" descr="C:\Users\827682\Downloads\146-42488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597" y="3543914"/>
            <a:ext cx="2400888" cy="16005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" name="Picture 2" descr="C:\Users\827682\Downloads\136-416013.jpg">
            <a:extLst>
              <a:ext uri="{FF2B5EF4-FFF2-40B4-BE49-F238E27FC236}">
                <a16:creationId xmlns:a16="http://schemas.microsoft.com/office/drawing/2014/main" id="{F79ED802-3DDD-4909-8227-86352C8301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14" b="16999"/>
          <a:stretch/>
        </p:blipFill>
        <p:spPr bwMode="auto">
          <a:xfrm>
            <a:off x="3818585" y="5320145"/>
            <a:ext cx="5037900" cy="13103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8585" y="1766113"/>
            <a:ext cx="2388251" cy="33612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16175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Prostokąt 4">
            <a:extLst>
              <a:ext uri="{FF2B5EF4-FFF2-40B4-BE49-F238E27FC236}">
                <a16:creationId xmlns:a16="http://schemas.microsoft.com/office/drawing/2014/main" id="{A913D92F-7325-43B0-B97D-06BD8833A1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5118" y="1910401"/>
            <a:ext cx="5928587" cy="46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1pPr>
            <a:lvl2pPr marL="742950" indent="-285750"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2pPr>
            <a:lvl3pPr marL="1143000" indent="-228600"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3pPr>
            <a:lvl4pPr marL="1600200" indent="-228600"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4pPr>
            <a:lvl5pPr marL="2057400" indent="-228600"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 sz="1225" b="1">
              <a:solidFill>
                <a:srgbClr val="1F497D"/>
              </a:solidFill>
              <a:latin typeface="Arial" panose="020B0604020202020204" pitchFamily="34" charset="0"/>
              <a:cs typeface="Lucida Sans Unicode" panose="020B0602030504020204" pitchFamily="34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 sz="1225" b="1">
              <a:solidFill>
                <a:srgbClr val="1F497D"/>
              </a:solidFill>
              <a:latin typeface="Arial" panose="020B0604020202020204" pitchFamily="34" charset="0"/>
              <a:cs typeface="Lucida Sans Unicode" panose="020B0602030504020204" pitchFamily="34" charset="0"/>
            </a:endParaRPr>
          </a:p>
        </p:txBody>
      </p:sp>
      <p:pic>
        <p:nvPicPr>
          <p:cNvPr id="24579" name="Obraz 6">
            <a:extLst>
              <a:ext uri="{FF2B5EF4-FFF2-40B4-BE49-F238E27FC236}">
                <a16:creationId xmlns:a16="http://schemas.microsoft.com/office/drawing/2014/main" id="{0C5B9C5F-AF95-4E16-8E57-25E81AABD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068" y="2818753"/>
            <a:ext cx="3369866" cy="1219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ytuł 7">
            <a:extLst>
              <a:ext uri="{FF2B5EF4-FFF2-40B4-BE49-F238E27FC236}">
                <a16:creationId xmlns:a16="http://schemas.microsoft.com/office/drawing/2014/main" id="{51EF6DB7-AF74-4846-83B2-DF2C09304863}"/>
              </a:ext>
            </a:extLst>
          </p:cNvPr>
          <p:cNvSpPr txBox="1">
            <a:spLocks/>
          </p:cNvSpPr>
          <p:nvPr/>
        </p:nvSpPr>
        <p:spPr>
          <a:xfrm>
            <a:off x="1313384" y="4038169"/>
            <a:ext cx="6517233" cy="878110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91" kern="1200" cap="all" baseline="0">
                <a:solidFill>
                  <a:srgbClr val="002156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l-PL" sz="2400" dirty="0">
                <a:cs typeface="Arial" pitchFamily="34" charset="0"/>
              </a:rPr>
              <a:t>OPERACJA TOR</a:t>
            </a:r>
          </a:p>
        </p:txBody>
      </p:sp>
    </p:spTree>
    <p:extLst>
      <p:ext uri="{BB962C8B-B14F-4D97-AF65-F5344CB8AC3E}">
        <p14:creationId xmlns:p14="http://schemas.microsoft.com/office/powerpoint/2010/main" val="329922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Obraz 45">
            <a:extLst>
              <a:ext uri="{FF2B5EF4-FFF2-40B4-BE49-F238E27FC236}">
                <a16:creationId xmlns:a16="http://schemas.microsoft.com/office/drawing/2014/main" id="{8974BF19-1A45-47F1-BD2A-C435C1370E3C}"/>
              </a:ext>
            </a:extLst>
          </p:cNvPr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663"/>
                    </a14:imgEffect>
                    <a14:imgEffect>
                      <a14:saturation sat="61000"/>
                    </a14:imgEffect>
                    <a14:imgEffect>
                      <a14:brightnessContrast contrast="33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360031" y="1903615"/>
            <a:ext cx="5273019" cy="4589384"/>
          </a:xfrm>
          <a:prstGeom prst="rect">
            <a:avLst/>
          </a:prstGeom>
          <a:ln w="0">
            <a:noFill/>
          </a:ln>
          <a:effectLst>
            <a:outerShdw blurRad="63360" dist="143570" dir="2700000" rotWithShape="0">
              <a:srgbClr val="CCCCCC"/>
            </a:outerShdw>
          </a:effec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30265581-FFD3-4131-8EEA-854EAFCF9DE1}"/>
              </a:ext>
            </a:extLst>
          </p:cNvPr>
          <p:cNvSpPr txBox="1"/>
          <p:nvPr/>
        </p:nvSpPr>
        <p:spPr>
          <a:xfrm>
            <a:off x="6660001" y="962281"/>
            <a:ext cx="2484000" cy="217868"/>
          </a:xfrm>
          <a:prstGeom prst="rect">
            <a:avLst/>
          </a:prstGeom>
          <a:noFill/>
        </p:spPr>
        <p:txBody>
          <a:bodyPr lIns="91429" tIns="45714" rIns="91429" bIns="45714">
            <a:spAutoFit/>
          </a:bodyPr>
          <a:lstStyle/>
          <a:p>
            <a:pPr algn="ctr" defTabSz="829452">
              <a:defRPr/>
            </a:pPr>
            <a:r>
              <a:rPr lang="pl-PL" sz="816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Lucida Sans Unicode" pitchFamily="34" charset="0"/>
                <a:cs typeface="Lucida Sans Unicode" panose="020B0602030504020204" pitchFamily="34" charset="0"/>
              </a:rPr>
              <a:t>www.kujawsko-pomorska.policja.gov.pl</a:t>
            </a:r>
          </a:p>
        </p:txBody>
      </p:sp>
      <p:sp>
        <p:nvSpPr>
          <p:cNvPr id="14340" name="Tytuł 1">
            <a:extLst>
              <a:ext uri="{FF2B5EF4-FFF2-40B4-BE49-F238E27FC236}">
                <a16:creationId xmlns:a16="http://schemas.microsoft.com/office/drawing/2014/main" id="{9A045B0C-E775-4C15-81EE-7C8D73C29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679" y="1478934"/>
            <a:ext cx="8686515" cy="808954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794" tIns="50397" rIns="100794" bIns="50397" numCol="1" anchor="t" anchorCtr="0" compatLnSpc="1">
            <a:prstTxWarp prst="textNoShape">
              <a:avLst/>
            </a:prstTxWarp>
          </a:bodyPr>
          <a:lstStyle/>
          <a:p>
            <a:pPr algn="l" eaLnBrk="1">
              <a:lnSpc>
                <a:spcPct val="93000"/>
              </a:lnSpc>
              <a:tabLst>
                <a:tab pos="0" algn="l"/>
                <a:tab pos="446407" algn="l"/>
                <a:tab pos="895693" algn="l"/>
                <a:tab pos="1344980" algn="l"/>
                <a:tab pos="1794266" algn="l"/>
                <a:tab pos="2243553" algn="l"/>
                <a:tab pos="2692840" algn="l"/>
                <a:tab pos="3142126" algn="l"/>
                <a:tab pos="3591413" algn="l"/>
                <a:tab pos="4040700" algn="l"/>
                <a:tab pos="4489986" algn="l"/>
                <a:tab pos="4939273" algn="l"/>
                <a:tab pos="5388560" algn="l"/>
                <a:tab pos="5837846" algn="l"/>
                <a:tab pos="6287133" algn="l"/>
                <a:tab pos="6736419" algn="l"/>
                <a:tab pos="7185706" algn="l"/>
                <a:tab pos="7634993" algn="l"/>
                <a:tab pos="8084279" algn="l"/>
                <a:tab pos="8532126" algn="l"/>
                <a:tab pos="8981413" algn="l"/>
              </a:tabLst>
            </a:pPr>
            <a:r>
              <a:rPr lang="pl-PL" altLang="pl-PL" sz="1400" dirty="0">
                <a:solidFill>
                  <a:srgbClr val="002156"/>
                </a:solidFill>
              </a:rPr>
              <a:t>Liczba obiektów/miejsc szczególnie istotnych dla funkcjonowania społeczności lokalnych wytypowanych</a:t>
            </a:r>
            <a:br>
              <a:rPr lang="pl-PL" altLang="pl-PL" sz="1400" dirty="0">
                <a:solidFill>
                  <a:srgbClr val="002156"/>
                </a:solidFill>
              </a:rPr>
            </a:br>
            <a:r>
              <a:rPr lang="pl-PL" altLang="pl-PL" sz="1400" dirty="0">
                <a:solidFill>
                  <a:srgbClr val="002156"/>
                </a:solidFill>
              </a:rPr>
              <a:t>w porozumieniu Policji z władzami lokalnymi.</a:t>
            </a: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431A2C02-4DB7-4CC4-8F83-97217E2F4E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9856710"/>
              </p:ext>
            </p:extLst>
          </p:nvPr>
        </p:nvGraphicFramePr>
        <p:xfrm>
          <a:off x="6029642" y="1957359"/>
          <a:ext cx="2787232" cy="47799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363">
                  <a:extLst>
                    <a:ext uri="{9D8B030D-6E8A-4147-A177-3AD203B41FA5}">
                      <a16:colId xmlns:a16="http://schemas.microsoft.com/office/drawing/2014/main" val="304438999"/>
                    </a:ext>
                  </a:extLst>
                </a:gridCol>
                <a:gridCol w="1523742">
                  <a:extLst>
                    <a:ext uri="{9D8B030D-6E8A-4147-A177-3AD203B41FA5}">
                      <a16:colId xmlns:a16="http://schemas.microsoft.com/office/drawing/2014/main" val="295015229"/>
                    </a:ext>
                  </a:extLst>
                </a:gridCol>
                <a:gridCol w="903127">
                  <a:extLst>
                    <a:ext uri="{9D8B030D-6E8A-4147-A177-3AD203B41FA5}">
                      <a16:colId xmlns:a16="http://schemas.microsoft.com/office/drawing/2014/main" val="3657988495"/>
                    </a:ext>
                  </a:extLst>
                </a:gridCol>
              </a:tblGrid>
              <a:tr h="377462">
                <a:tc>
                  <a:txBody>
                    <a:bodyPr/>
                    <a:lstStyle/>
                    <a:p>
                      <a:pPr algn="ctr"/>
                      <a:r>
                        <a:rPr lang="pl-PL" sz="1000" dirty="0"/>
                        <a:t>l.p.</a:t>
                      </a:r>
                    </a:p>
                  </a:txBody>
                  <a:tcPr marL="65310" marR="65310" marT="32655" marB="32655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u="none" strike="noStrike" dirty="0">
                          <a:effectLst/>
                        </a:rPr>
                        <a:t>KMP / KPP</a:t>
                      </a:r>
                      <a:endParaRPr lang="pl-PL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40" marR="8640" marT="864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u="none" strike="noStrike" dirty="0">
                          <a:effectLst/>
                        </a:rPr>
                        <a:t>liczba </a:t>
                      </a:r>
                      <a:br>
                        <a:rPr lang="pl-PL" sz="1000" u="none" strike="noStrike" dirty="0">
                          <a:effectLst/>
                        </a:rPr>
                      </a:br>
                      <a:r>
                        <a:rPr lang="pl-PL" sz="1000" u="none" strike="noStrike" dirty="0">
                          <a:effectLst/>
                        </a:rPr>
                        <a:t>obiektów IK</a:t>
                      </a:r>
                      <a:endParaRPr lang="pl-PL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40" marR="8640" marT="8640" marB="0" anchor="ctr"/>
                </a:tc>
                <a:extLst>
                  <a:ext uri="{0D108BD9-81ED-4DB2-BD59-A6C34878D82A}">
                    <a16:rowId xmlns:a16="http://schemas.microsoft.com/office/drawing/2014/main" val="2738708555"/>
                  </a:ext>
                </a:extLst>
              </a:tr>
              <a:tr h="210986">
                <a:tc>
                  <a:txBody>
                    <a:bodyPr/>
                    <a:lstStyle/>
                    <a:p>
                      <a:pPr algn="ctr"/>
                      <a:r>
                        <a:rPr lang="pl-PL" sz="1000" dirty="0">
                          <a:solidFill>
                            <a:schemeClr val="tx1"/>
                          </a:solidFill>
                          <a:effectLst/>
                        </a:rPr>
                        <a:t>1.</a:t>
                      </a:r>
                      <a:endParaRPr lang="pl-PL" sz="1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10" marR="65310" marT="32655" marB="32655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5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KMP w Bydgoszczy</a:t>
                      </a:r>
                      <a:endParaRPr lang="pl-PL" sz="10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5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24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2543222297"/>
                  </a:ext>
                </a:extLst>
              </a:tr>
              <a:tr h="210986">
                <a:tc>
                  <a:txBody>
                    <a:bodyPr/>
                    <a:lstStyle/>
                    <a:p>
                      <a:pPr algn="ctr"/>
                      <a:r>
                        <a:rPr lang="pl-PL" sz="1000">
                          <a:solidFill>
                            <a:schemeClr val="tx1"/>
                          </a:solidFill>
                          <a:effectLst/>
                        </a:rPr>
                        <a:t>2.</a:t>
                      </a:r>
                      <a:endParaRPr lang="pl-PL" sz="10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10" marR="65310" marT="32655" marB="32655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5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KMP w Grudziądzu</a:t>
                      </a:r>
                      <a:endParaRPr lang="pl-PL" sz="10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5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25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924830551"/>
                  </a:ext>
                </a:extLst>
              </a:tr>
              <a:tr h="210986">
                <a:tc>
                  <a:txBody>
                    <a:bodyPr/>
                    <a:lstStyle/>
                    <a:p>
                      <a:pPr algn="ctr"/>
                      <a:r>
                        <a:rPr lang="pl-PL" sz="1000">
                          <a:solidFill>
                            <a:schemeClr val="tx1"/>
                          </a:solidFill>
                          <a:effectLst/>
                        </a:rPr>
                        <a:t>3.</a:t>
                      </a:r>
                      <a:endParaRPr lang="pl-PL" sz="10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10" marR="65310" marT="32655" marB="32655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5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KMP w Toruniu</a:t>
                      </a:r>
                      <a:endParaRPr lang="pl-PL" sz="10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5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41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033466522"/>
                  </a:ext>
                </a:extLst>
              </a:tr>
              <a:tr h="210986">
                <a:tc>
                  <a:txBody>
                    <a:bodyPr/>
                    <a:lstStyle/>
                    <a:p>
                      <a:pPr algn="ctr"/>
                      <a:r>
                        <a:rPr lang="pl-PL" sz="1000">
                          <a:solidFill>
                            <a:schemeClr val="tx1"/>
                          </a:solidFill>
                          <a:effectLst/>
                        </a:rPr>
                        <a:t>4.</a:t>
                      </a:r>
                      <a:endParaRPr lang="pl-PL" sz="10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10" marR="65310" marT="32655" marB="32655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5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KMP we Włocławku</a:t>
                      </a:r>
                      <a:endParaRPr lang="pl-PL" sz="10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5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648490918"/>
                  </a:ext>
                </a:extLst>
              </a:tr>
              <a:tr h="265992">
                <a:tc>
                  <a:txBody>
                    <a:bodyPr/>
                    <a:lstStyle/>
                    <a:p>
                      <a:pPr algn="ctr"/>
                      <a:r>
                        <a:rPr lang="pl-PL" sz="1000">
                          <a:solidFill>
                            <a:schemeClr val="tx1"/>
                          </a:solidFill>
                          <a:effectLst/>
                        </a:rPr>
                        <a:t>5.</a:t>
                      </a:r>
                      <a:endParaRPr lang="pl-PL" sz="10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10" marR="65310" marT="32655" marB="32655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5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KPP w Aleksandrowie Kuj.</a:t>
                      </a:r>
                      <a:endParaRPr lang="pl-PL" sz="10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5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167645185"/>
                  </a:ext>
                </a:extLst>
              </a:tr>
              <a:tr h="210986">
                <a:tc>
                  <a:txBody>
                    <a:bodyPr/>
                    <a:lstStyle/>
                    <a:p>
                      <a:pPr algn="ctr"/>
                      <a:r>
                        <a:rPr lang="pl-PL" sz="1000">
                          <a:solidFill>
                            <a:schemeClr val="tx1"/>
                          </a:solidFill>
                          <a:effectLst/>
                        </a:rPr>
                        <a:t>6.</a:t>
                      </a:r>
                      <a:endParaRPr lang="pl-PL" sz="10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10" marR="65310" marT="32655" marB="32655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5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KPP w Brodnicy</a:t>
                      </a:r>
                      <a:endParaRPr lang="pl-PL" sz="10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5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93191201"/>
                  </a:ext>
                </a:extLst>
              </a:tr>
              <a:tr h="210986">
                <a:tc>
                  <a:txBody>
                    <a:bodyPr/>
                    <a:lstStyle/>
                    <a:p>
                      <a:pPr algn="ctr"/>
                      <a:r>
                        <a:rPr lang="pl-PL" sz="1000">
                          <a:solidFill>
                            <a:schemeClr val="tx1"/>
                          </a:solidFill>
                          <a:effectLst/>
                        </a:rPr>
                        <a:t>7.</a:t>
                      </a:r>
                      <a:endParaRPr lang="pl-PL" sz="10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10" marR="65310" marT="32655" marB="32655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5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KPP w Chełmnie</a:t>
                      </a:r>
                      <a:endParaRPr lang="pl-PL" sz="10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5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2622835094"/>
                  </a:ext>
                </a:extLst>
              </a:tr>
              <a:tr h="210986">
                <a:tc>
                  <a:txBody>
                    <a:bodyPr/>
                    <a:lstStyle/>
                    <a:p>
                      <a:pPr algn="ctr"/>
                      <a:r>
                        <a:rPr lang="pl-PL" sz="1000">
                          <a:solidFill>
                            <a:schemeClr val="tx1"/>
                          </a:solidFill>
                          <a:effectLst/>
                        </a:rPr>
                        <a:t>8.</a:t>
                      </a:r>
                      <a:endParaRPr lang="pl-PL" sz="10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10" marR="65310" marT="32655" marB="32655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5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KPP w Golubiu-Dobrzyniu</a:t>
                      </a:r>
                      <a:endParaRPr lang="pl-PL" sz="10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5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2912755878"/>
                  </a:ext>
                </a:extLst>
              </a:tr>
              <a:tr h="210986">
                <a:tc>
                  <a:txBody>
                    <a:bodyPr/>
                    <a:lstStyle/>
                    <a:p>
                      <a:pPr algn="ctr"/>
                      <a:r>
                        <a:rPr lang="pl-PL" sz="1000">
                          <a:solidFill>
                            <a:schemeClr val="tx1"/>
                          </a:solidFill>
                          <a:effectLst/>
                        </a:rPr>
                        <a:t>9.</a:t>
                      </a:r>
                      <a:endParaRPr lang="pl-PL" sz="10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10" marR="65310" marT="32655" marB="32655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5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KPP w Inowrocławiu</a:t>
                      </a:r>
                      <a:endParaRPr lang="pl-PL" sz="10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5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17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42775615"/>
                  </a:ext>
                </a:extLst>
              </a:tr>
              <a:tr h="210986">
                <a:tc>
                  <a:txBody>
                    <a:bodyPr/>
                    <a:lstStyle/>
                    <a:p>
                      <a:pPr algn="ctr"/>
                      <a:r>
                        <a:rPr lang="pl-PL" sz="1000">
                          <a:solidFill>
                            <a:schemeClr val="tx1"/>
                          </a:solidFill>
                          <a:effectLst/>
                        </a:rPr>
                        <a:t>10.</a:t>
                      </a:r>
                      <a:endParaRPr lang="pl-PL" sz="10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10" marR="65310" marT="32655" marB="32655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5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KPP w Lipnie</a:t>
                      </a:r>
                      <a:endParaRPr lang="pl-PL" sz="10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5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871071404"/>
                  </a:ext>
                </a:extLst>
              </a:tr>
              <a:tr h="210986">
                <a:tc>
                  <a:txBody>
                    <a:bodyPr/>
                    <a:lstStyle/>
                    <a:p>
                      <a:pPr algn="ctr"/>
                      <a:r>
                        <a:rPr lang="pl-PL" sz="1000">
                          <a:solidFill>
                            <a:schemeClr val="tx1"/>
                          </a:solidFill>
                          <a:effectLst/>
                        </a:rPr>
                        <a:t>11.</a:t>
                      </a:r>
                      <a:endParaRPr lang="pl-PL" sz="10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10" marR="65310" marT="32655" marB="32655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5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KPP w Mogilnie</a:t>
                      </a:r>
                      <a:endParaRPr lang="pl-PL" sz="10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5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295623446"/>
                  </a:ext>
                </a:extLst>
              </a:tr>
              <a:tr h="210986">
                <a:tc>
                  <a:txBody>
                    <a:bodyPr/>
                    <a:lstStyle/>
                    <a:p>
                      <a:pPr algn="ctr"/>
                      <a:r>
                        <a:rPr lang="pl-PL" sz="1000">
                          <a:solidFill>
                            <a:schemeClr val="tx1"/>
                          </a:solidFill>
                          <a:effectLst/>
                        </a:rPr>
                        <a:t>12.</a:t>
                      </a:r>
                      <a:endParaRPr lang="pl-PL" sz="10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10" marR="65310" marT="32655" marB="32655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5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KPP w Nakle nad Notecią</a:t>
                      </a:r>
                      <a:endParaRPr lang="pl-PL" sz="10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5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934312631"/>
                  </a:ext>
                </a:extLst>
              </a:tr>
              <a:tr h="210986">
                <a:tc>
                  <a:txBody>
                    <a:bodyPr/>
                    <a:lstStyle/>
                    <a:p>
                      <a:pPr algn="ctr"/>
                      <a:r>
                        <a:rPr lang="pl-PL" sz="1000">
                          <a:solidFill>
                            <a:schemeClr val="tx1"/>
                          </a:solidFill>
                          <a:effectLst/>
                        </a:rPr>
                        <a:t>13.</a:t>
                      </a:r>
                      <a:endParaRPr lang="pl-PL" sz="10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10" marR="65310" marT="32655" marB="32655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5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KPP w Radziejowie</a:t>
                      </a:r>
                      <a:endParaRPr lang="pl-PL" sz="10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5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4078540336"/>
                  </a:ext>
                </a:extLst>
              </a:tr>
              <a:tr h="210986">
                <a:tc>
                  <a:txBody>
                    <a:bodyPr/>
                    <a:lstStyle/>
                    <a:p>
                      <a:pPr algn="ctr"/>
                      <a:r>
                        <a:rPr lang="pl-PL" sz="1000">
                          <a:solidFill>
                            <a:schemeClr val="tx1"/>
                          </a:solidFill>
                          <a:effectLst/>
                        </a:rPr>
                        <a:t>14.</a:t>
                      </a:r>
                      <a:endParaRPr lang="pl-PL" sz="10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10" marR="65310" marT="32655" marB="32655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5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KPP w Rypinie</a:t>
                      </a:r>
                      <a:endParaRPr lang="pl-PL" sz="10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5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2370727239"/>
                  </a:ext>
                </a:extLst>
              </a:tr>
              <a:tr h="210986">
                <a:tc>
                  <a:txBody>
                    <a:bodyPr/>
                    <a:lstStyle/>
                    <a:p>
                      <a:pPr algn="ctr"/>
                      <a:r>
                        <a:rPr lang="pl-PL" sz="1000">
                          <a:solidFill>
                            <a:schemeClr val="tx1"/>
                          </a:solidFill>
                          <a:effectLst/>
                        </a:rPr>
                        <a:t>15.</a:t>
                      </a:r>
                      <a:endParaRPr lang="pl-PL" sz="10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10" marR="65310" marT="32655" marB="32655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5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KPP w Sępólnie Kraj.</a:t>
                      </a:r>
                      <a:endParaRPr lang="pl-PL" sz="10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5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2402812928"/>
                  </a:ext>
                </a:extLst>
              </a:tr>
              <a:tr h="210986">
                <a:tc>
                  <a:txBody>
                    <a:bodyPr/>
                    <a:lstStyle/>
                    <a:p>
                      <a:pPr algn="ctr"/>
                      <a:r>
                        <a:rPr lang="pl-PL" sz="1000">
                          <a:solidFill>
                            <a:schemeClr val="tx1"/>
                          </a:solidFill>
                          <a:effectLst/>
                        </a:rPr>
                        <a:t>16.</a:t>
                      </a:r>
                      <a:endParaRPr lang="pl-PL" sz="10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10" marR="65310" marT="32655" marB="32655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5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KPP w Świeciu</a:t>
                      </a:r>
                      <a:endParaRPr lang="pl-PL" sz="10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5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4096331014"/>
                  </a:ext>
                </a:extLst>
              </a:tr>
              <a:tr h="210986">
                <a:tc>
                  <a:txBody>
                    <a:bodyPr/>
                    <a:lstStyle/>
                    <a:p>
                      <a:pPr algn="ctr"/>
                      <a:r>
                        <a:rPr lang="pl-PL" sz="1000">
                          <a:solidFill>
                            <a:schemeClr val="tx1"/>
                          </a:solidFill>
                          <a:effectLst/>
                        </a:rPr>
                        <a:t>17.</a:t>
                      </a:r>
                      <a:endParaRPr lang="pl-PL" sz="10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10" marR="65310" marT="32655" marB="32655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5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KPP w Tucholi</a:t>
                      </a:r>
                      <a:endParaRPr lang="pl-PL" sz="10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5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480414931"/>
                  </a:ext>
                </a:extLst>
              </a:tr>
              <a:tr h="210986">
                <a:tc>
                  <a:txBody>
                    <a:bodyPr/>
                    <a:lstStyle/>
                    <a:p>
                      <a:pPr algn="ctr"/>
                      <a:r>
                        <a:rPr lang="pl-PL" sz="1000">
                          <a:solidFill>
                            <a:schemeClr val="tx1"/>
                          </a:solidFill>
                          <a:effectLst/>
                        </a:rPr>
                        <a:t>18.</a:t>
                      </a:r>
                      <a:endParaRPr lang="pl-PL" sz="10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10" marR="65310" marT="32655" marB="32655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5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KPP w Wąbrzeźnie</a:t>
                      </a:r>
                      <a:endParaRPr lang="pl-PL" sz="10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5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139619812"/>
                  </a:ext>
                </a:extLst>
              </a:tr>
              <a:tr h="210986">
                <a:tc>
                  <a:txBody>
                    <a:bodyPr/>
                    <a:lstStyle/>
                    <a:p>
                      <a:pPr algn="ctr"/>
                      <a:r>
                        <a:rPr lang="pl-PL" sz="1000" dirty="0">
                          <a:solidFill>
                            <a:schemeClr val="tx1"/>
                          </a:solidFill>
                          <a:effectLst/>
                        </a:rPr>
                        <a:t>19.</a:t>
                      </a:r>
                      <a:endParaRPr lang="pl-PL" sz="1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10" marR="65310" marT="32655" marB="32655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5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KPP w Żninie</a:t>
                      </a:r>
                      <a:endParaRPr lang="pl-PL" sz="10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5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456486619"/>
                  </a:ext>
                </a:extLst>
              </a:tr>
              <a:tr h="210986">
                <a:tc>
                  <a:txBody>
                    <a:bodyPr/>
                    <a:lstStyle/>
                    <a:p>
                      <a:pPr algn="ctr"/>
                      <a:endParaRPr lang="pl-PL" sz="1000" b="1" dirty="0">
                        <a:solidFill>
                          <a:srgbClr val="3A4A6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10" marR="65310" marT="32655" marB="32655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300" u="none" strike="noStrike" dirty="0">
                          <a:effectLst/>
                        </a:rPr>
                        <a:t>ŁĄCZNIE</a:t>
                      </a:r>
                      <a:endParaRPr lang="pl-PL" sz="13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40" marR="8640" marT="864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300" u="none" strike="noStrike" dirty="0">
                          <a:effectLst/>
                        </a:rPr>
                        <a:t>210</a:t>
                      </a:r>
                      <a:endParaRPr lang="pl-PL" sz="13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40" marR="8640" marT="8640" marB="0" anchor="ctr"/>
                </a:tc>
                <a:extLst>
                  <a:ext uri="{0D108BD9-81ED-4DB2-BD59-A6C34878D82A}">
                    <a16:rowId xmlns:a16="http://schemas.microsoft.com/office/drawing/2014/main" val="3920751543"/>
                  </a:ext>
                </a:extLst>
              </a:tr>
            </a:tbl>
          </a:graphicData>
        </a:graphic>
      </p:graphicFrame>
      <p:grpSp>
        <p:nvGrpSpPr>
          <p:cNvPr id="3" name="Grupa 2">
            <a:extLst>
              <a:ext uri="{FF2B5EF4-FFF2-40B4-BE49-F238E27FC236}">
                <a16:creationId xmlns:a16="http://schemas.microsoft.com/office/drawing/2014/main" id="{8FF5D589-710E-40D4-987C-BB7312DA7327}"/>
              </a:ext>
            </a:extLst>
          </p:cNvPr>
          <p:cNvGrpSpPr/>
          <p:nvPr/>
        </p:nvGrpSpPr>
        <p:grpSpPr>
          <a:xfrm>
            <a:off x="660460" y="2371800"/>
            <a:ext cx="4575325" cy="3696080"/>
            <a:chOff x="660460" y="2371800"/>
            <a:chExt cx="4575325" cy="3696080"/>
          </a:xfrm>
        </p:grpSpPr>
        <p:sp>
          <p:nvSpPr>
            <p:cNvPr id="47" name="pole tekstowe 9">
              <a:extLst>
                <a:ext uri="{FF2B5EF4-FFF2-40B4-BE49-F238E27FC236}">
                  <a16:creationId xmlns:a16="http://schemas.microsoft.com/office/drawing/2014/main" id="{90B8DBEA-3F07-450B-8E28-48E94286AA9A}"/>
                </a:ext>
              </a:extLst>
            </p:cNvPr>
            <p:cNvSpPr/>
            <p:nvPr/>
          </p:nvSpPr>
          <p:spPr>
            <a:xfrm>
              <a:off x="1545521" y="3514793"/>
              <a:ext cx="978674" cy="250045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81638" tIns="40819" rIns="81638" bIns="40819" anchor="ctr">
              <a:spAutoFit/>
            </a:bodyPr>
            <a:lstStyle/>
            <a:p>
              <a:pPr algn="ctr" defTabSz="82945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l-PL" sz="1089" b="1" spc="-1" dirty="0">
                  <a:solidFill>
                    <a:srgbClr val="1F497D"/>
                  </a:solidFill>
                  <a:latin typeface="Calibri"/>
                  <a:ea typeface="DejaVu Sans"/>
                </a:rPr>
                <a:t>Bydgoszcz</a:t>
              </a:r>
              <a:endParaRPr lang="pl-PL" sz="1089" b="1" spc="-1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8" name="pole tekstowe 12">
              <a:extLst>
                <a:ext uri="{FF2B5EF4-FFF2-40B4-BE49-F238E27FC236}">
                  <a16:creationId xmlns:a16="http://schemas.microsoft.com/office/drawing/2014/main" id="{B0DCEF1C-E00A-41FA-9EFE-7A3B65BBCF2C}"/>
                </a:ext>
              </a:extLst>
            </p:cNvPr>
            <p:cNvSpPr/>
            <p:nvPr/>
          </p:nvSpPr>
          <p:spPr>
            <a:xfrm>
              <a:off x="2710787" y="4021840"/>
              <a:ext cx="978674" cy="250045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81638" tIns="40819" rIns="81638" bIns="40819" anchor="ctr">
              <a:spAutoFit/>
            </a:bodyPr>
            <a:lstStyle/>
            <a:p>
              <a:pPr algn="ctr" defTabSz="82945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l-PL" sz="1089" b="1" spc="-1" dirty="0">
                  <a:solidFill>
                    <a:srgbClr val="1F497D"/>
                  </a:solidFill>
                  <a:latin typeface="Calibri"/>
                  <a:ea typeface="DejaVu Sans"/>
                </a:rPr>
                <a:t>Toruń</a:t>
              </a:r>
              <a:endParaRPr lang="pl-PL" sz="1089" b="1" spc="-1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9" name="pole tekstowe 13">
              <a:extLst>
                <a:ext uri="{FF2B5EF4-FFF2-40B4-BE49-F238E27FC236}">
                  <a16:creationId xmlns:a16="http://schemas.microsoft.com/office/drawing/2014/main" id="{60CB798D-6808-48AD-A77C-A8AA38F89B44}"/>
                </a:ext>
              </a:extLst>
            </p:cNvPr>
            <p:cNvSpPr/>
            <p:nvPr/>
          </p:nvSpPr>
          <p:spPr>
            <a:xfrm>
              <a:off x="3403246" y="5565298"/>
              <a:ext cx="1174605" cy="250045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81638" tIns="40819" rIns="81638" bIns="40819" anchor="ctr">
              <a:spAutoFit/>
            </a:bodyPr>
            <a:lstStyle/>
            <a:p>
              <a:pPr algn="ctr" defTabSz="82945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l-PL" sz="1089" b="1" spc="-1" dirty="0">
                  <a:solidFill>
                    <a:srgbClr val="1F497D"/>
                  </a:solidFill>
                  <a:latin typeface="Calibri"/>
                  <a:ea typeface="DejaVu Sans"/>
                </a:rPr>
                <a:t>Włocławek</a:t>
              </a:r>
              <a:endParaRPr lang="pl-PL" sz="1089" b="1" spc="-1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0" name="pole tekstowe 15">
              <a:extLst>
                <a:ext uri="{FF2B5EF4-FFF2-40B4-BE49-F238E27FC236}">
                  <a16:creationId xmlns:a16="http://schemas.microsoft.com/office/drawing/2014/main" id="{755FD391-CDBC-4BAE-9EC4-2E7FABC64A89}"/>
                </a:ext>
              </a:extLst>
            </p:cNvPr>
            <p:cNvSpPr/>
            <p:nvPr/>
          </p:nvSpPr>
          <p:spPr>
            <a:xfrm>
              <a:off x="2349083" y="2611907"/>
              <a:ext cx="978674" cy="250045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81638" tIns="40819" rIns="81638" bIns="40819" anchor="t">
              <a:spAutoFit/>
            </a:bodyPr>
            <a:lstStyle/>
            <a:p>
              <a:pPr algn="ctr" defTabSz="82945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l-PL" sz="1089" b="1" spc="-1" dirty="0">
                  <a:solidFill>
                    <a:srgbClr val="1F497D"/>
                  </a:solidFill>
                  <a:latin typeface="Calibri"/>
                  <a:ea typeface="DejaVu Sans"/>
                </a:rPr>
                <a:t>Świecie</a:t>
              </a:r>
              <a:endParaRPr lang="pl-PL" sz="1089" b="1" spc="-1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1" name="pole tekstowe 16">
              <a:extLst>
                <a:ext uri="{FF2B5EF4-FFF2-40B4-BE49-F238E27FC236}">
                  <a16:creationId xmlns:a16="http://schemas.microsoft.com/office/drawing/2014/main" id="{9857447D-BA02-4827-8598-A76ACB45C23C}"/>
                </a:ext>
              </a:extLst>
            </p:cNvPr>
            <p:cNvSpPr/>
            <p:nvPr/>
          </p:nvSpPr>
          <p:spPr>
            <a:xfrm>
              <a:off x="3049609" y="4735438"/>
              <a:ext cx="667144" cy="342635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81638" tIns="40819" rIns="81638" bIns="40819" anchor="ctr">
              <a:spAutoFit/>
            </a:bodyPr>
            <a:lstStyle/>
            <a:p>
              <a:pPr algn="ctr" defTabSz="829452" eaLnBrk="0" fontAlgn="base" hangingPunct="0">
                <a:lnSpc>
                  <a:spcPts val="1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pl-PL" sz="1089" b="1" spc="-1" dirty="0" err="1">
                  <a:solidFill>
                    <a:srgbClr val="1F497D"/>
                  </a:solidFill>
                  <a:latin typeface="Calibri"/>
                  <a:ea typeface="DejaVu Sans"/>
                </a:rPr>
                <a:t>Aleksan</a:t>
              </a:r>
              <a:endParaRPr lang="pl-PL" sz="1089" b="1" spc="-1" dirty="0">
                <a:solidFill>
                  <a:srgbClr val="000000"/>
                </a:solidFill>
                <a:latin typeface="Arial"/>
              </a:endParaRPr>
            </a:p>
            <a:p>
              <a:pPr algn="ctr" defTabSz="829452" eaLnBrk="0" fontAlgn="base" hangingPunct="0">
                <a:lnSpc>
                  <a:spcPts val="1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pl-PL" sz="1089" b="1" spc="-1" dirty="0">
                  <a:solidFill>
                    <a:srgbClr val="1F497D"/>
                  </a:solidFill>
                  <a:latin typeface="Calibri"/>
                  <a:ea typeface="DejaVu Sans"/>
                </a:rPr>
                <a:t>-drów</a:t>
              </a:r>
              <a:endParaRPr lang="pl-PL" sz="1089" b="1" spc="-1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2" name="pole tekstowe 17">
              <a:extLst>
                <a:ext uri="{FF2B5EF4-FFF2-40B4-BE49-F238E27FC236}">
                  <a16:creationId xmlns:a16="http://schemas.microsoft.com/office/drawing/2014/main" id="{9B8E9C91-3F6C-4990-BC63-6398907802A7}"/>
                </a:ext>
              </a:extLst>
            </p:cNvPr>
            <p:cNvSpPr/>
            <p:nvPr/>
          </p:nvSpPr>
          <p:spPr>
            <a:xfrm>
              <a:off x="4257111" y="3422046"/>
              <a:ext cx="978674" cy="250045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81638" tIns="40819" rIns="81638" bIns="40819" anchor="ctr">
              <a:spAutoFit/>
            </a:bodyPr>
            <a:lstStyle/>
            <a:p>
              <a:pPr algn="ctr" defTabSz="82945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l-PL" sz="1089" b="1" spc="-1" dirty="0">
                  <a:solidFill>
                    <a:srgbClr val="1F497D"/>
                  </a:solidFill>
                  <a:latin typeface="Calibri"/>
                  <a:ea typeface="DejaVu Sans"/>
                </a:rPr>
                <a:t>Brodnica</a:t>
              </a:r>
              <a:endParaRPr lang="pl-PL" sz="1089" b="1" spc="-1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3" name="pole tekstowe 18">
              <a:extLst>
                <a:ext uri="{FF2B5EF4-FFF2-40B4-BE49-F238E27FC236}">
                  <a16:creationId xmlns:a16="http://schemas.microsoft.com/office/drawing/2014/main" id="{74CFEC12-9C90-4737-8AAD-182A200AB3D6}"/>
                </a:ext>
              </a:extLst>
            </p:cNvPr>
            <p:cNvSpPr/>
            <p:nvPr/>
          </p:nvSpPr>
          <p:spPr>
            <a:xfrm>
              <a:off x="1414915" y="2371800"/>
              <a:ext cx="978674" cy="250045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81638" tIns="40819" rIns="81638" bIns="40819" anchor="t">
              <a:spAutoFit/>
            </a:bodyPr>
            <a:lstStyle/>
            <a:p>
              <a:pPr algn="ctr" defTabSz="82945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l-PL" sz="1089" b="1" spc="-1" dirty="0">
                  <a:solidFill>
                    <a:srgbClr val="1F497D"/>
                  </a:solidFill>
                  <a:latin typeface="Calibri"/>
                  <a:ea typeface="DejaVu Sans"/>
                </a:rPr>
                <a:t>Tuchola</a:t>
              </a:r>
              <a:endParaRPr lang="pl-PL" sz="1089" b="1" spc="-1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4" name="pole tekstowe 19">
              <a:extLst>
                <a:ext uri="{FF2B5EF4-FFF2-40B4-BE49-F238E27FC236}">
                  <a16:creationId xmlns:a16="http://schemas.microsoft.com/office/drawing/2014/main" id="{D9E45C38-5233-4C7C-AA7A-F6D1C61A7B2F}"/>
                </a:ext>
              </a:extLst>
            </p:cNvPr>
            <p:cNvSpPr/>
            <p:nvPr/>
          </p:nvSpPr>
          <p:spPr>
            <a:xfrm>
              <a:off x="660460" y="2854989"/>
              <a:ext cx="978674" cy="250045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81638" tIns="40819" rIns="81638" bIns="40819" anchor="t">
              <a:spAutoFit/>
            </a:bodyPr>
            <a:lstStyle/>
            <a:p>
              <a:pPr algn="ctr" defTabSz="82945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l-PL" sz="1089" b="1" spc="-1" dirty="0">
                  <a:solidFill>
                    <a:srgbClr val="1F497D"/>
                  </a:solidFill>
                  <a:latin typeface="Calibri"/>
                  <a:ea typeface="DejaVu Sans"/>
                </a:rPr>
                <a:t>Sępólno</a:t>
              </a:r>
              <a:endParaRPr lang="pl-PL" sz="1089" b="1" spc="-1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5" name="pole tekstowe 20">
              <a:extLst>
                <a:ext uri="{FF2B5EF4-FFF2-40B4-BE49-F238E27FC236}">
                  <a16:creationId xmlns:a16="http://schemas.microsoft.com/office/drawing/2014/main" id="{B9C9179C-4234-4623-A3EB-1FCB0230E825}"/>
                </a:ext>
              </a:extLst>
            </p:cNvPr>
            <p:cNvSpPr/>
            <p:nvPr/>
          </p:nvSpPr>
          <p:spPr>
            <a:xfrm>
              <a:off x="808669" y="3824905"/>
              <a:ext cx="978674" cy="250045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81638" tIns="40819" rIns="81638" bIns="40819" anchor="ctr">
              <a:spAutoFit/>
            </a:bodyPr>
            <a:lstStyle/>
            <a:p>
              <a:pPr algn="ctr" defTabSz="82945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l-PL" sz="1089" b="1" spc="-1" dirty="0">
                  <a:solidFill>
                    <a:srgbClr val="1F497D"/>
                  </a:solidFill>
                  <a:latin typeface="Calibri"/>
                  <a:ea typeface="DejaVu Sans"/>
                </a:rPr>
                <a:t>Nakło</a:t>
              </a:r>
              <a:endParaRPr lang="pl-PL" sz="1089" b="1" spc="-1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6" name="pole tekstowe 21">
              <a:extLst>
                <a:ext uri="{FF2B5EF4-FFF2-40B4-BE49-F238E27FC236}">
                  <a16:creationId xmlns:a16="http://schemas.microsoft.com/office/drawing/2014/main" id="{097C2671-96A7-4430-A767-C29613AFAC84}"/>
                </a:ext>
              </a:extLst>
            </p:cNvPr>
            <p:cNvSpPr/>
            <p:nvPr/>
          </p:nvSpPr>
          <p:spPr>
            <a:xfrm>
              <a:off x="1005471" y="4607886"/>
              <a:ext cx="978674" cy="250045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81638" tIns="40819" rIns="81638" bIns="40819" anchor="ctr">
              <a:spAutoFit/>
            </a:bodyPr>
            <a:lstStyle/>
            <a:p>
              <a:pPr algn="ctr" defTabSz="82945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l-PL" sz="1089" b="1" spc="-1" dirty="0">
                  <a:solidFill>
                    <a:srgbClr val="1F497D"/>
                  </a:solidFill>
                  <a:latin typeface="Calibri"/>
                  <a:ea typeface="DejaVu Sans"/>
                </a:rPr>
                <a:t>Żnin</a:t>
              </a:r>
              <a:endParaRPr lang="pl-PL" sz="1089" b="1" spc="-1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7" name="pole tekstowe 22">
              <a:extLst>
                <a:ext uri="{FF2B5EF4-FFF2-40B4-BE49-F238E27FC236}">
                  <a16:creationId xmlns:a16="http://schemas.microsoft.com/office/drawing/2014/main" id="{2478E206-4855-465E-A06F-6ACD27ABAFA7}"/>
                </a:ext>
              </a:extLst>
            </p:cNvPr>
            <p:cNvSpPr/>
            <p:nvPr/>
          </p:nvSpPr>
          <p:spPr>
            <a:xfrm>
              <a:off x="2001808" y="4619398"/>
              <a:ext cx="1129867" cy="250045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81638" tIns="40819" rIns="81638" bIns="40819" anchor="ctr">
              <a:spAutoFit/>
            </a:bodyPr>
            <a:lstStyle/>
            <a:p>
              <a:pPr algn="ctr" defTabSz="82945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l-PL" sz="1089" b="1" spc="-1" dirty="0">
                  <a:solidFill>
                    <a:srgbClr val="1F497D"/>
                  </a:solidFill>
                  <a:latin typeface="Calibri"/>
                  <a:ea typeface="DejaVu Sans"/>
                </a:rPr>
                <a:t>Inowrocław</a:t>
              </a:r>
              <a:endParaRPr lang="pl-PL" sz="1089" b="1" spc="-1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8" name="pole tekstowe 23">
              <a:extLst>
                <a:ext uri="{FF2B5EF4-FFF2-40B4-BE49-F238E27FC236}">
                  <a16:creationId xmlns:a16="http://schemas.microsoft.com/office/drawing/2014/main" id="{8ABC82AB-CE09-4B34-90EF-B059610A53CD}"/>
                </a:ext>
              </a:extLst>
            </p:cNvPr>
            <p:cNvSpPr/>
            <p:nvPr/>
          </p:nvSpPr>
          <p:spPr>
            <a:xfrm>
              <a:off x="1546123" y="5300482"/>
              <a:ext cx="1129867" cy="250045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81638" tIns="40819" rIns="81638" bIns="40819" anchor="ctr">
              <a:spAutoFit/>
            </a:bodyPr>
            <a:lstStyle/>
            <a:p>
              <a:pPr algn="ctr" defTabSz="82945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l-PL" sz="1089" b="1" spc="-1" dirty="0">
                  <a:solidFill>
                    <a:srgbClr val="1F497D"/>
                  </a:solidFill>
                  <a:latin typeface="Calibri"/>
                  <a:ea typeface="DejaVu Sans"/>
                </a:rPr>
                <a:t>Mogilno</a:t>
              </a:r>
              <a:endParaRPr lang="pl-PL" sz="1089" b="1" spc="-1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9" name="pole tekstowe 24">
              <a:extLst>
                <a:ext uri="{FF2B5EF4-FFF2-40B4-BE49-F238E27FC236}">
                  <a16:creationId xmlns:a16="http://schemas.microsoft.com/office/drawing/2014/main" id="{75E09F13-361E-4FA0-B67F-48F917587A98}"/>
                </a:ext>
              </a:extLst>
            </p:cNvPr>
            <p:cNvSpPr/>
            <p:nvPr/>
          </p:nvSpPr>
          <p:spPr>
            <a:xfrm>
              <a:off x="3817931" y="4733089"/>
              <a:ext cx="978674" cy="250045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81638" tIns="40819" rIns="81638" bIns="40819" anchor="ctr">
              <a:spAutoFit/>
            </a:bodyPr>
            <a:lstStyle/>
            <a:p>
              <a:pPr algn="ctr" defTabSz="82945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l-PL" sz="1089" b="1" spc="-1" dirty="0">
                  <a:solidFill>
                    <a:srgbClr val="1F497D"/>
                  </a:solidFill>
                  <a:latin typeface="Calibri"/>
                  <a:ea typeface="DejaVu Sans"/>
                </a:rPr>
                <a:t>Lipno</a:t>
              </a:r>
              <a:endParaRPr lang="pl-PL" sz="1089" b="1" spc="-1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0" name="pole tekstowe 25">
              <a:extLst>
                <a:ext uri="{FF2B5EF4-FFF2-40B4-BE49-F238E27FC236}">
                  <a16:creationId xmlns:a16="http://schemas.microsoft.com/office/drawing/2014/main" id="{81F06E8C-F06A-4064-84FB-1313FFCE4D2F}"/>
                </a:ext>
              </a:extLst>
            </p:cNvPr>
            <p:cNvSpPr/>
            <p:nvPr/>
          </p:nvSpPr>
          <p:spPr>
            <a:xfrm>
              <a:off x="4206197" y="4097286"/>
              <a:ext cx="978674" cy="250045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81638" tIns="40819" rIns="81638" bIns="40819" anchor="ctr">
              <a:spAutoFit/>
            </a:bodyPr>
            <a:lstStyle/>
            <a:p>
              <a:pPr algn="ctr" defTabSz="82945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l-PL" sz="1089" b="1" spc="-1" dirty="0">
                  <a:solidFill>
                    <a:srgbClr val="1F497D"/>
                  </a:solidFill>
                  <a:latin typeface="Calibri"/>
                  <a:ea typeface="DejaVu Sans"/>
                </a:rPr>
                <a:t>Rypin</a:t>
              </a:r>
              <a:endParaRPr lang="pl-PL" sz="1089" b="1" spc="-1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1" name="pole tekstowe 26">
              <a:extLst>
                <a:ext uri="{FF2B5EF4-FFF2-40B4-BE49-F238E27FC236}">
                  <a16:creationId xmlns:a16="http://schemas.microsoft.com/office/drawing/2014/main" id="{77139F71-2A4C-4468-9B9B-F4D6527504E0}"/>
                </a:ext>
              </a:extLst>
            </p:cNvPr>
            <p:cNvSpPr/>
            <p:nvPr/>
          </p:nvSpPr>
          <p:spPr>
            <a:xfrm>
              <a:off x="2651245" y="5115676"/>
              <a:ext cx="1129867" cy="417655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81638" tIns="40819" rIns="81638" bIns="40819" anchor="ctr">
              <a:spAutoFit/>
            </a:bodyPr>
            <a:lstStyle/>
            <a:p>
              <a:pPr algn="ctr" defTabSz="82945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l-PL" sz="1089" b="1" spc="-1" dirty="0">
                <a:solidFill>
                  <a:srgbClr val="1F497D"/>
                </a:solidFill>
                <a:latin typeface="Calibri"/>
                <a:ea typeface="DejaVu Sans"/>
              </a:endParaRPr>
            </a:p>
            <a:p>
              <a:pPr algn="ctr" defTabSz="82945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l-PL" sz="1089" b="1" spc="-1" dirty="0">
                  <a:solidFill>
                    <a:srgbClr val="1F497D"/>
                  </a:solidFill>
                  <a:latin typeface="Calibri"/>
                  <a:ea typeface="DejaVu Sans"/>
                </a:rPr>
                <a:t>Radziejów</a:t>
              </a:r>
              <a:endParaRPr lang="pl-PL" sz="1089" b="1" spc="-1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2" name="pole tekstowe 27">
              <a:extLst>
                <a:ext uri="{FF2B5EF4-FFF2-40B4-BE49-F238E27FC236}">
                  <a16:creationId xmlns:a16="http://schemas.microsoft.com/office/drawing/2014/main" id="{3E354664-7CFC-46A1-8729-68B0B7476DD4}"/>
                </a:ext>
              </a:extLst>
            </p:cNvPr>
            <p:cNvSpPr/>
            <p:nvPr/>
          </p:nvSpPr>
          <p:spPr>
            <a:xfrm>
              <a:off x="3412321" y="3840420"/>
              <a:ext cx="1099706" cy="417655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81638" tIns="40819" rIns="81638" bIns="40819" anchor="ctr">
              <a:spAutoFit/>
            </a:bodyPr>
            <a:lstStyle/>
            <a:p>
              <a:pPr algn="ctr" defTabSz="82945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l-PL" sz="1089" b="1" spc="-1" dirty="0">
                  <a:solidFill>
                    <a:srgbClr val="1F497D"/>
                  </a:solidFill>
                  <a:latin typeface="Calibri"/>
                  <a:ea typeface="DejaVu Sans"/>
                </a:rPr>
                <a:t>Golub</a:t>
              </a:r>
              <a:endParaRPr lang="pl-PL" sz="1089" b="1" spc="-1" dirty="0">
                <a:solidFill>
                  <a:srgbClr val="000000"/>
                </a:solidFill>
                <a:latin typeface="Arial"/>
              </a:endParaRPr>
            </a:p>
            <a:p>
              <a:pPr algn="ctr" defTabSz="82945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l-PL" sz="1089" b="1" spc="-1" dirty="0">
                  <a:solidFill>
                    <a:srgbClr val="1F497D"/>
                  </a:solidFill>
                  <a:latin typeface="Calibri"/>
                  <a:ea typeface="DejaVu Sans"/>
                </a:rPr>
                <a:t>-Dobrzyń</a:t>
              </a:r>
              <a:endParaRPr lang="pl-PL" sz="1089" b="1" spc="-1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3" name="pole tekstowe 28">
              <a:extLst>
                <a:ext uri="{FF2B5EF4-FFF2-40B4-BE49-F238E27FC236}">
                  <a16:creationId xmlns:a16="http://schemas.microsoft.com/office/drawing/2014/main" id="{10ED0285-CC08-494C-9DF9-713FDB603152}"/>
                </a:ext>
              </a:extLst>
            </p:cNvPr>
            <p:cNvSpPr/>
            <p:nvPr/>
          </p:nvSpPr>
          <p:spPr>
            <a:xfrm>
              <a:off x="3167697" y="3379260"/>
              <a:ext cx="1220648" cy="250045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81638" tIns="40819" rIns="81638" bIns="40819" anchor="ctr">
              <a:spAutoFit/>
            </a:bodyPr>
            <a:lstStyle/>
            <a:p>
              <a:pPr algn="ctr" defTabSz="82945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l-PL" sz="1089" b="1" spc="-1" dirty="0">
                  <a:solidFill>
                    <a:srgbClr val="1F497D"/>
                  </a:solidFill>
                  <a:latin typeface="Calibri"/>
                  <a:ea typeface="DejaVu Sans"/>
                </a:rPr>
                <a:t>Wąbrzeźno</a:t>
              </a:r>
              <a:endParaRPr lang="pl-PL" sz="1089" b="1" spc="-1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4" name="pole tekstowe 29">
              <a:extLst>
                <a:ext uri="{FF2B5EF4-FFF2-40B4-BE49-F238E27FC236}">
                  <a16:creationId xmlns:a16="http://schemas.microsoft.com/office/drawing/2014/main" id="{E9DAFC7D-BE00-44E1-951C-254F999EBA2F}"/>
                </a:ext>
              </a:extLst>
            </p:cNvPr>
            <p:cNvSpPr/>
            <p:nvPr/>
          </p:nvSpPr>
          <p:spPr>
            <a:xfrm>
              <a:off x="2401685" y="3314985"/>
              <a:ext cx="1220648" cy="250045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81638" tIns="40819" rIns="81638" bIns="40819" anchor="ctr">
              <a:spAutoFit/>
            </a:bodyPr>
            <a:lstStyle/>
            <a:p>
              <a:pPr algn="ctr" defTabSz="82945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l-PL" sz="1089" b="1" spc="-1" dirty="0">
                  <a:solidFill>
                    <a:srgbClr val="1F497D"/>
                  </a:solidFill>
                  <a:latin typeface="Calibri"/>
                  <a:ea typeface="DejaVu Sans"/>
                </a:rPr>
                <a:t>Chełmno</a:t>
              </a:r>
              <a:endParaRPr lang="pl-PL" sz="1089" b="1" spc="-1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5" name="pole tekstowe 14">
              <a:extLst>
                <a:ext uri="{FF2B5EF4-FFF2-40B4-BE49-F238E27FC236}">
                  <a16:creationId xmlns:a16="http://schemas.microsoft.com/office/drawing/2014/main" id="{471BAE91-197A-4159-895F-8B09AD931885}"/>
                </a:ext>
              </a:extLst>
            </p:cNvPr>
            <p:cNvSpPr/>
            <p:nvPr/>
          </p:nvSpPr>
          <p:spPr>
            <a:xfrm>
              <a:off x="3354628" y="2749079"/>
              <a:ext cx="978674" cy="250045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81638" tIns="40819" rIns="81638" bIns="40819" anchor="t">
              <a:spAutoFit/>
            </a:bodyPr>
            <a:lstStyle/>
            <a:p>
              <a:pPr algn="ctr" defTabSz="82945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l-PL" sz="1089" b="1" spc="-1" dirty="0">
                  <a:solidFill>
                    <a:srgbClr val="1F497D"/>
                  </a:solidFill>
                  <a:latin typeface="Calibri"/>
                  <a:ea typeface="DejaVu Sans"/>
                </a:rPr>
                <a:t>Grudziądz</a:t>
              </a:r>
              <a:endParaRPr lang="pl-PL" sz="1089" b="1" spc="-1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" name="pole tekstowe 65">
              <a:extLst>
                <a:ext uri="{FF2B5EF4-FFF2-40B4-BE49-F238E27FC236}">
                  <a16:creationId xmlns:a16="http://schemas.microsoft.com/office/drawing/2014/main" id="{D3A2B60B-801C-4A9D-A675-CA35CB269FEB}"/>
                </a:ext>
              </a:extLst>
            </p:cNvPr>
            <p:cNvSpPr txBox="1"/>
            <p:nvPr/>
          </p:nvSpPr>
          <p:spPr>
            <a:xfrm>
              <a:off x="1772812" y="3771193"/>
              <a:ext cx="489337" cy="26161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>
              <a:defPPr>
                <a:defRPr lang="pl-PL"/>
              </a:defPPr>
              <a:lvl1pPr algn="ctr" defTabSz="829452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rgbClr val="1F497D"/>
                  </a:solidFill>
                  <a:latin typeface="Calibri"/>
                </a:defRPr>
              </a:lvl1pPr>
            </a:lstStyle>
            <a:p>
              <a:r>
                <a:rPr lang="pl-PL" dirty="0"/>
                <a:t>24</a:t>
              </a:r>
            </a:p>
          </p:txBody>
        </p:sp>
        <p:sp>
          <p:nvSpPr>
            <p:cNvPr id="67" name="pole tekstowe 66">
              <a:extLst>
                <a:ext uri="{FF2B5EF4-FFF2-40B4-BE49-F238E27FC236}">
                  <a16:creationId xmlns:a16="http://schemas.microsoft.com/office/drawing/2014/main" id="{EA37369E-3767-4466-B76D-797A0F6BA6F2}"/>
                </a:ext>
              </a:extLst>
            </p:cNvPr>
            <p:cNvSpPr txBox="1"/>
            <p:nvPr/>
          </p:nvSpPr>
          <p:spPr>
            <a:xfrm>
              <a:off x="2971509" y="4262154"/>
              <a:ext cx="489337" cy="26161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>
              <a:defPPr>
                <a:defRPr lang="pl-PL"/>
              </a:defPPr>
              <a:lvl1pPr algn="ctr" defTabSz="829452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rgbClr val="1F497D"/>
                  </a:solidFill>
                  <a:latin typeface="Calibri"/>
                </a:defRPr>
              </a:lvl1pPr>
            </a:lstStyle>
            <a:p>
              <a:r>
                <a:rPr lang="pl-PL" dirty="0"/>
                <a:t>41</a:t>
              </a:r>
            </a:p>
          </p:txBody>
        </p:sp>
        <p:sp>
          <p:nvSpPr>
            <p:cNvPr id="68" name="pole tekstowe 67">
              <a:extLst>
                <a:ext uri="{FF2B5EF4-FFF2-40B4-BE49-F238E27FC236}">
                  <a16:creationId xmlns:a16="http://schemas.microsoft.com/office/drawing/2014/main" id="{28A0CD7D-88C2-48E1-9F68-D582BC118464}"/>
                </a:ext>
              </a:extLst>
            </p:cNvPr>
            <p:cNvSpPr txBox="1"/>
            <p:nvPr/>
          </p:nvSpPr>
          <p:spPr>
            <a:xfrm>
              <a:off x="3573263" y="2976930"/>
              <a:ext cx="489337" cy="26161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>
              <a:defPPr>
                <a:defRPr lang="pl-PL"/>
              </a:defPPr>
              <a:lvl1pPr algn="ctr" defTabSz="829452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rgbClr val="1F497D"/>
                  </a:solidFill>
                  <a:latin typeface="Calibri"/>
                </a:defRPr>
              </a:lvl1pPr>
            </a:lstStyle>
            <a:p>
              <a:r>
                <a:rPr lang="pl-PL" dirty="0"/>
                <a:t>25</a:t>
              </a:r>
            </a:p>
          </p:txBody>
        </p:sp>
        <p:sp>
          <p:nvSpPr>
            <p:cNvPr id="69" name="pole tekstowe 68">
              <a:extLst>
                <a:ext uri="{FF2B5EF4-FFF2-40B4-BE49-F238E27FC236}">
                  <a16:creationId xmlns:a16="http://schemas.microsoft.com/office/drawing/2014/main" id="{0EC93CD4-3ACC-4885-992D-812515722D01}"/>
                </a:ext>
              </a:extLst>
            </p:cNvPr>
            <p:cNvSpPr txBox="1"/>
            <p:nvPr/>
          </p:nvSpPr>
          <p:spPr>
            <a:xfrm>
              <a:off x="3743864" y="5806270"/>
              <a:ext cx="489337" cy="26161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>
              <a:defPPr>
                <a:defRPr lang="pl-PL"/>
              </a:defPPr>
              <a:lvl1pPr algn="ctr" defTabSz="829452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rgbClr val="1F497D"/>
                  </a:solidFill>
                  <a:latin typeface="Calibri"/>
                </a:defRPr>
              </a:lvl1pPr>
            </a:lstStyle>
            <a:p>
              <a:r>
                <a:rPr lang="pl-PL" dirty="0"/>
                <a:t>3</a:t>
              </a:r>
            </a:p>
          </p:txBody>
        </p:sp>
        <p:sp>
          <p:nvSpPr>
            <p:cNvPr id="70" name="pole tekstowe 69">
              <a:extLst>
                <a:ext uri="{FF2B5EF4-FFF2-40B4-BE49-F238E27FC236}">
                  <a16:creationId xmlns:a16="http://schemas.microsoft.com/office/drawing/2014/main" id="{E4DB4FE5-7DF0-4A28-A8B3-3CD8E3B1915C}"/>
                </a:ext>
              </a:extLst>
            </p:cNvPr>
            <p:cNvSpPr txBox="1"/>
            <p:nvPr/>
          </p:nvSpPr>
          <p:spPr>
            <a:xfrm>
              <a:off x="3132996" y="5038872"/>
              <a:ext cx="489337" cy="26161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>
              <a:defPPr>
                <a:defRPr lang="pl-PL"/>
              </a:defPPr>
              <a:lvl1pPr algn="ctr" defTabSz="829452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rgbClr val="1F497D"/>
                  </a:solidFill>
                  <a:latin typeface="Calibri"/>
                </a:defRPr>
              </a:lvl1pPr>
            </a:lstStyle>
            <a:p>
              <a:r>
                <a:rPr lang="pl-PL" dirty="0"/>
                <a:t>11</a:t>
              </a:r>
            </a:p>
          </p:txBody>
        </p:sp>
        <p:sp>
          <p:nvSpPr>
            <p:cNvPr id="71" name="pole tekstowe 70">
              <a:extLst>
                <a:ext uri="{FF2B5EF4-FFF2-40B4-BE49-F238E27FC236}">
                  <a16:creationId xmlns:a16="http://schemas.microsoft.com/office/drawing/2014/main" id="{5292D3E5-1E9A-4255-A034-A0272000BD5B}"/>
                </a:ext>
              </a:extLst>
            </p:cNvPr>
            <p:cNvSpPr txBox="1"/>
            <p:nvPr/>
          </p:nvSpPr>
          <p:spPr>
            <a:xfrm>
              <a:off x="4501780" y="3676682"/>
              <a:ext cx="489337" cy="26161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>
              <a:defPPr>
                <a:defRPr lang="pl-PL"/>
              </a:defPPr>
              <a:lvl1pPr algn="ctr" defTabSz="829452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rgbClr val="1F497D"/>
                  </a:solidFill>
                  <a:latin typeface="Calibri"/>
                </a:defRPr>
              </a:lvl1pPr>
            </a:lstStyle>
            <a:p>
              <a:r>
                <a:rPr lang="pl-PL" dirty="0"/>
                <a:t>4</a:t>
              </a:r>
            </a:p>
          </p:txBody>
        </p:sp>
        <p:sp>
          <p:nvSpPr>
            <p:cNvPr id="72" name="pole tekstowe 71">
              <a:extLst>
                <a:ext uri="{FF2B5EF4-FFF2-40B4-BE49-F238E27FC236}">
                  <a16:creationId xmlns:a16="http://schemas.microsoft.com/office/drawing/2014/main" id="{15231A79-D6AC-4279-923F-3232240A2129}"/>
                </a:ext>
              </a:extLst>
            </p:cNvPr>
            <p:cNvSpPr txBox="1"/>
            <p:nvPr/>
          </p:nvSpPr>
          <p:spPr>
            <a:xfrm>
              <a:off x="2767340" y="3564804"/>
              <a:ext cx="489337" cy="26161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>
              <a:defPPr>
                <a:defRPr lang="pl-PL"/>
              </a:defPPr>
              <a:lvl1pPr algn="ctr" defTabSz="829452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rgbClr val="1F497D"/>
                  </a:solidFill>
                  <a:latin typeface="Calibri"/>
                </a:defRPr>
              </a:lvl1pPr>
            </a:lstStyle>
            <a:p>
              <a:r>
                <a:rPr lang="pl-PL" dirty="0"/>
                <a:t>2</a:t>
              </a:r>
            </a:p>
          </p:txBody>
        </p:sp>
        <p:sp>
          <p:nvSpPr>
            <p:cNvPr id="73" name="pole tekstowe 72">
              <a:extLst>
                <a:ext uri="{FF2B5EF4-FFF2-40B4-BE49-F238E27FC236}">
                  <a16:creationId xmlns:a16="http://schemas.microsoft.com/office/drawing/2014/main" id="{77C6CCA6-7EC3-4EE1-B988-12903D7671F0}"/>
                </a:ext>
              </a:extLst>
            </p:cNvPr>
            <p:cNvSpPr txBox="1"/>
            <p:nvPr/>
          </p:nvSpPr>
          <p:spPr>
            <a:xfrm>
              <a:off x="3716859" y="4247348"/>
              <a:ext cx="489337" cy="26161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>
              <a:defPPr>
                <a:defRPr lang="pl-PL"/>
              </a:defPPr>
              <a:lvl1pPr algn="ctr" defTabSz="829452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rgbClr val="1F497D"/>
                  </a:solidFill>
                  <a:latin typeface="Calibri"/>
                </a:defRPr>
              </a:lvl1pPr>
            </a:lstStyle>
            <a:p>
              <a:r>
                <a:rPr lang="pl-PL" dirty="0"/>
                <a:t>5</a:t>
              </a:r>
            </a:p>
          </p:txBody>
        </p:sp>
        <p:sp>
          <p:nvSpPr>
            <p:cNvPr id="74" name="pole tekstowe 73">
              <a:extLst>
                <a:ext uri="{FF2B5EF4-FFF2-40B4-BE49-F238E27FC236}">
                  <a16:creationId xmlns:a16="http://schemas.microsoft.com/office/drawing/2014/main" id="{6F99D98C-7A9F-4AE7-95D1-A4941F671BC8}"/>
                </a:ext>
              </a:extLst>
            </p:cNvPr>
            <p:cNvSpPr txBox="1"/>
            <p:nvPr/>
          </p:nvSpPr>
          <p:spPr>
            <a:xfrm>
              <a:off x="2324789" y="4865631"/>
              <a:ext cx="489337" cy="26161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>
              <a:defPPr>
                <a:defRPr lang="pl-PL"/>
              </a:defPPr>
              <a:lvl1pPr algn="ctr" defTabSz="829452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rgbClr val="1F497D"/>
                  </a:solidFill>
                  <a:latin typeface="Calibri"/>
                </a:defRPr>
              </a:lvl1pPr>
            </a:lstStyle>
            <a:p>
              <a:r>
                <a:rPr lang="pl-PL" dirty="0"/>
                <a:t>17</a:t>
              </a:r>
            </a:p>
          </p:txBody>
        </p:sp>
        <p:sp>
          <p:nvSpPr>
            <p:cNvPr id="75" name="pole tekstowe 74">
              <a:extLst>
                <a:ext uri="{FF2B5EF4-FFF2-40B4-BE49-F238E27FC236}">
                  <a16:creationId xmlns:a16="http://schemas.microsoft.com/office/drawing/2014/main" id="{CE82A088-3E7E-459B-8EBF-F7A5B10AF429}"/>
                </a:ext>
              </a:extLst>
            </p:cNvPr>
            <p:cNvSpPr txBox="1"/>
            <p:nvPr/>
          </p:nvSpPr>
          <p:spPr>
            <a:xfrm>
              <a:off x="4062600" y="4962599"/>
              <a:ext cx="489337" cy="26161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>
              <a:defPPr>
                <a:defRPr lang="pl-PL"/>
              </a:defPPr>
              <a:lvl1pPr algn="ctr" defTabSz="829452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rgbClr val="1F497D"/>
                  </a:solidFill>
                  <a:latin typeface="Calibri"/>
                </a:defRPr>
              </a:lvl1pPr>
            </a:lstStyle>
            <a:p>
              <a:r>
                <a:rPr lang="pl-PL" dirty="0"/>
                <a:t>3</a:t>
              </a:r>
            </a:p>
          </p:txBody>
        </p:sp>
        <p:sp>
          <p:nvSpPr>
            <p:cNvPr id="76" name="pole tekstowe 75">
              <a:extLst>
                <a:ext uri="{FF2B5EF4-FFF2-40B4-BE49-F238E27FC236}">
                  <a16:creationId xmlns:a16="http://schemas.microsoft.com/office/drawing/2014/main" id="{A164AE3C-460A-4763-A8AB-FD197C51829C}"/>
                </a:ext>
              </a:extLst>
            </p:cNvPr>
            <p:cNvSpPr txBox="1"/>
            <p:nvPr/>
          </p:nvSpPr>
          <p:spPr>
            <a:xfrm>
              <a:off x="1866387" y="5544660"/>
              <a:ext cx="489337" cy="26161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>
              <a:defPPr>
                <a:defRPr lang="pl-PL"/>
              </a:defPPr>
              <a:lvl1pPr algn="ctr" defTabSz="829452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rgbClr val="1F497D"/>
                  </a:solidFill>
                  <a:latin typeface="Calibri"/>
                </a:defRPr>
              </a:lvl1pPr>
            </a:lstStyle>
            <a:p>
              <a:r>
                <a:rPr lang="pl-PL" dirty="0"/>
                <a:t>12</a:t>
              </a:r>
            </a:p>
          </p:txBody>
        </p:sp>
        <p:sp>
          <p:nvSpPr>
            <p:cNvPr id="77" name="pole tekstowe 76">
              <a:extLst>
                <a:ext uri="{FF2B5EF4-FFF2-40B4-BE49-F238E27FC236}">
                  <a16:creationId xmlns:a16="http://schemas.microsoft.com/office/drawing/2014/main" id="{A9540B3D-35D0-4A6B-8DD4-03FEB50534A0}"/>
                </a:ext>
              </a:extLst>
            </p:cNvPr>
            <p:cNvSpPr txBox="1"/>
            <p:nvPr/>
          </p:nvSpPr>
          <p:spPr>
            <a:xfrm>
              <a:off x="1038807" y="4070897"/>
              <a:ext cx="489337" cy="26161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>
              <a:defPPr>
                <a:defRPr lang="pl-PL"/>
              </a:defPPr>
              <a:lvl1pPr algn="ctr" defTabSz="829452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rgbClr val="1F497D"/>
                  </a:solidFill>
                  <a:latin typeface="Calibri"/>
                </a:defRPr>
              </a:lvl1pPr>
            </a:lstStyle>
            <a:p>
              <a:r>
                <a:rPr lang="pl-PL" dirty="0"/>
                <a:t>10</a:t>
              </a:r>
            </a:p>
          </p:txBody>
        </p:sp>
        <p:sp>
          <p:nvSpPr>
            <p:cNvPr id="78" name="pole tekstowe 77">
              <a:extLst>
                <a:ext uri="{FF2B5EF4-FFF2-40B4-BE49-F238E27FC236}">
                  <a16:creationId xmlns:a16="http://schemas.microsoft.com/office/drawing/2014/main" id="{C78F826A-CB69-4322-9E7A-ADB0F66C70ED}"/>
                </a:ext>
              </a:extLst>
            </p:cNvPr>
            <p:cNvSpPr txBox="1"/>
            <p:nvPr/>
          </p:nvSpPr>
          <p:spPr>
            <a:xfrm>
              <a:off x="2955455" y="5528795"/>
              <a:ext cx="489337" cy="26161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>
              <a:defPPr>
                <a:defRPr lang="pl-PL"/>
              </a:defPPr>
              <a:lvl1pPr algn="ctr" defTabSz="829452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rgbClr val="1F497D"/>
                  </a:solidFill>
                  <a:latin typeface="Calibri"/>
                </a:defRPr>
              </a:lvl1pPr>
            </a:lstStyle>
            <a:p>
              <a:r>
                <a:rPr lang="pl-PL" dirty="0"/>
                <a:t>4</a:t>
              </a:r>
            </a:p>
          </p:txBody>
        </p:sp>
        <p:sp>
          <p:nvSpPr>
            <p:cNvPr id="79" name="pole tekstowe 78">
              <a:extLst>
                <a:ext uri="{FF2B5EF4-FFF2-40B4-BE49-F238E27FC236}">
                  <a16:creationId xmlns:a16="http://schemas.microsoft.com/office/drawing/2014/main" id="{EE0A18D6-53EF-4A14-88D3-E078A9700CF9}"/>
                </a:ext>
              </a:extLst>
            </p:cNvPr>
            <p:cNvSpPr txBox="1"/>
            <p:nvPr/>
          </p:nvSpPr>
          <p:spPr>
            <a:xfrm>
              <a:off x="4450865" y="4349747"/>
              <a:ext cx="489337" cy="26161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>
              <a:defPPr>
                <a:defRPr lang="pl-PL"/>
              </a:defPPr>
              <a:lvl1pPr algn="ctr" defTabSz="829452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rgbClr val="1F497D"/>
                  </a:solidFill>
                  <a:latin typeface="Calibri"/>
                </a:defRPr>
              </a:lvl1pPr>
            </a:lstStyle>
            <a:p>
              <a:r>
                <a:rPr lang="pl-PL" dirty="0"/>
                <a:t>1</a:t>
              </a:r>
            </a:p>
          </p:txBody>
        </p:sp>
        <p:sp>
          <p:nvSpPr>
            <p:cNvPr id="80" name="pole tekstowe 79">
              <a:extLst>
                <a:ext uri="{FF2B5EF4-FFF2-40B4-BE49-F238E27FC236}">
                  <a16:creationId xmlns:a16="http://schemas.microsoft.com/office/drawing/2014/main" id="{FC42EC27-0718-4CF1-9C3A-5E30D4A07AB5}"/>
                </a:ext>
              </a:extLst>
            </p:cNvPr>
            <p:cNvSpPr txBox="1"/>
            <p:nvPr/>
          </p:nvSpPr>
          <p:spPr>
            <a:xfrm>
              <a:off x="905129" y="3091558"/>
              <a:ext cx="489337" cy="26161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>
              <a:defPPr>
                <a:defRPr lang="pl-PL"/>
              </a:defPPr>
              <a:lvl1pPr algn="ctr" defTabSz="829452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rgbClr val="1F497D"/>
                  </a:solidFill>
                  <a:latin typeface="Calibri"/>
                </a:defRPr>
              </a:lvl1pPr>
            </a:lstStyle>
            <a:p>
              <a:r>
                <a:rPr lang="pl-PL" dirty="0"/>
                <a:t>10</a:t>
              </a:r>
            </a:p>
          </p:txBody>
        </p:sp>
        <p:sp>
          <p:nvSpPr>
            <p:cNvPr id="81" name="pole tekstowe 80">
              <a:extLst>
                <a:ext uri="{FF2B5EF4-FFF2-40B4-BE49-F238E27FC236}">
                  <a16:creationId xmlns:a16="http://schemas.microsoft.com/office/drawing/2014/main" id="{2391C3D6-EFEE-451E-A04E-1DC71F8CD670}"/>
                </a:ext>
              </a:extLst>
            </p:cNvPr>
            <p:cNvSpPr txBox="1"/>
            <p:nvPr/>
          </p:nvSpPr>
          <p:spPr>
            <a:xfrm>
              <a:off x="2581676" y="2854358"/>
              <a:ext cx="489337" cy="26161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 defTabSz="82945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l-PL" sz="1100" b="1" dirty="0">
                  <a:solidFill>
                    <a:srgbClr val="1F497D"/>
                  </a:solidFill>
                  <a:latin typeface="Calibri"/>
                </a:rPr>
                <a:t>20</a:t>
              </a:r>
            </a:p>
          </p:txBody>
        </p:sp>
        <p:sp>
          <p:nvSpPr>
            <p:cNvPr id="82" name="pole tekstowe 81">
              <a:extLst>
                <a:ext uri="{FF2B5EF4-FFF2-40B4-BE49-F238E27FC236}">
                  <a16:creationId xmlns:a16="http://schemas.microsoft.com/office/drawing/2014/main" id="{3943A40E-35DF-48BF-BD53-2107E8F13F6B}"/>
                </a:ext>
              </a:extLst>
            </p:cNvPr>
            <p:cNvSpPr txBox="1"/>
            <p:nvPr/>
          </p:nvSpPr>
          <p:spPr>
            <a:xfrm>
              <a:off x="1659584" y="2623920"/>
              <a:ext cx="489337" cy="26161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>
              <a:defPPr>
                <a:defRPr lang="pl-PL"/>
              </a:defPPr>
              <a:lvl1pPr algn="ctr" defTabSz="829452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rgbClr val="1F497D"/>
                  </a:solidFill>
                  <a:latin typeface="Calibri"/>
                </a:defRPr>
              </a:lvl1pPr>
            </a:lstStyle>
            <a:p>
              <a:r>
                <a:rPr lang="pl-PL" dirty="0"/>
                <a:t>12</a:t>
              </a:r>
            </a:p>
          </p:txBody>
        </p:sp>
        <p:sp>
          <p:nvSpPr>
            <p:cNvPr id="83" name="pole tekstowe 82">
              <a:extLst>
                <a:ext uri="{FF2B5EF4-FFF2-40B4-BE49-F238E27FC236}">
                  <a16:creationId xmlns:a16="http://schemas.microsoft.com/office/drawing/2014/main" id="{8A1FD038-212E-44A1-92B1-C1D947B1EDC2}"/>
                </a:ext>
              </a:extLst>
            </p:cNvPr>
            <p:cNvSpPr txBox="1"/>
            <p:nvPr/>
          </p:nvSpPr>
          <p:spPr>
            <a:xfrm>
              <a:off x="3533353" y="3611264"/>
              <a:ext cx="489337" cy="26161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>
              <a:defPPr>
                <a:defRPr lang="pl-PL"/>
              </a:defPPr>
              <a:lvl1pPr algn="ctr" defTabSz="829452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rgbClr val="1F497D"/>
                  </a:solidFill>
                  <a:latin typeface="Calibri"/>
                </a:defRPr>
              </a:lvl1pPr>
            </a:lstStyle>
            <a:p>
              <a:r>
                <a:rPr lang="pl-PL" dirty="0"/>
                <a:t>2</a:t>
              </a:r>
            </a:p>
          </p:txBody>
        </p:sp>
        <p:sp>
          <p:nvSpPr>
            <p:cNvPr id="84" name="pole tekstowe 83">
              <a:extLst>
                <a:ext uri="{FF2B5EF4-FFF2-40B4-BE49-F238E27FC236}">
                  <a16:creationId xmlns:a16="http://schemas.microsoft.com/office/drawing/2014/main" id="{912F651C-6966-4E6D-85E4-1E6479018CC1}"/>
                </a:ext>
              </a:extLst>
            </p:cNvPr>
            <p:cNvSpPr txBox="1"/>
            <p:nvPr/>
          </p:nvSpPr>
          <p:spPr>
            <a:xfrm>
              <a:off x="1303115" y="4838540"/>
              <a:ext cx="383387" cy="26161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>
              <a:defPPr>
                <a:defRPr lang="pl-PL"/>
              </a:defPPr>
              <a:lvl1pPr algn="ctr" defTabSz="829452" eaLnBrk="0" fontAlgn="base" hangingPunct="0">
                <a:spcBef>
                  <a:spcPct val="0"/>
                </a:spcBef>
                <a:spcAft>
                  <a:spcPct val="0"/>
                </a:spcAft>
                <a:defRPr sz="1100" b="1">
                  <a:solidFill>
                    <a:srgbClr val="1F497D"/>
                  </a:solidFill>
                  <a:latin typeface="Calibri"/>
                </a:defRPr>
              </a:lvl1pPr>
            </a:lstStyle>
            <a:p>
              <a:r>
                <a:rPr lang="pl-PL" dirty="0"/>
                <a:t>4</a:t>
              </a:r>
            </a:p>
          </p:txBody>
        </p:sp>
      </p:grpSp>
      <p:sp>
        <p:nvSpPr>
          <p:cNvPr id="44" name="Tytuł 1">
            <a:extLst>
              <a:ext uri="{FF2B5EF4-FFF2-40B4-BE49-F238E27FC236}">
                <a16:creationId xmlns:a16="http://schemas.microsoft.com/office/drawing/2014/main" id="{164E2B55-C09D-4609-A438-BD1442DA58A8}"/>
              </a:ext>
            </a:extLst>
          </p:cNvPr>
          <p:cNvSpPr txBox="1">
            <a:spLocks/>
          </p:cNvSpPr>
          <p:nvPr/>
        </p:nvSpPr>
        <p:spPr>
          <a:xfrm>
            <a:off x="160456" y="1102642"/>
            <a:ext cx="4727477" cy="413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794" tIns="50397" rIns="100794" bIns="50397" numCol="1" anchor="ctr" anchorCtr="0" compatLnSpc="1">
            <a:prstTxWarp prst="textNoShape">
              <a:avLst/>
            </a:prstTxWarp>
            <a:noAutofit/>
          </a:bodyPr>
          <a:lstStyle>
            <a:lvl1pPr algn="ctr" defTabSz="912973" rtl="0" eaLnBrk="0" fontAlgn="base" hangingPunct="0">
              <a:spcBef>
                <a:spcPct val="0"/>
              </a:spcBef>
              <a:spcAft>
                <a:spcPct val="0"/>
              </a:spcAft>
              <a:defRPr sz="444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912973" rtl="0" eaLnBrk="0" fontAlgn="base" hangingPunct="0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2pPr>
            <a:lvl3pPr algn="ctr" defTabSz="912973" rtl="0" eaLnBrk="0" fontAlgn="base" hangingPunct="0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3pPr>
            <a:lvl4pPr algn="ctr" defTabSz="912973" rtl="0" eaLnBrk="0" fontAlgn="base" hangingPunct="0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4pPr>
            <a:lvl5pPr algn="ctr" defTabSz="912973" rtl="0" eaLnBrk="0" fontAlgn="base" hangingPunct="0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5pPr>
            <a:lvl6pPr marL="414726" algn="ctr" defTabSz="912973" rtl="0" fontAlgn="base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6pPr>
            <a:lvl7pPr marL="829452" algn="ctr" defTabSz="912973" rtl="0" fontAlgn="base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7pPr>
            <a:lvl8pPr marL="1244178" algn="ctr" defTabSz="912973" rtl="0" fontAlgn="base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8pPr>
            <a:lvl9pPr marL="1658904" algn="ctr" defTabSz="912973" rtl="0" fontAlgn="base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pl-PL" sz="2200" dirty="0">
                <a:solidFill>
                  <a:srgbClr val="002156"/>
                </a:solidFill>
              </a:rPr>
              <a:t>OPERACJA POLICYJNA TOR-BYDGOSZCZ</a:t>
            </a:r>
            <a:endParaRPr lang="pl-PL" sz="2000" b="1" dirty="0">
              <a:solidFill>
                <a:srgbClr val="002060"/>
              </a:solidFill>
            </a:endParaRPr>
          </a:p>
        </p:txBody>
      </p:sp>
      <p:sp>
        <p:nvSpPr>
          <p:cNvPr id="85" name="Rectangle 31"/>
          <p:cNvSpPr>
            <a:spLocks noChangeArrowheads="1"/>
          </p:cNvSpPr>
          <p:nvPr/>
        </p:nvSpPr>
        <p:spPr bwMode="auto">
          <a:xfrm>
            <a:off x="168275" y="91931"/>
            <a:ext cx="242489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l-PL" sz="2800" b="1" dirty="0" smtClean="0">
                <a:solidFill>
                  <a:schemeClr val="tx2">
                    <a:lumMod val="75000"/>
                  </a:schemeClr>
                </a:solidFill>
                <a:latin typeface="Calibri"/>
              </a:rPr>
              <a:t>Operacja „Tor”.</a:t>
            </a:r>
            <a:endParaRPr lang="pl-PL" sz="2800" b="1" dirty="0">
              <a:solidFill>
                <a:schemeClr val="tx2">
                  <a:lumMod val="75000"/>
                </a:scheme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259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30265581-FFD3-4131-8EEA-854EAFCF9DE1}"/>
              </a:ext>
            </a:extLst>
          </p:cNvPr>
          <p:cNvSpPr txBox="1"/>
          <p:nvPr/>
        </p:nvSpPr>
        <p:spPr>
          <a:xfrm>
            <a:off x="6660001" y="962281"/>
            <a:ext cx="2484000" cy="217868"/>
          </a:xfrm>
          <a:prstGeom prst="rect">
            <a:avLst/>
          </a:prstGeom>
          <a:noFill/>
        </p:spPr>
        <p:txBody>
          <a:bodyPr lIns="91429" tIns="45714" rIns="91429" bIns="45714">
            <a:spAutoFit/>
          </a:bodyPr>
          <a:lstStyle/>
          <a:p>
            <a:pPr algn="ctr" defTabSz="829452">
              <a:defRPr/>
            </a:pPr>
            <a:r>
              <a:rPr lang="pl-PL" sz="816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Lucida Sans Unicode" pitchFamily="34" charset="0"/>
                <a:cs typeface="Lucida Sans Unicode" panose="020B0602030504020204" pitchFamily="34" charset="0"/>
              </a:rPr>
              <a:t>www.kujawsko-pomorska.policja.gov.pl</a:t>
            </a:r>
          </a:p>
        </p:txBody>
      </p:sp>
      <p:sp>
        <p:nvSpPr>
          <p:cNvPr id="14340" name="Tytuł 1">
            <a:extLst>
              <a:ext uri="{FF2B5EF4-FFF2-40B4-BE49-F238E27FC236}">
                <a16:creationId xmlns:a16="http://schemas.microsoft.com/office/drawing/2014/main" id="{9A045B0C-E775-4C15-81EE-7C8D73C29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679" y="1478934"/>
            <a:ext cx="8774865" cy="808954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794" tIns="50397" rIns="100794" bIns="50397" numCol="1" anchor="t" anchorCtr="0" compatLnSpc="1">
            <a:prstTxWarp prst="textNoShape">
              <a:avLst/>
            </a:prstTxWarp>
          </a:bodyPr>
          <a:lstStyle/>
          <a:p>
            <a:pPr algn="l" eaLnBrk="1">
              <a:lnSpc>
                <a:spcPct val="93000"/>
              </a:lnSpc>
              <a:tabLst>
                <a:tab pos="0" algn="l"/>
                <a:tab pos="446407" algn="l"/>
                <a:tab pos="895693" algn="l"/>
                <a:tab pos="1344980" algn="l"/>
                <a:tab pos="1794266" algn="l"/>
                <a:tab pos="2243553" algn="l"/>
                <a:tab pos="2692840" algn="l"/>
                <a:tab pos="3142126" algn="l"/>
                <a:tab pos="3591413" algn="l"/>
                <a:tab pos="4040700" algn="l"/>
                <a:tab pos="4489986" algn="l"/>
                <a:tab pos="4939273" algn="l"/>
                <a:tab pos="5388560" algn="l"/>
                <a:tab pos="5837846" algn="l"/>
                <a:tab pos="6287133" algn="l"/>
                <a:tab pos="6736419" algn="l"/>
                <a:tab pos="7185706" algn="l"/>
                <a:tab pos="7634993" algn="l"/>
                <a:tab pos="8084279" algn="l"/>
                <a:tab pos="8532126" algn="l"/>
                <a:tab pos="8981413" algn="l"/>
              </a:tabLst>
            </a:pPr>
            <a:r>
              <a:rPr lang="pl-PL" altLang="pl-PL" sz="1400" dirty="0">
                <a:solidFill>
                  <a:srgbClr val="002156"/>
                </a:solidFill>
              </a:rPr>
              <a:t>Wg stanu na 31 grudnia 2025 roku na terenie województwa kujawsko-pomorskiego od początku działań* zaangażowano w związku z prowadzonymi działaniami poniższe siły i środki:</a:t>
            </a:r>
          </a:p>
        </p:txBody>
      </p:sp>
      <p:sp>
        <p:nvSpPr>
          <p:cNvPr id="44" name="Tytuł 1">
            <a:extLst>
              <a:ext uri="{FF2B5EF4-FFF2-40B4-BE49-F238E27FC236}">
                <a16:creationId xmlns:a16="http://schemas.microsoft.com/office/drawing/2014/main" id="{164E2B55-C09D-4609-A438-BD1442DA58A8}"/>
              </a:ext>
            </a:extLst>
          </p:cNvPr>
          <p:cNvSpPr txBox="1">
            <a:spLocks/>
          </p:cNvSpPr>
          <p:nvPr/>
        </p:nvSpPr>
        <p:spPr>
          <a:xfrm>
            <a:off x="160456" y="1102642"/>
            <a:ext cx="4727477" cy="413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794" tIns="50397" rIns="100794" bIns="50397" numCol="1" anchor="ctr" anchorCtr="0" compatLnSpc="1">
            <a:prstTxWarp prst="textNoShape">
              <a:avLst/>
            </a:prstTxWarp>
            <a:noAutofit/>
          </a:bodyPr>
          <a:lstStyle>
            <a:lvl1pPr algn="ctr" defTabSz="912973" rtl="0" eaLnBrk="0" fontAlgn="base" hangingPunct="0">
              <a:spcBef>
                <a:spcPct val="0"/>
              </a:spcBef>
              <a:spcAft>
                <a:spcPct val="0"/>
              </a:spcAft>
              <a:defRPr sz="444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912973" rtl="0" eaLnBrk="0" fontAlgn="base" hangingPunct="0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2pPr>
            <a:lvl3pPr algn="ctr" defTabSz="912973" rtl="0" eaLnBrk="0" fontAlgn="base" hangingPunct="0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3pPr>
            <a:lvl4pPr algn="ctr" defTabSz="912973" rtl="0" eaLnBrk="0" fontAlgn="base" hangingPunct="0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4pPr>
            <a:lvl5pPr algn="ctr" defTabSz="912973" rtl="0" eaLnBrk="0" fontAlgn="base" hangingPunct="0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5pPr>
            <a:lvl6pPr marL="414726" algn="ctr" defTabSz="912973" rtl="0" fontAlgn="base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6pPr>
            <a:lvl7pPr marL="829452" algn="ctr" defTabSz="912973" rtl="0" fontAlgn="base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7pPr>
            <a:lvl8pPr marL="1244178" algn="ctr" defTabSz="912973" rtl="0" fontAlgn="base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8pPr>
            <a:lvl9pPr marL="1658904" algn="ctr" defTabSz="912973" rtl="0" fontAlgn="base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pl-PL" sz="2200" dirty="0">
                <a:solidFill>
                  <a:srgbClr val="002156"/>
                </a:solidFill>
              </a:rPr>
              <a:t>OPERACJA POLICYJNA TOR-BYDGOSZCZ</a:t>
            </a:r>
            <a:endParaRPr lang="pl-PL" sz="2000" b="1" dirty="0">
              <a:solidFill>
                <a:srgbClr val="002060"/>
              </a:solidFill>
            </a:endParaRPr>
          </a:p>
        </p:txBody>
      </p:sp>
      <p:graphicFrame>
        <p:nvGraphicFramePr>
          <p:cNvPr id="85" name="Tabela 84">
            <a:extLst>
              <a:ext uri="{FF2B5EF4-FFF2-40B4-BE49-F238E27FC236}">
                <a16:creationId xmlns:a16="http://schemas.microsoft.com/office/drawing/2014/main" id="{F40E8331-60BD-42C5-BCA2-F72AC451AD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5160274"/>
              </p:ext>
            </p:extLst>
          </p:nvPr>
        </p:nvGraphicFramePr>
        <p:xfrm>
          <a:off x="1445389" y="2414393"/>
          <a:ext cx="6253221" cy="154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44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44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44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9916">
                <a:tc>
                  <a:txBody>
                    <a:bodyPr/>
                    <a:lstStyle/>
                    <a:p>
                      <a:pPr algn="ctr"/>
                      <a:r>
                        <a:rPr lang="pl-PL" sz="1200" dirty="0"/>
                        <a:t>Służba</a:t>
                      </a:r>
                    </a:p>
                  </a:txBody>
                  <a:tcPr marL="82944" marR="82944" marT="41472" marB="41472" anchor="ctr"/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kern="1200" dirty="0"/>
                        <a:t>Siły:</a:t>
                      </a: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kern="1200" dirty="0"/>
                        <a:t>(funkcjonariusze / żołnierze)</a:t>
                      </a:r>
                      <a:endParaRPr lang="pl-PL" sz="12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2944" marR="82944" marT="41472" marB="4147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kern="1200" dirty="0"/>
                        <a:t>Środki:</a:t>
                      </a:r>
                    </a:p>
                    <a:p>
                      <a:pPr algn="ctr"/>
                      <a:r>
                        <a:rPr lang="pl-PL" sz="1200" kern="1200" dirty="0"/>
                        <a:t>(pojazdy)</a:t>
                      </a:r>
                      <a:endParaRPr lang="pl-PL" sz="12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2944" marR="82944" marT="41472" marB="41472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5725">
                <a:tc>
                  <a:txBody>
                    <a:bodyPr/>
                    <a:lstStyle/>
                    <a:p>
                      <a:r>
                        <a:rPr lang="pl-PL" sz="1200" dirty="0"/>
                        <a:t>Policja</a:t>
                      </a:r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/>
                        <a:t>2 732</a:t>
                      </a:r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/>
                        <a:t>1 343</a:t>
                      </a:r>
                    </a:p>
                  </a:txBody>
                  <a:tcPr marL="82944" marR="82944" marT="41472" marB="4147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5725">
                <a:tc>
                  <a:txBody>
                    <a:bodyPr/>
                    <a:lstStyle/>
                    <a:p>
                      <a:r>
                        <a:rPr lang="pl-PL" sz="1200" dirty="0"/>
                        <a:t>Straż Ochrony Kolei </a:t>
                      </a:r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/>
                        <a:t>395</a:t>
                      </a:r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/>
                        <a:t>105</a:t>
                      </a:r>
                    </a:p>
                  </a:txBody>
                  <a:tcPr marL="82944" marR="82944" marT="41472" marB="41472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5725">
                <a:tc>
                  <a:txBody>
                    <a:bodyPr/>
                    <a:lstStyle/>
                    <a:p>
                      <a:r>
                        <a:rPr lang="pl-PL" sz="1200" dirty="0"/>
                        <a:t>Wojsko</a:t>
                      </a:r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/>
                        <a:t>495</a:t>
                      </a:r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/>
                        <a:t>4</a:t>
                      </a:r>
                    </a:p>
                  </a:txBody>
                  <a:tcPr marL="82944" marR="82944" marT="41472" marB="41472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63"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/>
                        <a:t>Łącznie</a:t>
                      </a:r>
                      <a:endParaRPr lang="pl-PL" sz="1400" b="1" dirty="0">
                        <a:solidFill>
                          <a:srgbClr val="FF0000"/>
                        </a:solidFill>
                      </a:endParaRPr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/>
                        <a:t>3 622</a:t>
                      </a:r>
                      <a:endParaRPr lang="pl-PL" sz="1400" b="1" dirty="0">
                        <a:solidFill>
                          <a:srgbClr val="FF0000"/>
                        </a:solidFill>
                      </a:endParaRPr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/>
                        <a:t>1 452</a:t>
                      </a:r>
                      <a:endParaRPr lang="pl-PL" sz="1400" b="1" dirty="0">
                        <a:solidFill>
                          <a:srgbClr val="FF0000"/>
                        </a:solidFill>
                      </a:endParaRPr>
                    </a:p>
                  </a:txBody>
                  <a:tcPr marL="82944" marR="82944" marT="41472" marB="41472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4" name="Grupa 3">
            <a:extLst>
              <a:ext uri="{FF2B5EF4-FFF2-40B4-BE49-F238E27FC236}">
                <a16:creationId xmlns:a16="http://schemas.microsoft.com/office/drawing/2014/main" id="{F18ADBE8-026A-4E85-9580-8DEE6D2DF8B0}"/>
              </a:ext>
            </a:extLst>
          </p:cNvPr>
          <p:cNvGrpSpPr/>
          <p:nvPr/>
        </p:nvGrpSpPr>
        <p:grpSpPr>
          <a:xfrm>
            <a:off x="946943" y="4728551"/>
            <a:ext cx="7250113" cy="1635125"/>
            <a:chOff x="834270" y="4562297"/>
            <a:chExt cx="7250113" cy="1635125"/>
          </a:xfrm>
        </p:grpSpPr>
        <p:pic>
          <p:nvPicPr>
            <p:cNvPr id="86" name="Obraz 2">
              <a:extLst>
                <a:ext uri="{FF2B5EF4-FFF2-40B4-BE49-F238E27FC236}">
                  <a16:creationId xmlns:a16="http://schemas.microsoft.com/office/drawing/2014/main" id="{A8C8CA00-5215-4A62-BB9A-5AEA406138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4270" y="4563885"/>
              <a:ext cx="2176463" cy="163353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87" name="Obraz 3">
              <a:extLst>
                <a:ext uri="{FF2B5EF4-FFF2-40B4-BE49-F238E27FC236}">
                  <a16:creationId xmlns:a16="http://schemas.microsoft.com/office/drawing/2014/main" id="{70AED336-DEB1-4B74-8534-82BF6BEB47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4258" y="4562297"/>
              <a:ext cx="2178050" cy="163353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88" name="Obraz 5">
              <a:extLst>
                <a:ext uri="{FF2B5EF4-FFF2-40B4-BE49-F238E27FC236}">
                  <a16:creationId xmlns:a16="http://schemas.microsoft.com/office/drawing/2014/main" id="{F670514B-A5ED-4BA6-9888-C1354F9A35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5670" y="4562297"/>
              <a:ext cx="2398713" cy="16002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</p:grpSp>
      <p:sp>
        <p:nvSpPr>
          <p:cNvPr id="89" name="Rectangle 1">
            <a:extLst>
              <a:ext uri="{FF2B5EF4-FFF2-40B4-BE49-F238E27FC236}">
                <a16:creationId xmlns:a16="http://schemas.microsoft.com/office/drawing/2014/main" id="{989987DA-862F-42C2-A3DF-D7882E4C63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5389" y="3884146"/>
            <a:ext cx="5425853" cy="398463"/>
          </a:xfrm>
          <a:prstGeom prst="rect">
            <a:avLst/>
          </a:prstGeom>
          <a:noFill/>
          <a:ln>
            <a:noFill/>
          </a:ln>
        </p:spPr>
        <p:txBody>
          <a:bodyPr wrap="square" lIns="107987" tIns="107987" rIns="107987" bIns="107987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3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829452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pl-PL" altLang="pl-PL" sz="1179" i="1" dirty="0">
                <a:solidFill>
                  <a:srgbClr val="002060"/>
                </a:solidFill>
                <a:ea typeface="Lucida Sans Unicode" panose="020B0602030504020204" pitchFamily="34" charset="0"/>
                <a:cs typeface="Times New Roman" panose="02020603050405020304" pitchFamily="18" charset="0"/>
              </a:rPr>
              <a:t>* od dnia 20 listopada 2025 r</a:t>
            </a:r>
            <a:r>
              <a:rPr lang="pl-PL" altLang="pl-PL" sz="1179" b="1" dirty="0">
                <a:solidFill>
                  <a:srgbClr val="002060"/>
                </a:solidFill>
                <a:ea typeface="Lucida Sans Unicode" panose="020B0602030504020204" pitchFamily="34" charset="0"/>
                <a:cs typeface="Times New Roman" panose="02020603050405020304" pitchFamily="18" charset="0"/>
              </a:rPr>
              <a:t>.</a:t>
            </a:r>
            <a:endParaRPr lang="en-GB" altLang="pl-PL" sz="1179" b="1" dirty="0">
              <a:solidFill>
                <a:srgbClr val="002060"/>
              </a:solidFill>
              <a:ea typeface="Lucida Sans Unicode" panose="020B0602030504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31"/>
          <p:cNvSpPr>
            <a:spLocks noChangeArrowheads="1"/>
          </p:cNvSpPr>
          <p:nvPr/>
        </p:nvSpPr>
        <p:spPr bwMode="auto">
          <a:xfrm>
            <a:off x="168275" y="91931"/>
            <a:ext cx="242489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l-PL" sz="2800" b="1" dirty="0" smtClean="0">
                <a:solidFill>
                  <a:schemeClr val="tx2">
                    <a:lumMod val="75000"/>
                  </a:schemeClr>
                </a:solidFill>
                <a:latin typeface="Calibri"/>
              </a:rPr>
              <a:t>Operacja „Tor”.</a:t>
            </a:r>
            <a:endParaRPr lang="pl-PL" sz="2800" b="1" dirty="0">
              <a:solidFill>
                <a:schemeClr val="tx2">
                  <a:lumMod val="75000"/>
                </a:scheme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714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Prostokąt 4">
            <a:extLst>
              <a:ext uri="{FF2B5EF4-FFF2-40B4-BE49-F238E27FC236}">
                <a16:creationId xmlns:a16="http://schemas.microsoft.com/office/drawing/2014/main" id="{A913D92F-7325-43B0-B97D-06BD8833A1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5118" y="1910401"/>
            <a:ext cx="5928587" cy="46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1pPr>
            <a:lvl2pPr marL="742950" indent="-285750"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2pPr>
            <a:lvl3pPr marL="1143000" indent="-228600"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3pPr>
            <a:lvl4pPr marL="1600200" indent="-228600"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4pPr>
            <a:lvl5pPr marL="2057400" indent="-228600"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 sz="1225" b="1">
              <a:solidFill>
                <a:srgbClr val="1F497D"/>
              </a:solidFill>
              <a:latin typeface="Arial" panose="020B0604020202020204" pitchFamily="34" charset="0"/>
              <a:cs typeface="Lucida Sans Unicode" panose="020B0602030504020204" pitchFamily="34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 sz="1225" b="1">
              <a:solidFill>
                <a:srgbClr val="1F497D"/>
              </a:solidFill>
              <a:latin typeface="Arial" panose="020B0604020202020204" pitchFamily="34" charset="0"/>
              <a:cs typeface="Lucida Sans Unicode" panose="020B0602030504020204" pitchFamily="34" charset="0"/>
            </a:endParaRPr>
          </a:p>
        </p:txBody>
      </p:sp>
      <p:pic>
        <p:nvPicPr>
          <p:cNvPr id="24579" name="Obraz 6">
            <a:extLst>
              <a:ext uri="{FF2B5EF4-FFF2-40B4-BE49-F238E27FC236}">
                <a16:creationId xmlns:a16="http://schemas.microsoft.com/office/drawing/2014/main" id="{0C5B9C5F-AF95-4E16-8E57-25E81AABD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068" y="2818753"/>
            <a:ext cx="3369866" cy="1219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ytuł 7">
            <a:extLst>
              <a:ext uri="{FF2B5EF4-FFF2-40B4-BE49-F238E27FC236}">
                <a16:creationId xmlns:a16="http://schemas.microsoft.com/office/drawing/2014/main" id="{51EF6DB7-AF74-4846-83B2-DF2C09304863}"/>
              </a:ext>
            </a:extLst>
          </p:cNvPr>
          <p:cNvSpPr txBox="1">
            <a:spLocks/>
          </p:cNvSpPr>
          <p:nvPr/>
        </p:nvSpPr>
        <p:spPr>
          <a:xfrm>
            <a:off x="1313384" y="4038169"/>
            <a:ext cx="6517233" cy="878110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91" kern="1200" cap="all" baseline="0">
                <a:solidFill>
                  <a:srgbClr val="002156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l-PL" sz="2400" dirty="0">
                <a:cs typeface="Arial" pitchFamily="34" charset="0"/>
              </a:rPr>
              <a:t>PRIORYTETY NA 2026 ROK</a:t>
            </a:r>
          </a:p>
        </p:txBody>
      </p:sp>
    </p:spTree>
    <p:extLst>
      <p:ext uri="{BB962C8B-B14F-4D97-AF65-F5344CB8AC3E}">
        <p14:creationId xmlns:p14="http://schemas.microsoft.com/office/powerpoint/2010/main" val="95482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CF011721-573F-4C00-9C0E-409A08384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358" y="1179213"/>
            <a:ext cx="7315416" cy="800343"/>
          </a:xfrm>
        </p:spPr>
        <p:txBody>
          <a:bodyPr/>
          <a:lstStyle/>
          <a:p>
            <a:r>
              <a:rPr lang="pl-PL" dirty="0"/>
              <a:t/>
            </a:r>
            <a:br>
              <a:rPr lang="pl-PL" dirty="0"/>
            </a:br>
            <a:r>
              <a:rPr lang="pl-PL" b="1" i="1" dirty="0"/>
              <a:t>Jak by Pan(i) ocenił(a) działalność Policji? </a:t>
            </a:r>
            <a:endParaRPr lang="pl-PL" sz="1497" dirty="0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6FCF71F6-440B-426D-93A9-58F99B70D8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5477" y="6454338"/>
            <a:ext cx="2375650" cy="292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9pPr>
          </a:lstStyle>
          <a:p>
            <a:pPr>
              <a:lnSpc>
                <a:spcPct val="115000"/>
              </a:lnSpc>
            </a:pPr>
            <a:r>
              <a:rPr lang="pl-PL" altLang="pl-PL" sz="1200" dirty="0">
                <a:solidFill>
                  <a:srgbClr val="002156"/>
                </a:solidFill>
                <a:latin typeface="+mj-lt"/>
                <a:cs typeface="Times New Roman" panose="02020603050405020304" pitchFamily="18" charset="0"/>
              </a:rPr>
              <a:t>Źródło: CBOS, maj 2025 r., N=1029.</a:t>
            </a:r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80467D33-63D8-4E49-A1DA-AF5FDD5C9DE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8409543" y="6248817"/>
            <a:ext cx="573526" cy="364358"/>
          </a:xfrm>
        </p:spPr>
        <p:txBody>
          <a:bodyPr/>
          <a:lstStyle/>
          <a:p>
            <a:pPr>
              <a:defRPr/>
            </a:pPr>
            <a:fld id="{0544EAA6-FEEA-4155-8D90-7AF06690D31B}" type="slidenum">
              <a:rPr lang="pl-PL" altLang="pl-PL" smtClean="0"/>
              <a:pPr>
                <a:defRPr/>
              </a:pPr>
              <a:t>6</a:t>
            </a:fld>
            <a:endParaRPr lang="pl-PL" altLang="pl-PL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863" y="3919889"/>
            <a:ext cx="2341099" cy="15626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58C56548-32C5-4FAD-A9E0-09DA46385E5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863" y="2260329"/>
            <a:ext cx="2254058" cy="12603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358" y="2179139"/>
            <a:ext cx="6058238" cy="3481500"/>
          </a:xfrm>
          <a:prstGeom prst="rect">
            <a:avLst/>
          </a:prstGeom>
        </p:spPr>
      </p:pic>
      <p:sp>
        <p:nvSpPr>
          <p:cNvPr id="12" name="Rectangle 31"/>
          <p:cNvSpPr>
            <a:spLocks noChangeArrowheads="1"/>
          </p:cNvSpPr>
          <p:nvPr/>
        </p:nvSpPr>
        <p:spPr bwMode="auto">
          <a:xfrm>
            <a:off x="168275" y="91931"/>
            <a:ext cx="531049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l-PL" sz="2800" b="1" dirty="0" smtClean="0">
                <a:solidFill>
                  <a:schemeClr val="tx2">
                    <a:lumMod val="75000"/>
                  </a:schemeClr>
                </a:solidFill>
                <a:latin typeface="Calibri"/>
              </a:rPr>
              <a:t>Poczucie bezpieczeństwa Polaków.</a:t>
            </a:r>
            <a:endParaRPr lang="pl-PL" sz="2800" b="1" dirty="0">
              <a:solidFill>
                <a:schemeClr val="tx2">
                  <a:lumMod val="75000"/>
                </a:scheme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3688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12D2DBC-1BD1-4990-86E0-2DE320E1C45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10443" y="1469940"/>
            <a:ext cx="8713588" cy="2939839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794" tIns="50397" rIns="100794" bIns="50397" numCol="1" anchor="t" anchorCtr="0" compatLnSpc="1">
            <a:prstTxWarp prst="textNoShape">
              <a:avLst/>
            </a:prstTxWarp>
            <a:normAutofit fontScale="62500" lnSpcReduction="20000"/>
          </a:bodyPr>
          <a:lstStyle/>
          <a:p>
            <a:pPr marL="571500" indent="-571500">
              <a:buFont typeface="+mj-lt"/>
              <a:buAutoNum type="romanUcPeriod"/>
            </a:pPr>
            <a:r>
              <a:rPr lang="pl-PL" b="1" dirty="0" smtClean="0"/>
              <a:t>Doskonalenie </a:t>
            </a:r>
            <a:r>
              <a:rPr lang="pl-PL" b="1" dirty="0"/>
              <a:t>działań Policji na wypadek wystąpienia sytuacji kryzysowych.</a:t>
            </a:r>
          </a:p>
          <a:p>
            <a:pPr marL="571500" indent="-571500">
              <a:buFont typeface="+mj-lt"/>
              <a:buAutoNum type="romanUcPeriod"/>
            </a:pPr>
            <a:r>
              <a:rPr lang="pl-PL" b="1" dirty="0" smtClean="0"/>
              <a:t>Wzmacnianie </a:t>
            </a:r>
            <a:r>
              <a:rPr lang="pl-PL" b="1" dirty="0"/>
              <a:t>bezpieczeństwa społeczności lokalnej poprzez zapobieganie i zwalczanie kluczowych rodzajów przestępstw.</a:t>
            </a:r>
          </a:p>
          <a:p>
            <a:pPr marL="571500" indent="-571500">
              <a:buFont typeface="+mj-lt"/>
              <a:buAutoNum type="romanUcPeriod"/>
            </a:pPr>
            <a:r>
              <a:rPr lang="pl-PL" b="1" dirty="0" smtClean="0"/>
              <a:t>Optymalizacja </a:t>
            </a:r>
            <a:r>
              <a:rPr lang="pl-PL" b="1" dirty="0"/>
              <a:t>działań Policji w obszarze zwalczania przestępczości zorganizowanej, transgranicznej i popełnianej w cyberprzestrzeni.</a:t>
            </a:r>
          </a:p>
          <a:p>
            <a:pPr marL="571500" indent="-571500">
              <a:buFont typeface="+mj-lt"/>
              <a:buAutoNum type="romanUcPeriod"/>
            </a:pPr>
            <a:r>
              <a:rPr lang="pl-PL" b="1" dirty="0" smtClean="0"/>
              <a:t>Wzmocnienie </a:t>
            </a:r>
            <a:r>
              <a:rPr lang="pl-PL" b="1" dirty="0"/>
              <a:t>zdolności Policji do ochrony społeczeństwa w dynamicznie zmieniającym się otoczeniu poprzez profesjonalizację kadry funkcjonariuszy i pracowników Policji.</a:t>
            </a:r>
          </a:p>
          <a:p>
            <a:pPr marL="571500" indent="-571500">
              <a:buFont typeface="+mj-lt"/>
              <a:buAutoNum type="romanUcPeriod"/>
            </a:pPr>
            <a:r>
              <a:rPr lang="pl-PL" b="1" dirty="0" smtClean="0"/>
              <a:t>Zwiększenie </a:t>
            </a:r>
            <a:r>
              <a:rPr lang="pl-PL" b="1" dirty="0"/>
              <a:t>efektywności działań Policji poprzez wdrażanie nowoczesnych rozwiązań technologicznych oraz zarządczych.</a:t>
            </a:r>
          </a:p>
          <a:p>
            <a:endParaRPr lang="pl-PL" sz="1600" b="1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5096E92B-644A-444D-B04E-F8BDFF26159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C0EC625B-DDCF-4FBC-A6FF-764FEEE958AE}" type="slidenum">
              <a:rPr lang="pl-PL" altLang="pl-PL" smtClean="0"/>
              <a:pPr>
                <a:defRPr/>
              </a:pPr>
              <a:t>60</a:t>
            </a:fld>
            <a:endParaRPr lang="pl-PL" alt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7237" y="3424237"/>
            <a:ext cx="9525" cy="9525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19" y="4450719"/>
            <a:ext cx="2883275" cy="21624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490" y="4449557"/>
            <a:ext cx="2163618" cy="21636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504" y="4449557"/>
            <a:ext cx="2884824" cy="21636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Rectangle 31"/>
          <p:cNvSpPr>
            <a:spLocks noChangeArrowheads="1"/>
          </p:cNvSpPr>
          <p:nvPr/>
        </p:nvSpPr>
        <p:spPr bwMode="auto">
          <a:xfrm>
            <a:off x="0" y="91931"/>
            <a:ext cx="640104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l-PL" sz="2800" b="1" dirty="0" smtClean="0">
                <a:solidFill>
                  <a:schemeClr val="tx2">
                    <a:lumMod val="75000"/>
                  </a:schemeClr>
                </a:solidFill>
                <a:latin typeface="Calibri"/>
              </a:rPr>
              <a:t>Priorytety Polskiej policji na lata 2026/28.</a:t>
            </a:r>
            <a:endParaRPr lang="pl-PL" sz="2800" b="1" dirty="0">
              <a:solidFill>
                <a:schemeClr val="tx2">
                  <a:lumMod val="75000"/>
                </a:scheme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141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223387" y="1258130"/>
            <a:ext cx="4163886" cy="5364342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794" tIns="50397" rIns="100794" bIns="50397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pl-PL" sz="1600" b="1" dirty="0"/>
              <a:t>Utworzenie Wydziału</a:t>
            </a:r>
            <a:br>
              <a:rPr lang="pl-PL" sz="1600" b="1" dirty="0"/>
            </a:br>
            <a:r>
              <a:rPr lang="pl-PL" sz="1600" b="1" dirty="0"/>
              <a:t>dw. z Przestępczością Cyfrową KWP</a:t>
            </a:r>
            <a:r>
              <a:rPr lang="pl-PL" sz="1600" b="1" dirty="0" smtClean="0"/>
              <a:t>,</a:t>
            </a:r>
          </a:p>
          <a:p>
            <a:r>
              <a:rPr lang="pl-PL" sz="1600" b="1" dirty="0"/>
              <a:t>Wzmocnienie etatowe wydziału dw. z Korupcją,</a:t>
            </a:r>
          </a:p>
          <a:p>
            <a:r>
              <a:rPr lang="pl-PL" sz="1600" b="1" dirty="0" smtClean="0"/>
              <a:t>Zunifikowanie struktury komórek dw</a:t>
            </a:r>
            <a:r>
              <a:rPr lang="pl-PL" sz="1600" b="1" dirty="0"/>
              <a:t>. z </a:t>
            </a:r>
            <a:r>
              <a:rPr lang="pl-PL" sz="1600" b="1" dirty="0" smtClean="0"/>
              <a:t>Przestępczością Gospodarczą – jako komórek do walki z Przestępczością Ekonomiczną,</a:t>
            </a:r>
            <a:endParaRPr lang="pl-PL" sz="1600" b="1" dirty="0"/>
          </a:p>
          <a:p>
            <a:r>
              <a:rPr lang="pl-PL" sz="1600" b="1" dirty="0" smtClean="0"/>
              <a:t>Udział </a:t>
            </a:r>
            <a:r>
              <a:rPr lang="pl-PL" sz="1600" b="1" dirty="0"/>
              <a:t>w tworzeniu Zarządu w Bydgoszczy  Narodowego Biura Śledczego Policji,</a:t>
            </a:r>
          </a:p>
          <a:p>
            <a:r>
              <a:rPr lang="pl-PL" sz="1600" b="1" dirty="0"/>
              <a:t>Zmiany w strukturach organizacyjnych KMP w Bydgoszczy i Toruniu</a:t>
            </a:r>
            <a:br>
              <a:rPr lang="pl-PL" sz="1600" b="1" dirty="0"/>
            </a:br>
            <a:r>
              <a:rPr lang="pl-PL" sz="1600" b="1" dirty="0"/>
              <a:t>(WPI, Wywiadowcy),</a:t>
            </a:r>
          </a:p>
          <a:p>
            <a:r>
              <a:rPr lang="pl-PL" sz="1600" b="1" dirty="0"/>
              <a:t>Powołanie „Grup Szybkiego Reagowania” w Komendach Miejskich Policji,</a:t>
            </a:r>
          </a:p>
          <a:p>
            <a:r>
              <a:rPr lang="pl-PL" sz="1600" b="1" dirty="0"/>
              <a:t>Utworzenie Zespołu Kontroli Zarządczej KWP,</a:t>
            </a:r>
          </a:p>
          <a:p>
            <a:r>
              <a:rPr lang="pl-PL" sz="1600" b="1" dirty="0"/>
              <a:t>Utworzenie Zespołu Antydronowego i </a:t>
            </a:r>
            <a:r>
              <a:rPr lang="pl-PL" sz="1600" b="1" dirty="0" smtClean="0"/>
              <a:t>Zespołu ds. zagrożeń </a:t>
            </a:r>
            <a:r>
              <a:rPr lang="pl-PL" sz="1600" b="1" dirty="0"/>
              <a:t>CBRNE w Sztabie KWP,</a:t>
            </a:r>
          </a:p>
          <a:p>
            <a:pPr marL="0" indent="0">
              <a:buNone/>
            </a:pPr>
            <a:endParaRPr lang="pl-PL" sz="1600" dirty="0"/>
          </a:p>
          <a:p>
            <a:endParaRPr lang="pl-PL" sz="1600" dirty="0"/>
          </a:p>
          <a:p>
            <a:endParaRPr lang="pl-PL" sz="1600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136" y="1510906"/>
            <a:ext cx="3689571" cy="28963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0377" y="4692915"/>
            <a:ext cx="2247714" cy="14981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0119" y="4692916"/>
            <a:ext cx="2000054" cy="14981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Rectangle 31"/>
          <p:cNvSpPr>
            <a:spLocks noChangeArrowheads="1"/>
          </p:cNvSpPr>
          <p:nvPr/>
        </p:nvSpPr>
        <p:spPr bwMode="auto">
          <a:xfrm>
            <a:off x="168275" y="91931"/>
            <a:ext cx="533742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l-PL" sz="2800" b="1" dirty="0" smtClean="0">
                <a:solidFill>
                  <a:schemeClr val="tx2">
                    <a:lumMod val="75000"/>
                  </a:schemeClr>
                </a:solidFill>
                <a:latin typeface="Calibri"/>
              </a:rPr>
              <a:t>Planowane zmiany i usprawnienia.</a:t>
            </a:r>
            <a:endParaRPr lang="pl-PL" sz="2800" b="1" dirty="0">
              <a:solidFill>
                <a:schemeClr val="tx2">
                  <a:lumMod val="75000"/>
                </a:scheme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76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A98B83EF-341D-486F-9B51-5A69740C20E6}"/>
              </a:ext>
            </a:extLst>
          </p:cNvPr>
          <p:cNvSpPr/>
          <p:nvPr/>
        </p:nvSpPr>
        <p:spPr>
          <a:xfrm>
            <a:off x="2037617" y="3065736"/>
            <a:ext cx="5068766" cy="726528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 algn="ctr" defTabSz="1007943">
              <a:lnSpc>
                <a:spcPct val="90000"/>
              </a:lnSpc>
              <a:spcBef>
                <a:spcPct val="0"/>
              </a:spcBef>
            </a:pPr>
            <a:r>
              <a:rPr lang="pl-PL" sz="3600" cap="all" dirty="0">
                <a:solidFill>
                  <a:srgbClr val="002156"/>
                </a:solidFill>
                <a:latin typeface="+mj-lt"/>
                <a:ea typeface="+mj-ea"/>
                <a:cs typeface="Arial" pitchFamily="34" charset="0"/>
              </a:rPr>
              <a:t>Dziękuję za uwagę</a:t>
            </a:r>
          </a:p>
        </p:txBody>
      </p:sp>
      <p:sp>
        <p:nvSpPr>
          <p:cNvPr id="3" name="Tytuł 1"/>
          <p:cNvSpPr>
            <a:spLocks noGrp="1"/>
          </p:cNvSpPr>
          <p:nvPr>
            <p:ph type="title"/>
          </p:nvPr>
        </p:nvSpPr>
        <p:spPr>
          <a:xfrm>
            <a:off x="3505545" y="4834147"/>
            <a:ext cx="3943559" cy="633148"/>
          </a:xfrm>
        </p:spPr>
        <p:txBody>
          <a:bodyPr>
            <a:normAutofit/>
          </a:bodyPr>
          <a:lstStyle/>
          <a:p>
            <a:r>
              <a:rPr lang="pl-PL" sz="1600" dirty="0">
                <a:latin typeface="Arial Narrow" panose="020B0606020202030204" pitchFamily="34" charset="0"/>
                <a:cs typeface="Arial" panose="020B0604020202020204" pitchFamily="34" charset="0"/>
              </a:rPr>
              <a:t>              Komendant Wojewódzki Policji</a:t>
            </a:r>
            <a:br>
              <a:rPr lang="pl-PL" sz="1600" dirty="0"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pl-PL" sz="1600" dirty="0">
                <a:latin typeface="Arial Narrow" panose="020B0606020202030204" pitchFamily="34" charset="0"/>
                <a:cs typeface="Arial" panose="020B0604020202020204" pitchFamily="34" charset="0"/>
              </a:rPr>
              <a:t>              w Bydgoszczy </a:t>
            </a:r>
            <a:endParaRPr lang="pl-PL" sz="1600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6254228" y="5722409"/>
            <a:ext cx="21523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latin typeface="Arial Narrow" panose="020B0606020202030204" pitchFamily="34" charset="0"/>
                <a:cs typeface="Arial" panose="020B0604020202020204" pitchFamily="34" charset="0"/>
              </a:rPr>
              <a:t>insp. Jakub Gorczyński</a:t>
            </a:r>
          </a:p>
        </p:txBody>
      </p:sp>
      <p:pic>
        <p:nvPicPr>
          <p:cNvPr id="7" name="Picture 2" descr="https://mazowiecka.policja.gov.pl/dokumenty/zalaczniki/271/271-127740_g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10" t="-757" r="1" b="33985"/>
          <a:stretch/>
        </p:blipFill>
        <p:spPr bwMode="auto">
          <a:xfrm>
            <a:off x="6775339" y="4623897"/>
            <a:ext cx="1106885" cy="1095633"/>
          </a:xfrm>
          <a:prstGeom prst="ellipse">
            <a:avLst/>
          </a:prstGeom>
          <a:noFill/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3787" y="4876135"/>
            <a:ext cx="584079" cy="59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06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Prostokąt 4">
            <a:extLst>
              <a:ext uri="{FF2B5EF4-FFF2-40B4-BE49-F238E27FC236}">
                <a16:creationId xmlns:a16="http://schemas.microsoft.com/office/drawing/2014/main" id="{A913D92F-7325-43B0-B97D-06BD8833A1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5118" y="1910401"/>
            <a:ext cx="5928587" cy="46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1pPr>
            <a:lvl2pPr marL="742950" indent="-285750"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2pPr>
            <a:lvl3pPr marL="1143000" indent="-228600"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3pPr>
            <a:lvl4pPr marL="1600200" indent="-228600"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4pPr>
            <a:lvl5pPr marL="2057400" indent="-228600"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 sz="1225" b="1">
              <a:solidFill>
                <a:srgbClr val="1F497D"/>
              </a:solidFill>
              <a:latin typeface="Arial" panose="020B0604020202020204" pitchFamily="34" charset="0"/>
              <a:cs typeface="Lucida Sans Unicode" panose="020B0602030504020204" pitchFamily="34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 sz="1225" b="1">
              <a:solidFill>
                <a:srgbClr val="1F497D"/>
              </a:solidFill>
              <a:latin typeface="Arial" panose="020B0604020202020204" pitchFamily="34" charset="0"/>
              <a:cs typeface="Lucida Sans Unicode" panose="020B0602030504020204" pitchFamily="34" charset="0"/>
            </a:endParaRPr>
          </a:p>
        </p:txBody>
      </p:sp>
      <p:pic>
        <p:nvPicPr>
          <p:cNvPr id="24579" name="Obraz 6">
            <a:extLst>
              <a:ext uri="{FF2B5EF4-FFF2-40B4-BE49-F238E27FC236}">
                <a16:creationId xmlns:a16="http://schemas.microsoft.com/office/drawing/2014/main" id="{0C5B9C5F-AF95-4E16-8E57-25E81AABD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068" y="2818753"/>
            <a:ext cx="3369866" cy="1219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ytuł 7">
            <a:extLst>
              <a:ext uri="{FF2B5EF4-FFF2-40B4-BE49-F238E27FC236}">
                <a16:creationId xmlns:a16="http://schemas.microsoft.com/office/drawing/2014/main" id="{51EF6DB7-AF74-4846-83B2-DF2C09304863}"/>
              </a:ext>
            </a:extLst>
          </p:cNvPr>
          <p:cNvSpPr txBox="1">
            <a:spLocks/>
          </p:cNvSpPr>
          <p:nvPr/>
        </p:nvSpPr>
        <p:spPr>
          <a:xfrm>
            <a:off x="1313384" y="4038624"/>
            <a:ext cx="6517233" cy="878110"/>
          </a:xfrm>
          <a:prstGeom prst="rect">
            <a:avLst/>
          </a:prstGeom>
        </p:spPr>
        <p:txBody>
          <a:bodyPr anchor="b">
            <a:normAutofit fontScale="97500"/>
          </a:bodyPr>
          <a:lstStyle>
            <a:lvl1pPr algn="ctr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91" kern="1200" cap="all" baseline="0">
                <a:solidFill>
                  <a:srgbClr val="002156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l-PL" sz="2449" dirty="0" smtClean="0">
                <a:cs typeface="Arial" pitchFamily="34" charset="0"/>
              </a:rPr>
              <a:t>Garnizon kujawsko – pomorskiej policji</a:t>
            </a:r>
            <a:endParaRPr lang="pl-PL" sz="2449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961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4E0924E-7BA0-411D-AF80-248F9B4F1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99" y="1204592"/>
            <a:ext cx="7315416" cy="1224817"/>
          </a:xfrm>
        </p:spPr>
        <p:txBody>
          <a:bodyPr>
            <a:noAutofit/>
          </a:bodyPr>
          <a:lstStyle/>
          <a:p>
            <a:pPr defTabSz="685805" eaLnBrk="1" fontAlgn="auto" hangingPunct="1">
              <a:spcAft>
                <a:spcPts val="0"/>
              </a:spcAft>
              <a:defRPr/>
            </a:pPr>
            <a:r>
              <a:rPr lang="pl-PL" sz="2200" dirty="0"/>
              <a:t>Liczba jednostek</a:t>
            </a:r>
            <a:br>
              <a:rPr lang="pl-PL" sz="2200" dirty="0"/>
            </a:br>
            <a:r>
              <a:rPr lang="pl-PL" sz="2200" dirty="0"/>
              <a:t>organizacyjnych Policji</a:t>
            </a:r>
            <a:br>
              <a:rPr lang="pl-PL" sz="2200" dirty="0"/>
            </a:br>
            <a:r>
              <a:rPr lang="pl-PL" sz="2200" dirty="0"/>
              <a:t>i posterunków Policji</a:t>
            </a:r>
            <a:br>
              <a:rPr lang="pl-PL" sz="2200" dirty="0"/>
            </a:br>
            <a:r>
              <a:rPr lang="pl-PL" sz="2200" dirty="0"/>
              <a:t>na dzień 31.12.2025 roku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6B7B6A-B3B2-47C8-A416-1B3EA20475A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09985" y="2816398"/>
            <a:ext cx="4163728" cy="2246577"/>
          </a:xfrm>
        </p:spPr>
        <p:txBody>
          <a:bodyPr>
            <a:noAutofit/>
          </a:bodyPr>
          <a:lstStyle/>
          <a:p>
            <a:pPr defTabSz="685805" eaLnBrk="1" fontAlgn="auto" hangingPunct="1">
              <a:spcBef>
                <a:spcPts val="750"/>
              </a:spcBef>
              <a:spcAft>
                <a:spcPts val="0"/>
              </a:spcAft>
              <a:defRPr/>
            </a:pPr>
            <a:r>
              <a:rPr lang="pl-PL" sz="1400" b="1" dirty="0">
                <a:solidFill>
                  <a:srgbClr val="002060"/>
                </a:solidFill>
                <a:cs typeface="Arial" panose="020B0604020202020204" pitchFamily="34" charset="0"/>
              </a:rPr>
              <a:t>Komendy Miejskie Policji -  4</a:t>
            </a:r>
          </a:p>
          <a:p>
            <a:pPr defTabSz="685805" eaLnBrk="1" fontAlgn="auto" hangingPunct="1">
              <a:spcBef>
                <a:spcPts val="750"/>
              </a:spcBef>
              <a:spcAft>
                <a:spcPts val="0"/>
              </a:spcAft>
              <a:defRPr/>
            </a:pPr>
            <a:r>
              <a:rPr lang="pl-PL" sz="1400" b="1" dirty="0">
                <a:solidFill>
                  <a:srgbClr val="002060"/>
                </a:solidFill>
                <a:cs typeface="Arial" panose="020B0604020202020204" pitchFamily="34" charset="0"/>
              </a:rPr>
              <a:t>Komendy Powiatowe Policji - 15</a:t>
            </a:r>
          </a:p>
          <a:p>
            <a:pPr defTabSz="685805" eaLnBrk="1" fontAlgn="auto" hangingPunct="1">
              <a:spcBef>
                <a:spcPts val="750"/>
              </a:spcBef>
              <a:spcAft>
                <a:spcPts val="0"/>
              </a:spcAft>
              <a:defRPr/>
            </a:pPr>
            <a:r>
              <a:rPr lang="pl-PL" sz="1400" b="1" dirty="0">
                <a:solidFill>
                  <a:srgbClr val="002060"/>
                </a:solidFill>
                <a:cs typeface="Arial" panose="020B0604020202020204" pitchFamily="34" charset="0"/>
              </a:rPr>
              <a:t>Komisariaty Policji - 27</a:t>
            </a:r>
          </a:p>
          <a:p>
            <a:pPr defTabSz="685805" eaLnBrk="1" fontAlgn="auto" hangingPunct="1">
              <a:spcBef>
                <a:spcPts val="750"/>
              </a:spcBef>
              <a:spcAft>
                <a:spcPts val="0"/>
              </a:spcAft>
              <a:defRPr/>
            </a:pPr>
            <a:r>
              <a:rPr lang="pl-PL" sz="1400" b="1" dirty="0">
                <a:solidFill>
                  <a:srgbClr val="002060"/>
                </a:solidFill>
                <a:cs typeface="Arial" panose="020B0604020202020204" pitchFamily="34" charset="0"/>
              </a:rPr>
              <a:t>Posterunki Policji - 37</a:t>
            </a:r>
          </a:p>
          <a:p>
            <a:pPr defTabSz="685805" eaLnBrk="1" fontAlgn="auto" hangingPunct="1">
              <a:spcBef>
                <a:spcPts val="750"/>
              </a:spcBef>
              <a:spcAft>
                <a:spcPts val="0"/>
              </a:spcAft>
              <a:defRPr/>
            </a:pPr>
            <a:r>
              <a:rPr lang="pl-PL" sz="1400" b="1" dirty="0">
                <a:solidFill>
                  <a:srgbClr val="002060"/>
                </a:solidFill>
                <a:cs typeface="Arial" panose="020B0604020202020204" pitchFamily="34" charset="0"/>
              </a:rPr>
              <a:t>Oddział Prewencji Policji - 1</a:t>
            </a:r>
          </a:p>
          <a:p>
            <a:pPr defTabSz="685805" eaLnBrk="1" fontAlgn="auto" hangingPunct="1">
              <a:spcBef>
                <a:spcPts val="750"/>
              </a:spcBef>
              <a:spcAft>
                <a:spcPts val="0"/>
              </a:spcAft>
              <a:defRPr/>
            </a:pPr>
            <a:r>
              <a:rPr lang="pl-PL" sz="1400" b="1" dirty="0">
                <a:solidFill>
                  <a:srgbClr val="002060"/>
                </a:solidFill>
                <a:cs typeface="Arial" panose="020B0604020202020204" pitchFamily="34" charset="0"/>
              </a:rPr>
              <a:t>Samodzielny Pododdział</a:t>
            </a:r>
            <a:br>
              <a:rPr lang="pl-PL" sz="1400" b="1" dirty="0">
                <a:solidFill>
                  <a:srgbClr val="002060"/>
                </a:solidFill>
                <a:cs typeface="Arial" panose="020B0604020202020204" pitchFamily="34" charset="0"/>
              </a:rPr>
            </a:br>
            <a:r>
              <a:rPr lang="pl-PL" sz="1400" b="1" dirty="0" err="1">
                <a:solidFill>
                  <a:srgbClr val="002060"/>
                </a:solidFill>
                <a:cs typeface="Arial" panose="020B0604020202020204" pitchFamily="34" charset="0"/>
              </a:rPr>
              <a:t>Kontrterrorystyczny</a:t>
            </a:r>
            <a:r>
              <a:rPr lang="pl-PL" sz="1400" b="1" dirty="0">
                <a:solidFill>
                  <a:srgbClr val="002060"/>
                </a:solidFill>
                <a:cs typeface="Arial" panose="020B0604020202020204" pitchFamily="34" charset="0"/>
              </a:rPr>
              <a:t> Policji - 1</a:t>
            </a:r>
          </a:p>
        </p:txBody>
      </p:sp>
      <p:pic>
        <p:nvPicPr>
          <p:cNvPr id="32772" name="Symbol zastępczy zawartości 10">
            <a:extLst>
              <a:ext uri="{FF2B5EF4-FFF2-40B4-BE49-F238E27FC236}">
                <a16:creationId xmlns:a16="http://schemas.microsoft.com/office/drawing/2014/main" id="{BAF85F7A-0614-4D9C-835A-EB6B7C3A8B24}"/>
              </a:ext>
            </a:extLst>
          </p:cNvPr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685" y="1204592"/>
            <a:ext cx="5865384" cy="5583582"/>
          </a:xfrm>
        </p:spPr>
      </p:pic>
      <p:sp>
        <p:nvSpPr>
          <p:cNvPr id="6" name="Symbol zastępczy numeru slajdu 8">
            <a:extLst>
              <a:ext uri="{FF2B5EF4-FFF2-40B4-BE49-F238E27FC236}">
                <a16:creationId xmlns:a16="http://schemas.microsoft.com/office/drawing/2014/main" id="{2D0EB41F-8443-42A2-85FE-26D567288A3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8409543" y="6248817"/>
            <a:ext cx="573526" cy="364358"/>
          </a:xfrm>
        </p:spPr>
        <p:txBody>
          <a:bodyPr/>
          <a:lstStyle/>
          <a:p>
            <a:pPr>
              <a:defRPr/>
            </a:pPr>
            <a:fld id="{0544EAA6-FEEA-4155-8D90-7AF06690D31B}" type="slidenum">
              <a:rPr lang="pl-PL" altLang="pl-PL" smtClean="0"/>
              <a:pPr>
                <a:defRPr/>
              </a:pPr>
              <a:t>8</a:t>
            </a:fld>
            <a:endParaRPr lang="pl-PL" alt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985" y="5062975"/>
            <a:ext cx="2638425" cy="1733550"/>
          </a:xfrm>
          <a:prstGeom prst="rect">
            <a:avLst/>
          </a:prstGeom>
        </p:spPr>
      </p:pic>
      <p:sp>
        <p:nvSpPr>
          <p:cNvPr id="8" name="Rectangle 31"/>
          <p:cNvSpPr>
            <a:spLocks noChangeArrowheads="1"/>
          </p:cNvSpPr>
          <p:nvPr/>
        </p:nvSpPr>
        <p:spPr bwMode="auto">
          <a:xfrm>
            <a:off x="168275" y="91931"/>
            <a:ext cx="161800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l-PL" sz="2800" b="1" dirty="0" smtClean="0">
                <a:solidFill>
                  <a:schemeClr val="tx2">
                    <a:lumMod val="75000"/>
                  </a:schemeClr>
                </a:solidFill>
                <a:latin typeface="Calibri"/>
              </a:rPr>
              <a:t>Garnizon.</a:t>
            </a:r>
            <a:endParaRPr lang="pl-PL" sz="2800" b="1" dirty="0">
              <a:solidFill>
                <a:schemeClr val="tx2">
                  <a:lumMod val="75000"/>
                </a:schemeClr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BDE437A-64E4-4A9F-90D3-840D4D518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660" y="1065407"/>
            <a:ext cx="7315550" cy="728640"/>
          </a:xfrm>
        </p:spPr>
        <p:txBody>
          <a:bodyPr>
            <a:normAutofit fontScale="90000"/>
          </a:bodyPr>
          <a:lstStyle/>
          <a:p>
            <a:r>
              <a:rPr lang="pl-PL" sz="2200" b="1" dirty="0"/>
              <a:t>5369 </a:t>
            </a:r>
            <a:r>
              <a:rPr lang="pl-PL" sz="2200" dirty="0"/>
              <a:t>etaty policyjne</a:t>
            </a:r>
            <a:r>
              <a:rPr lang="pl-PL" sz="2200" b="1" dirty="0"/>
              <a:t/>
            </a:r>
            <a:br>
              <a:rPr lang="pl-PL" sz="2200" b="1" dirty="0"/>
            </a:br>
            <a:r>
              <a:rPr lang="pl-PL" sz="2200" dirty="0"/>
              <a:t>wzrost o</a:t>
            </a:r>
            <a:r>
              <a:rPr lang="pl-PL" sz="2200" b="1" dirty="0"/>
              <a:t> 63 etaty </a:t>
            </a:r>
            <a:r>
              <a:rPr lang="pl-PL" sz="2200" dirty="0"/>
              <a:t>w stosunku do roku 2024</a:t>
            </a:r>
            <a:endParaRPr lang="pl-PL" sz="24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9E83527-1057-4CB0-9CDA-D01529D8E68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21787" y="2986297"/>
            <a:ext cx="4115137" cy="3391206"/>
          </a:xfrm>
        </p:spPr>
        <p:txBody>
          <a:bodyPr/>
          <a:lstStyle/>
          <a:p>
            <a:r>
              <a:rPr lang="pl-PL" altLang="pl-PL" sz="1800" dirty="0"/>
              <a:t>Sekcja Szkoleniowo-Bojowa SPKP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l-PL" altLang="pl-PL" sz="1800" dirty="0"/>
              <a:t>8 etatów</a:t>
            </a:r>
          </a:p>
          <a:p>
            <a:r>
              <a:rPr lang="pl-PL" altLang="pl-PL" sz="1800" dirty="0"/>
              <a:t>komórki służby kryminalnej KPP/KMP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l-PL" altLang="pl-PL" sz="1800" dirty="0"/>
              <a:t>29 etatów</a:t>
            </a:r>
          </a:p>
          <a:p>
            <a:r>
              <a:rPr lang="pl-PL" altLang="pl-PL" sz="1800" dirty="0"/>
              <a:t>komórki ds. wykroczeń KPP/KMP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l-PL" altLang="pl-PL" sz="1800" dirty="0"/>
              <a:t>10 etatów</a:t>
            </a:r>
          </a:p>
          <a:p>
            <a:r>
              <a:rPr lang="pl-PL" altLang="pl-PL" sz="1800" dirty="0"/>
              <a:t>komórki służby kryminalnej KWP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l-PL" altLang="pl-PL" sz="1800" dirty="0"/>
              <a:t>15 etatów</a:t>
            </a:r>
          </a:p>
          <a:p>
            <a:r>
              <a:rPr lang="pl-PL" altLang="pl-PL" sz="1800" dirty="0"/>
              <a:t>Wydział Postępowań Administracyjnych KWP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l-PL" altLang="pl-PL" sz="1800" dirty="0"/>
              <a:t>1 etat</a:t>
            </a:r>
          </a:p>
        </p:txBody>
      </p:sp>
      <p:sp>
        <p:nvSpPr>
          <p:cNvPr id="8" name="Symbol zastępczy numeru slajdu 8">
            <a:extLst>
              <a:ext uri="{FF2B5EF4-FFF2-40B4-BE49-F238E27FC236}">
                <a16:creationId xmlns:a16="http://schemas.microsoft.com/office/drawing/2014/main" id="{FFDA8C7C-97BF-48DA-B5CD-D0E737A95914}"/>
              </a:ext>
            </a:extLst>
          </p:cNvPr>
          <p:cNvSpPr txBox="1">
            <a:spLocks/>
          </p:cNvSpPr>
          <p:nvPr/>
        </p:nvSpPr>
        <p:spPr>
          <a:xfrm>
            <a:off x="8409543" y="6248817"/>
            <a:ext cx="573526" cy="364358"/>
          </a:xfrm>
          <a:prstGeom prst="rect">
            <a:avLst/>
          </a:prstGeom>
        </p:spPr>
        <p:txBody>
          <a:bodyPr vert="horz" wrap="square" lIns="100794" tIns="50397" rIns="100794" bIns="50397" numCol="1" anchor="ctr" anchorCtr="0" compatLnSpc="1">
            <a:prstTxWarp prst="textNoShape">
              <a:avLst/>
            </a:prstTxWarp>
          </a:bodyPr>
          <a:lstStyle>
            <a:defPPr>
              <a:defRPr lang="pl-PL"/>
            </a:defPPr>
            <a:lvl1pPr algn="r" defTabSz="912973">
              <a:buClrTx/>
              <a:buSzTx/>
              <a:buFontTx/>
              <a:buNone/>
              <a:defRPr sz="1179" b="0">
                <a:solidFill>
                  <a:srgbClr val="898989"/>
                </a:solidFill>
                <a:latin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544EAA6-FEEA-4155-8D90-7AF06690D31B}" type="slidenum">
              <a:rPr lang="pl-PL" altLang="pl-PL"/>
              <a:pPr/>
              <a:t>9</a:t>
            </a:fld>
            <a:endParaRPr lang="pl-PL" altLang="pl-PL" dirty="0"/>
          </a:p>
        </p:txBody>
      </p:sp>
      <p:sp>
        <p:nvSpPr>
          <p:cNvPr id="4" name="Prostokąt 3"/>
          <p:cNvSpPr/>
          <p:nvPr/>
        </p:nvSpPr>
        <p:spPr>
          <a:xfrm>
            <a:off x="138659" y="1847226"/>
            <a:ext cx="88444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solidFill>
                  <a:srgbClr val="002060"/>
                </a:solidFill>
              </a:rPr>
              <a:t>Zgodnie z Zarządzeniami Organizacyjnymi Komendanta Głównego Policji włączone etaty zostały przeznaczone na wzmocnienie następujących komórek organizacyjnych w KMP/KPP oraz w KWP w Bydgoszczy: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103" y="2561364"/>
            <a:ext cx="2980325" cy="1991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1731" y="4681900"/>
            <a:ext cx="2960697" cy="19837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ectangle 31"/>
          <p:cNvSpPr>
            <a:spLocks noChangeArrowheads="1"/>
          </p:cNvSpPr>
          <p:nvPr/>
        </p:nvSpPr>
        <p:spPr bwMode="auto">
          <a:xfrm>
            <a:off x="168275" y="91931"/>
            <a:ext cx="379834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l-PL" sz="2800" b="1" dirty="0" smtClean="0">
                <a:solidFill>
                  <a:schemeClr val="tx2">
                    <a:lumMod val="75000"/>
                  </a:schemeClr>
                </a:solidFill>
                <a:latin typeface="Calibri"/>
              </a:rPr>
              <a:t>Stan etatowy garnizonu.</a:t>
            </a:r>
            <a:endParaRPr lang="pl-PL" sz="2800" b="1" dirty="0">
              <a:solidFill>
                <a:schemeClr val="tx2">
                  <a:lumMod val="75000"/>
                </a:scheme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7733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zentacja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Kropla">
    <a:dk1>
      <a:sysClr val="windowText" lastClr="000000"/>
    </a:dk1>
    <a:lt1>
      <a:sysClr val="window" lastClr="FFFFFF"/>
    </a:lt1>
    <a:dk2>
      <a:srgbClr val="355071"/>
    </a:dk2>
    <a:lt2>
      <a:srgbClr val="AABED7"/>
    </a:lt2>
    <a:accent1>
      <a:srgbClr val="2FA3EE"/>
    </a:accent1>
    <a:accent2>
      <a:srgbClr val="4BCAAD"/>
    </a:accent2>
    <a:accent3>
      <a:srgbClr val="86C157"/>
    </a:accent3>
    <a:accent4>
      <a:srgbClr val="D99C3F"/>
    </a:accent4>
    <a:accent5>
      <a:srgbClr val="CE6633"/>
    </a:accent5>
    <a:accent6>
      <a:srgbClr val="A35DD1"/>
    </a:accent6>
    <a:hlink>
      <a:srgbClr val="56BCFE"/>
    </a:hlink>
    <a:folHlink>
      <a:srgbClr val="97C5E3"/>
    </a:folHlink>
  </a:clrScheme>
  <a:fontScheme name="Kropla">
    <a:majorFont>
      <a:latin typeface="Tw Cen M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Tw Cen M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ropla">
    <a:fillStyleLst>
      <a:solidFill>
        <a:schemeClr val="phClr"/>
      </a:solidFill>
      <a:solidFill>
        <a:schemeClr val="phClr">
          <a:tint val="69000"/>
          <a:satMod val="105000"/>
          <a:lumMod val="110000"/>
        </a:schemeClr>
      </a:solidFill>
      <a:gradFill rotWithShape="1">
        <a:gsLst>
          <a:gs pos="0">
            <a:schemeClr val="phClr">
              <a:tint val="94000"/>
              <a:satMod val="100000"/>
              <a:lumMod val="108000"/>
            </a:schemeClr>
          </a:gs>
          <a:gs pos="50000">
            <a:schemeClr val="phClr">
              <a:tint val="98000"/>
              <a:shade val="100000"/>
              <a:satMod val="100000"/>
              <a:lumMod val="100000"/>
            </a:schemeClr>
          </a:gs>
          <a:gs pos="100000">
            <a:schemeClr val="phClr">
              <a:shade val="72000"/>
              <a:satMod val="120000"/>
              <a:lumMod val="100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>
            <a:shade val="60000"/>
          </a:schemeClr>
        </a:solidFill>
        <a:prstDash val="solid"/>
      </a:ln>
      <a:ln w="15875" cap="flat" cmpd="sng" algn="ctr">
        <a:solidFill>
          <a:schemeClr val="phClr"/>
        </a:solidFill>
        <a:prstDash val="solid"/>
      </a:ln>
      <a:ln w="22225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50800" dist="25400" dir="5400000" rotWithShape="0">
            <a:srgbClr val="000000">
              <a:alpha val="28000"/>
            </a:srgbClr>
          </a:outerShdw>
        </a:effectLst>
      </a:effectStyle>
      <a:effectStyle>
        <a:effectLst>
          <a:outerShdw blurRad="63500" dist="25400" dir="5400000" algn="ctr" rotWithShape="0">
            <a:srgbClr val="000000">
              <a:alpha val="69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1200000"/>
          </a:lightRig>
        </a:scene3d>
        <a:sp3d prstMaterial="plastic">
          <a:bevelT w="254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0000"/>
              <a:lumMod val="110000"/>
            </a:schemeClr>
          </a:gs>
          <a:gs pos="100000">
            <a:schemeClr val="phClr">
              <a:shade val="64000"/>
              <a:lumMod val="88000"/>
            </a:schemeClr>
          </a:gs>
        </a:gsLst>
        <a:lin ang="5400000" scaled="0"/>
      </a:gradFill>
      <a:gradFill rotWithShape="1">
        <a:gsLst>
          <a:gs pos="0">
            <a:schemeClr val="phClr">
              <a:tint val="84000"/>
              <a:shade val="100000"/>
              <a:hueMod val="130000"/>
              <a:satMod val="150000"/>
              <a:lumMod val="112000"/>
            </a:schemeClr>
          </a:gs>
          <a:gs pos="100000">
            <a:schemeClr val="phClr">
              <a:shade val="92000"/>
              <a:satMod val="140000"/>
              <a:lumMod val="11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8686</TotalTime>
  <Words>3280</Words>
  <Application>Microsoft Office PowerPoint</Application>
  <PresentationFormat>Pokaz na ekranie (4:3)</PresentationFormat>
  <Paragraphs>910</Paragraphs>
  <Slides>62</Slides>
  <Notes>42</Notes>
  <HiddenSlides>0</HiddenSlides>
  <MMClips>0</MMClips>
  <ScaleCrop>false</ScaleCrop>
  <HeadingPairs>
    <vt:vector size="8" baseType="variant">
      <vt:variant>
        <vt:lpstr>Używane czcionki</vt:lpstr>
      </vt:variant>
      <vt:variant>
        <vt:i4>12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62</vt:i4>
      </vt:variant>
    </vt:vector>
  </HeadingPairs>
  <TitlesOfParts>
    <vt:vector size="76" baseType="lpstr">
      <vt:lpstr>Microsoft YaHei</vt:lpstr>
      <vt:lpstr>Arial</vt:lpstr>
      <vt:lpstr>Arial Narrow</vt:lpstr>
      <vt:lpstr>Bookman Old Style</vt:lpstr>
      <vt:lpstr>Calibri</vt:lpstr>
      <vt:lpstr>Century Schoolbook</vt:lpstr>
      <vt:lpstr>Czcionka tekstu podstawowego</vt:lpstr>
      <vt:lpstr>DejaVu Sans</vt:lpstr>
      <vt:lpstr>Lucida Sans Unicode</vt:lpstr>
      <vt:lpstr>Tahoma</vt:lpstr>
      <vt:lpstr>Times New Roman</vt:lpstr>
      <vt:lpstr>Tw Cen MT</vt:lpstr>
      <vt:lpstr>Prezentacja</vt:lpstr>
      <vt:lpstr>Wykres programu Microsoft Excel</vt:lpstr>
      <vt:lpstr>STAN BEZPIECZEŃSTWA  WOJEWÓDZTWA KUJAWSKO-POMORSKIEGO  w 2025 roku</vt:lpstr>
      <vt:lpstr>Prezentacja programu PowerPoint</vt:lpstr>
      <vt:lpstr>Czy, Pana/i zdaniem, Polska jest krajem bezpiecznym?</vt:lpstr>
      <vt:lpstr> Czy miejsce, w którym Pan/i mieszka (dzielnica, osiedle, wieś) można nazwać bezpiecznym? </vt:lpstr>
      <vt:lpstr>Jak by Pan(i) ocenił(a) poszczególne instytucje? </vt:lpstr>
      <vt:lpstr> Jak by Pan(i) ocenił(a) działalność Policji? </vt:lpstr>
      <vt:lpstr>Prezentacja programu PowerPoint</vt:lpstr>
      <vt:lpstr>Liczba jednostek organizacyjnych Policji i posterunków Policji na dzień 31.12.2025 roku</vt:lpstr>
      <vt:lpstr>5369 etaty policyjne wzrost o 63 etaty w stosunku do roku 2024</vt:lpstr>
      <vt:lpstr>Prezentacja programu PowerPoint</vt:lpstr>
      <vt:lpstr>Prezentacja programu PowerPoint</vt:lpstr>
      <vt:lpstr>Prezentacja programu PowerPoint</vt:lpstr>
      <vt:lpstr>Terminy przyjęć do służby w Policji  w latach 2025/2026 roku w woj. kujawsko-pomorskim</vt:lpstr>
      <vt:lpstr>1193 ETATY CYWILNE w garnizonie kujawsko-pomorskiej Policji  wakaty : KSC 18, PNM 14,26.</vt:lpstr>
      <vt:lpstr>Prezentacja programu PowerPoint</vt:lpstr>
      <vt:lpstr>WYDARZENIA NADZWYCZAJNE z udziałem funkcjonariuszy i pracowników Policji garnizonu kujawsko-pomorskiego w roku 2025</vt:lpstr>
      <vt:lpstr>UŻYCIE I WYKORZYSTANIE BRONI SŁUŻBOWEJ od 01 stycznia 2025 roku do 31 grudnia 2025 roku</vt:lpstr>
      <vt:lpstr>Prezentacja programu PowerPoint</vt:lpstr>
      <vt:lpstr>Prezentacja programu PowerPoint</vt:lpstr>
      <vt:lpstr>PION PREWENCJI KAŻDEGO DNIA 2025 ROKU ŚREDNIO</vt:lpstr>
      <vt:lpstr>Prezentacja programu PowerPoint</vt:lpstr>
      <vt:lpstr>WYPADKI DROGOWE, ofiary śmiertelne, ranni W LATACH 2013-2025 w województwie kujawsko-pomorskim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Postępowania STWIERDZONE w okresie styczeń-grudzień 2025 roku (37.178) w 2024 (38.010)</vt:lpstr>
      <vt:lpstr>Prezentacja programu PowerPoint</vt:lpstr>
      <vt:lpstr>Prezentacja programu PowerPoint</vt:lpstr>
      <vt:lpstr>Prezentacja programu PowerPoint</vt:lpstr>
      <vt:lpstr>Przestępczość cudzoziemców w woj. kujawsko-pomorskim na tle Polski –  przestępstwa stwierdzone ogółem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HONOROWE ODZNACZENIA FUNKCJONARIUSZY GARNIZONU  KUJAWSKO-POMORSKIEGO</vt:lpstr>
      <vt:lpstr>Prezentacja programu PowerPoint</vt:lpstr>
      <vt:lpstr>Prezentacja programu PowerPoint</vt:lpstr>
      <vt:lpstr>Prezentacja programu PowerPoint</vt:lpstr>
      <vt:lpstr>Prezentacja programu PowerPoint</vt:lpstr>
      <vt:lpstr>Liczba obiektów/miejsc szczególnie istotnych dla funkcjonowania społeczności lokalnych wytypowanych w porozumieniu Policji z władzami lokalnymi.</vt:lpstr>
      <vt:lpstr>Wg stanu na 31 grudnia 2025 roku na terenie województwa kujawsko-pomorskiego od początku działań* zaangażowano w związku z prowadzonymi działaniami poniższe siły i środki:</vt:lpstr>
      <vt:lpstr>Prezentacja programu PowerPoint</vt:lpstr>
      <vt:lpstr>Prezentacja programu PowerPoint</vt:lpstr>
      <vt:lpstr>Prezentacja programu PowerPoint</vt:lpstr>
      <vt:lpstr>              Komendant Wojewódzki Policji               w Bydgoszczy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Zaneta Marciniak</dc:creator>
  <cp:lastModifiedBy>Jakub Gorczyński</cp:lastModifiedBy>
  <cp:revision>457</cp:revision>
  <cp:lastPrinted>2026-02-03T13:41:40Z</cp:lastPrinted>
  <dcterms:created xsi:type="dcterms:W3CDTF">2024-02-13T11:06:35Z</dcterms:created>
  <dcterms:modified xsi:type="dcterms:W3CDTF">2026-03-16T10:14:08Z</dcterms:modified>
</cp:coreProperties>
</file>