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65" r:id="rId3"/>
    <p:sldId id="264" r:id="rId4"/>
    <p:sldId id="266" r:id="rId5"/>
    <p:sldId id="267" r:id="rId6"/>
    <p:sldId id="261" r:id="rId7"/>
    <p:sldId id="260" r:id="rId8"/>
    <p:sldId id="259" r:id="rId9"/>
    <p:sldId id="263" r:id="rId10"/>
    <p:sldId id="257" r:id="rId11"/>
    <p:sldId id="275" r:id="rId12"/>
    <p:sldId id="277" r:id="rId13"/>
    <p:sldId id="278" r:id="rId14"/>
    <p:sldId id="293" r:id="rId15"/>
    <p:sldId id="280" r:id="rId16"/>
    <p:sldId id="281" r:id="rId17"/>
    <p:sldId id="282" r:id="rId18"/>
    <p:sldId id="283" r:id="rId19"/>
    <p:sldId id="284" r:id="rId20"/>
    <p:sldId id="285" r:id="rId21"/>
    <p:sldId id="287" r:id="rId22"/>
    <p:sldId id="288" r:id="rId23"/>
    <p:sldId id="289" r:id="rId24"/>
    <p:sldId id="292" r:id="rId25"/>
  </p:sldIdLst>
  <p:sldSz cx="9144000" cy="6858000" type="screen4x3"/>
  <p:notesSz cx="6797675" cy="992822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06B3397C-3761-4252-A616-99BA25C40BC0}">
          <p14:sldIdLst>
            <p14:sldId id="256"/>
            <p14:sldId id="265"/>
            <p14:sldId id="264"/>
            <p14:sldId id="266"/>
            <p14:sldId id="267"/>
            <p14:sldId id="261"/>
          </p14:sldIdLst>
        </p14:section>
        <p14:section name="Sekcja bez tytułu" id="{BE4B4197-2B1F-4CDF-A235-8725317054DB}">
          <p14:sldIdLst>
            <p14:sldId id="260"/>
            <p14:sldId id="259"/>
            <p14:sldId id="263"/>
            <p14:sldId id="257"/>
            <p14:sldId id="275"/>
            <p14:sldId id="277"/>
            <p14:sldId id="278"/>
            <p14:sldId id="293"/>
            <p14:sldId id="280"/>
            <p14:sldId id="281"/>
            <p14:sldId id="282"/>
            <p14:sldId id="283"/>
            <p14:sldId id="284"/>
            <p14:sldId id="285"/>
            <p14:sldId id="287"/>
            <p14:sldId id="288"/>
            <p14:sldId id="289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713" autoAdjust="0"/>
  </p:normalViewPr>
  <p:slideViewPr>
    <p:cSldViewPr>
      <p:cViewPr varScale="1">
        <p:scale>
          <a:sx n="74" d="100"/>
          <a:sy n="74" d="100"/>
        </p:scale>
        <p:origin x="2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>
              <a:defRPr/>
            </a:pPr>
            <a:r>
              <a:rPr lang="pl-PL" sz="1800" dirty="0"/>
              <a:t>Ogółem członkowie </a:t>
            </a:r>
            <a:r>
              <a:rPr lang="pl-PL" sz="1800" dirty="0" smtClean="0"/>
              <a:t>Ochotniczych Straży Pożarnych, Młodzieżowych Drużyn Pożarniczych </a:t>
            </a:r>
          </a:p>
          <a:p>
            <a:pPr algn="ctr">
              <a:defRPr/>
            </a:pPr>
            <a:r>
              <a:rPr lang="pl-PL" sz="1800" dirty="0" smtClean="0"/>
              <a:t>i Dziecięcych Drużyn Pożarniczych</a:t>
            </a:r>
            <a:endParaRPr lang="pl-PL" sz="1800" dirty="0"/>
          </a:p>
        </c:rich>
      </c:tx>
      <c:layout>
        <c:manualLayout>
          <c:xMode val="edge"/>
          <c:yMode val="edge"/>
          <c:x val="0.11668365350709824"/>
          <c:y val="0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1438849789636906E-2"/>
          <c:y val="0.1431122868599006"/>
          <c:w val="0.61458401173815935"/>
          <c:h val="0.85649040874546256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Ogółem członkowie OSP, MDP i DDP</c:v>
                </c:pt>
              </c:strCache>
            </c:strRef>
          </c:tx>
          <c:explosion val="25"/>
          <c:dPt>
            <c:idx val="0"/>
            <c:bubble3D val="0"/>
            <c:explosion val="24"/>
          </c:dPt>
          <c:cat>
            <c:strRef>
              <c:f>Arkusz1!$A$2:$A$5</c:f>
              <c:strCache>
                <c:ptCount val="4"/>
                <c:pt idx="0">
                  <c:v>OSP - Mężczyźni</c:v>
                </c:pt>
                <c:pt idx="1">
                  <c:v>OSP - Kobiety</c:v>
                </c:pt>
                <c:pt idx="2">
                  <c:v>MDP</c:v>
                </c:pt>
                <c:pt idx="3">
                  <c:v>DDP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23164</c:v>
                </c:pt>
                <c:pt idx="1">
                  <c:v>4102</c:v>
                </c:pt>
                <c:pt idx="2">
                  <c:v>5569</c:v>
                </c:pt>
                <c:pt idx="3">
                  <c:v>586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 rtl="0">
            <a:defRPr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0833333333333412E-2"/>
                  <c:y val="-6.561603989817100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CA8-4ECE-A27A-596838299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203703703703751E-2"/>
                  <c:y val="-1.0737294201861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CA8-4ECE-A27A-596838299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833333333333398E-2"/>
                  <c:y val="-3.57909806728708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3CA8-4ECE-A27A-596838299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5462962962962982E-2"/>
                  <c:y val="-3.57909806728704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CA8-4ECE-A27A-5968382991E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900" b="1" i="0" baseline="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Arkusz1!$A$2:$A$16</c:f>
              <c:strCache>
                <c:ptCount val="15"/>
                <c:pt idx="0">
                  <c:v>sam.rat. lekkie</c:v>
                </c:pt>
                <c:pt idx="1">
                  <c:v>sam.rat. średnie</c:v>
                </c:pt>
                <c:pt idx="2">
                  <c:v>sam.rat. Ciężkie</c:v>
                </c:pt>
                <c:pt idx="3">
                  <c:v>podnościki hydraul.</c:v>
                </c:pt>
                <c:pt idx="4">
                  <c:v>drabiny mechan.</c:v>
                </c:pt>
                <c:pt idx="5">
                  <c:v>sam. ciężarowe</c:v>
                </c:pt>
                <c:pt idx="6">
                  <c:v>sam. tech.warsztatowe</c:v>
                </c:pt>
                <c:pt idx="7">
                  <c:v>ogółem motopompy</c:v>
                </c:pt>
                <c:pt idx="8">
                  <c:v>ogółem pompy elektyczne</c:v>
                </c:pt>
                <c:pt idx="9">
                  <c:v>zestawy hydrauliczne</c:v>
                </c:pt>
                <c:pt idx="10">
                  <c:v>łodzie, pontony</c:v>
                </c:pt>
                <c:pt idx="11">
                  <c:v>przyczepy podłodziowe</c:v>
                </c:pt>
                <c:pt idx="12">
                  <c:v>sprzęt dla nurków i płetwonurków</c:v>
                </c:pt>
                <c:pt idx="13">
                  <c:v>agregaty prądotwórcze</c:v>
                </c:pt>
                <c:pt idx="14">
                  <c:v>sprzęt ochrony dróg oddechowych</c:v>
                </c:pt>
              </c:strCache>
            </c:strRef>
          </c:cat>
          <c:val>
            <c:numRef>
              <c:f>Arkusz1!$B$2:$B$16</c:f>
              <c:numCache>
                <c:formatCode>General</c:formatCode>
                <c:ptCount val="15"/>
                <c:pt idx="0">
                  <c:v>448</c:v>
                </c:pt>
                <c:pt idx="1">
                  <c:v>450</c:v>
                </c:pt>
                <c:pt idx="2">
                  <c:v>143</c:v>
                </c:pt>
                <c:pt idx="3">
                  <c:v>5</c:v>
                </c:pt>
                <c:pt idx="4">
                  <c:v>11</c:v>
                </c:pt>
                <c:pt idx="5">
                  <c:v>20</c:v>
                </c:pt>
                <c:pt idx="6">
                  <c:v>20</c:v>
                </c:pt>
                <c:pt idx="7">
                  <c:v>2194</c:v>
                </c:pt>
                <c:pt idx="8">
                  <c:v>318</c:v>
                </c:pt>
                <c:pt idx="9">
                  <c:v>2177</c:v>
                </c:pt>
                <c:pt idx="10">
                  <c:v>127</c:v>
                </c:pt>
                <c:pt idx="11">
                  <c:v>102</c:v>
                </c:pt>
                <c:pt idx="12">
                  <c:v>89</c:v>
                </c:pt>
                <c:pt idx="13">
                  <c:v>990</c:v>
                </c:pt>
                <c:pt idx="14">
                  <c:v>3856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CA8-4ECE-A27A-5968382991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328677568"/>
        <c:axId val="328677960"/>
        <c:axId val="0"/>
      </c:bar3DChart>
      <c:catAx>
        <c:axId val="328677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195" b="1"/>
            </a:pPr>
            <a:endParaRPr lang="pl-PL"/>
          </a:p>
        </c:txPr>
        <c:crossAx val="328677960"/>
        <c:crosses val="autoZero"/>
        <c:auto val="1"/>
        <c:lblAlgn val="ctr"/>
        <c:lblOffset val="100"/>
        <c:noMultiLvlLbl val="0"/>
      </c:catAx>
      <c:valAx>
        <c:axId val="3286779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487">
            <a:noFill/>
          </a:ln>
        </c:spPr>
        <c:crossAx val="328677568"/>
        <c:crosses val="autoZero"/>
        <c:crossBetween val="between"/>
      </c:valAx>
      <c:spPr>
        <a:noFill/>
        <a:ln w="25374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</cdr:x>
      <cdr:y>0.55692</cdr:y>
    </cdr:from>
    <cdr:to>
      <cdr:x>0.56092</cdr:x>
      <cdr:y>0.61521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3312368" y="2952328"/>
          <a:ext cx="1332562" cy="309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600" b="1" dirty="0" smtClean="0"/>
            <a:t>23164</a:t>
          </a:r>
          <a:endParaRPr lang="pl-PL" sz="1600" b="1" dirty="0"/>
        </a:p>
      </cdr:txBody>
    </cdr:sp>
  </cdr:relSizeAnchor>
  <cdr:relSizeAnchor xmlns:cdr="http://schemas.openxmlformats.org/drawingml/2006/chartDrawing">
    <cdr:from>
      <cdr:x>0.05747</cdr:x>
      <cdr:y>0.43719</cdr:y>
    </cdr:from>
    <cdr:to>
      <cdr:x>0.18391</cdr:x>
      <cdr:y>0.49548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360040" y="2160240"/>
          <a:ext cx="792088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0.08696</cdr:x>
      <cdr:y>0.45177</cdr:y>
    </cdr:from>
    <cdr:to>
      <cdr:x>0.2019</cdr:x>
      <cdr:y>0.5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720080" y="2394902"/>
          <a:ext cx="951830" cy="255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4102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0.2087</cdr:x>
      <cdr:y>0.33958</cdr:y>
    </cdr:from>
    <cdr:to>
      <cdr:x>0.32364</cdr:x>
      <cdr:y>0.39788</cdr:y>
    </cdr:to>
    <cdr:sp macro="" textlink="">
      <cdr:nvSpPr>
        <cdr:cNvPr id="7" name="pole tekstowe 6"/>
        <cdr:cNvSpPr txBox="1"/>
      </cdr:nvSpPr>
      <cdr:spPr>
        <a:xfrm xmlns:a="http://schemas.openxmlformats.org/drawingml/2006/main">
          <a:off x="1728192" y="1800200"/>
          <a:ext cx="951830" cy="309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5569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0.26437</cdr:x>
      <cdr:y>0.24774</cdr:y>
    </cdr:from>
    <cdr:to>
      <cdr:x>0.36782</cdr:x>
      <cdr:y>0.29146</cdr:y>
    </cdr:to>
    <cdr:sp macro="" textlink="">
      <cdr:nvSpPr>
        <cdr:cNvPr id="8" name="pole tekstowe 7"/>
        <cdr:cNvSpPr txBox="1"/>
      </cdr:nvSpPr>
      <cdr:spPr>
        <a:xfrm xmlns:a="http://schemas.openxmlformats.org/drawingml/2006/main">
          <a:off x="1656184" y="1224136"/>
          <a:ext cx="64807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l-PL" sz="1100" dirty="0"/>
        </a:p>
      </cdr:txBody>
    </cdr:sp>
  </cdr:relSizeAnchor>
  <cdr:relSizeAnchor xmlns:cdr="http://schemas.openxmlformats.org/drawingml/2006/chartDrawing">
    <cdr:from>
      <cdr:x>0.31304</cdr:x>
      <cdr:y>0.23092</cdr:y>
    </cdr:from>
    <cdr:to>
      <cdr:x>0.405</cdr:x>
      <cdr:y>0.28921</cdr:y>
    </cdr:to>
    <cdr:sp macro="" textlink="">
      <cdr:nvSpPr>
        <cdr:cNvPr id="9" name="pole tekstowe 8"/>
        <cdr:cNvSpPr txBox="1"/>
      </cdr:nvSpPr>
      <cdr:spPr>
        <a:xfrm xmlns:a="http://schemas.openxmlformats.org/drawingml/2006/main">
          <a:off x="2592288" y="1224136"/>
          <a:ext cx="761464" cy="3090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/>
            <a:t>586</a:t>
          </a:r>
          <a:endParaRPr lang="pl-PL" sz="1400" b="1" dirty="0"/>
        </a:p>
      </cdr:txBody>
    </cdr:sp>
  </cdr:relSizeAnchor>
  <cdr:relSizeAnchor xmlns:cdr="http://schemas.openxmlformats.org/drawingml/2006/chartDrawing">
    <cdr:from>
      <cdr:x>0.84874</cdr:x>
      <cdr:y>0.86933</cdr:y>
    </cdr:from>
    <cdr:to>
      <cdr:x>0.9183</cdr:x>
      <cdr:y>0.97549</cdr:y>
    </cdr:to>
    <cdr:pic>
      <cdr:nvPicPr>
        <cdr:cNvPr id="10" name="Obraz 9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272808" y="4608512"/>
          <a:ext cx="596101" cy="56274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0.89076</cdr:x>
      <cdr:y>0.8965</cdr:y>
    </cdr:from>
    <cdr:to>
      <cdr:x>1</cdr:x>
      <cdr:y>0.97681</cdr:y>
    </cdr:to>
    <cdr:pic>
      <cdr:nvPicPr>
        <cdr:cNvPr id="11" name="Obraz 10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7632848" y="4752528"/>
          <a:ext cx="936104" cy="42573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02D6C-8306-489F-85F3-045E19A09C05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4D1CC-A1A2-46A2-8E42-5B96B4425E3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781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2507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83340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3614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5936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710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4546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940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965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1670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0794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403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981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0071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027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8393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375579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7253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02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72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4410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361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88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0549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4D1CC-A1A2-46A2-8E42-5B96B4425E38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2583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2" y="1449305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Prostokąt 9"/>
          <p:cNvSpPr/>
          <p:nvPr/>
        </p:nvSpPr>
        <p:spPr>
          <a:xfrm>
            <a:off x="62932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Prostokąt 10"/>
          <p:cNvSpPr/>
          <p:nvPr/>
        </p:nvSpPr>
        <p:spPr>
          <a:xfrm>
            <a:off x="62932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2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2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7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2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3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Prostokąt 7"/>
          <p:cNvSpPr/>
          <p:nvPr/>
        </p:nvSpPr>
        <p:spPr>
          <a:xfrm>
            <a:off x="69147" y="2341477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Prostokąt 8"/>
          <p:cNvSpPr/>
          <p:nvPr/>
        </p:nvSpPr>
        <p:spPr>
          <a:xfrm>
            <a:off x="68307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Prostokąt 11"/>
          <p:cNvSpPr/>
          <p:nvPr/>
        </p:nvSpPr>
        <p:spPr>
          <a:xfrm>
            <a:off x="68509" y="4650476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Prostokąt 12"/>
          <p:cNvSpPr/>
          <p:nvPr/>
        </p:nvSpPr>
        <p:spPr>
          <a:xfrm>
            <a:off x="68511" y="4773226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9" y="66677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18.03.2026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8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8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8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29.jpeg"/><Relationship Id="rId4" Type="http://schemas.openxmlformats.org/officeDocument/2006/relationships/image" Target="../media/image2.png"/><Relationship Id="rId9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18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33.jpeg"/><Relationship Id="rId4" Type="http://schemas.openxmlformats.org/officeDocument/2006/relationships/image" Target="../media/image2.pn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18.png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18.pn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18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18.png"/><Relationship Id="rId7" Type="http://schemas.openxmlformats.org/officeDocument/2006/relationships/image" Target="../media/image4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4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4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18.png"/><Relationship Id="rId7" Type="http://schemas.openxmlformats.org/officeDocument/2006/relationships/image" Target="../media/image4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49.jpg"/><Relationship Id="rId4" Type="http://schemas.openxmlformats.org/officeDocument/2006/relationships/image" Target="../media/image2.png"/><Relationship Id="rId9" Type="http://schemas.openxmlformats.org/officeDocument/2006/relationships/image" Target="../media/image48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18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2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image" Target="../media/image18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Relationship Id="rId9" Type="http://schemas.openxmlformats.org/officeDocument/2006/relationships/image" Target="../media/image5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g"/><Relationship Id="rId3" Type="http://schemas.openxmlformats.org/officeDocument/2006/relationships/image" Target="../media/image18.png"/><Relationship Id="rId7" Type="http://schemas.openxmlformats.org/officeDocument/2006/relationships/image" Target="../media/image5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59.jpg"/><Relationship Id="rId4" Type="http://schemas.openxmlformats.org/officeDocument/2006/relationships/image" Target="../media/image2.png"/><Relationship Id="rId9" Type="http://schemas.openxmlformats.org/officeDocument/2006/relationships/image" Target="../media/image5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     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116235"/>
            <a:ext cx="743891" cy="72669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235" y="6265737"/>
            <a:ext cx="1368152" cy="577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DZIAŁALNOŚĆ  </a:t>
            </a:r>
            <a:r>
              <a:rPr lang="pl-PL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STATUTOWA</a:t>
            </a:r>
          </a:p>
          <a:p>
            <a:pPr>
              <a:buNone/>
            </a:pPr>
            <a:endParaRPr lang="pl-PL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 Działalność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statutowa Oddziału Wojewódzkiego Związku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OSP RP    koncentruje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się na ochronie życia, zdrowia, mienia i środowiska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  przed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pożarami, klęskami żywiołowymi i innymi zagrożeniami. Oddział koordynuje działalność jednostek OSP, rozwija edukację ekologiczną i przeciwpożarową dzieci i młodzieży, a także zarządza majątkiem związku, przyznaje wyróżnienia i nadaje sztandary na poziomie województwa.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dniach 8 luty w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Nieżywięciu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15 luty w Solcu Kujawskim i 22 luty 2025 r. w Wiosce pow. lipnowski odbyły się odprawy szkoleniowe dla Komendantów Gminnych Związku OSP RP woj. kujawsko-pomorskiego. </a:t>
            </a: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91" y="2636912"/>
            <a:ext cx="2664296" cy="200048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745" y="4196149"/>
            <a:ext cx="3285343" cy="246679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041" y="2659052"/>
            <a:ext cx="3241923" cy="2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II Wojewódzkie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Spotkanie z okazji Dnia Kobiet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Skępe 2025r. </a:t>
            </a:r>
          </a:p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zorganizowane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przez Zarząd Oddziału Wojewódzkiego Związku OSP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RP.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577" y="4285555"/>
            <a:ext cx="5236521" cy="236178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62" y="2764478"/>
            <a:ext cx="3907478" cy="176235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0" r="21803"/>
          <a:stretch/>
        </p:blipFill>
        <p:spPr>
          <a:xfrm>
            <a:off x="721579" y="2564904"/>
            <a:ext cx="3096344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8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pl-PL" dirty="0" smtClean="0"/>
              <a:t>   </a:t>
            </a:r>
            <a:r>
              <a:rPr lang="pl-PL" sz="2000" dirty="0" smtClean="0"/>
              <a:t>15 </a:t>
            </a:r>
            <a:r>
              <a:rPr lang="pl-PL" sz="2000" dirty="0"/>
              <a:t>marca 2025 r. w gąsawskiej hali sportowej </a:t>
            </a:r>
            <a:r>
              <a:rPr lang="pl-PL" sz="2000" dirty="0" smtClean="0"/>
              <a:t>odbył </a:t>
            </a:r>
            <a:r>
              <a:rPr lang="pl-PL" sz="2000" dirty="0"/>
              <a:t>się XIX Wojewódzki Turniej Halowej Piłki Nożnej Drużyny OSP o puchar Prezesa Zarządu Oddziału Wojewódzkiego województwa Kujawsko-Pomorskiego.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4478"/>
            <a:ext cx="2073359" cy="276447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597" y="4278979"/>
            <a:ext cx="2938478" cy="220385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114" y="2670692"/>
            <a:ext cx="3491880" cy="26189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682" y="4635442"/>
            <a:ext cx="2627784" cy="197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7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okazji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Międzynarodowy Dzień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Strażaka 4 maja 2025 r. w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Bazylice Katedralnej św. Jana Chrzciciela i św.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Jana Ewangelisty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w Toruniu odbyła się uroczysta Msza św. w intencji strażaków.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Zjechały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się delegacje strażaków PSP i OSP z całego regionu, razem z orkiestrą Ochotniczej Straży Pożarnej z Grabkowa (pow. włocławski), przemaszerowały spod Centrum Kulturalno-Kongresowego Jordanki do Katedry.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91" y="4279680"/>
            <a:ext cx="3574975" cy="2382735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185" y="3380596"/>
            <a:ext cx="2880847" cy="192056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55" y="2555756"/>
            <a:ext cx="3707693" cy="247119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96"/>
          <a:stretch/>
        </p:blipFill>
        <p:spPr>
          <a:xfrm>
            <a:off x="4221711" y="4685917"/>
            <a:ext cx="2476685" cy="213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-1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600" dirty="0" smtClean="0"/>
              <a:t>    10 </a:t>
            </a:r>
            <a:r>
              <a:rPr lang="pl-PL" sz="1600" dirty="0"/>
              <a:t>maja </a:t>
            </a:r>
            <a:r>
              <a:rPr lang="pl-PL" sz="1600" dirty="0" smtClean="0"/>
              <a:t>2025 r. </a:t>
            </a:r>
            <a:r>
              <a:rPr lang="pl-PL" sz="1600" dirty="0"/>
              <a:t>Wąbrzeźno gościło strażaków ochotników z całego województwa z okazji Wojewódzkich Obchodów Dnia Strażaka połączonych z jubileuszem 150-lecia miejscowej jednostki Ochotniczej Straży Pożarnej. Uroczystości rozpoczęły się mszą świętą w kościele Matki Bożej Królowej </a:t>
            </a:r>
            <a:r>
              <a:rPr lang="pl-PL" sz="1600" dirty="0" smtClean="0"/>
              <a:t>Polski.</a:t>
            </a:r>
          </a:p>
          <a:p>
            <a:pPr>
              <a:buNone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9664"/>
            <a:ext cx="3945632" cy="238381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048" y="2367975"/>
            <a:ext cx="2993078" cy="18472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62" y="4437113"/>
            <a:ext cx="3044576" cy="20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4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Dnia 21 maja 2025 roku w Centrum Konferencyjno-Szkoleniowym Terminal w Kruszwicy przy ul. Lipowej 7 odbyły się wojewódzkie eliminacje 47 edycji OTWP „Młodzież Zapobiega Pożarom”.</a:t>
            </a:r>
          </a:p>
          <a:p>
            <a:pPr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Na eliminacje wojewódzkie do Kruszwicy zgłosiło się w 3 grupach wiekowych 59 uczestników z wszystkich 20 oddziałów powiatowych ZOSP RP województwa kujawsko-pomorskiego.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16400"/>
          <a:stretch/>
        </p:blipFill>
        <p:spPr>
          <a:xfrm>
            <a:off x="467544" y="3143555"/>
            <a:ext cx="2571681" cy="3540298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57" y="4009938"/>
            <a:ext cx="3275856" cy="245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pl-PL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czerwca 2025 na stadionie w Skępe odbyły się XXIII Wojewódzkie Zawody MDP wg regulaminu CTIF. W zawodach wzięło udział 22 drużyny dziewcząt oraz 47 drużyn chłopięcych, łącznie 690 dzieci.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43" y="4123683"/>
            <a:ext cx="3481190" cy="261384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" b="12506"/>
          <a:stretch/>
        </p:blipFill>
        <p:spPr>
          <a:xfrm>
            <a:off x="2205966" y="2510226"/>
            <a:ext cx="3809935" cy="26974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37" y="3576525"/>
            <a:ext cx="3601963" cy="2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Jak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co roku, Zarząd Oddziału Wojewódzkiego Związku OSP RP woj. kujawsko-pomorskiego zorganizował w Ośrodku Szkoleniowo – Wypoczynkowym NIAGARA w Pile gm. Gostycyn obóz dla członków Młodzieżowych Drużyn Pożarniczych. W trzech 10 dniowych turnusach brało udział ogółem 266 uczestników – wielu po raz kolejny. Na I turnusie Komendantem była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Natalia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Szumotalska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, natomiast na II i III turnusie Komendantem obozu był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dh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Leszek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Szmyt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98" y="3203351"/>
            <a:ext cx="3160489" cy="237457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172" y="4243586"/>
            <a:ext cx="2114614" cy="249458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673" y="3266989"/>
            <a:ext cx="3441576" cy="193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5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dniu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09 sierpnia 2025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r. w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Minkowie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odbyło  się  coroczne Wojewódzkie Spotkanie Seniorów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Pożarnictwa.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Uroczystość rozpoczęła się mszą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świętą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kościele pw. </a:t>
            </a:r>
            <a:r>
              <a:rPr lang="pl-PL" sz="2000" dirty="0" err="1">
                <a:latin typeface="Times New Roman" pitchFamily="18" charset="0"/>
                <a:cs typeface="Times New Roman" pitchFamily="18" charset="0"/>
              </a:rPr>
              <a:t>św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Floriana. Następnie wszyscy uczestnicy  udali się  do świetlicy wiejskiej i miejscowej Ochotniczej Straży Pożarnej na wspólną biesiadę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Całe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spotkanie umilała orkiestra dęta  z OSP - Bysław.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288443"/>
            <a:ext cx="4644008" cy="330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/>
              <a:t>     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800" dirty="0">
                <a:latin typeface="Times New Roman" pitchFamily="18" charset="0"/>
                <a:cs typeface="Times New Roman" pitchFamily="18" charset="0"/>
              </a:rPr>
              <a:t>   Oddział Wojewódzki Związku Ochotniczych Straży Pożarnych Rzeczypospolitej Polskiej to struktura terenowa związku (istnieje ich 16, po jednym w każdym województwie), zrzeszająca oddziały powiatowe OSP RP. Odpowiada za koordynację działalności OSP na poziomie województwa, reprezentowanie ich interesów, szkolenia oraz wspieranie ochrony przeciwpożarowej i ratownictwa.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65598"/>
            <a:ext cx="504056" cy="49240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4" y="6413627"/>
            <a:ext cx="987601" cy="416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dniach 23-26 października 2025 r.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odbył się dla działacze z woj. kujawsko-pomorskiego wyjazd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szkoleniowo-integracyjny na Żywiecczyznę. </a:t>
            </a: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753" y="3652899"/>
            <a:ext cx="2217922" cy="2953891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815178" cy="252189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46" y="3811219"/>
            <a:ext cx="3254314" cy="24434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0"/>
          <a:stretch/>
        </p:blipFill>
        <p:spPr>
          <a:xfrm>
            <a:off x="4896872" y="2223689"/>
            <a:ext cx="2586827" cy="24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Dnia 22 listopada w Szkole Podstawowej nr 21 w Grudziądzu odbyły się II Wojewódzkie Halowe Zawody Młodzieżowych Drużyn Pożarniczych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 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zawodach wystartowały 32  drużyny reprezentujące powiaty naszego województwa.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69" y="2485963"/>
            <a:ext cx="3555579" cy="267572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16" y="2405801"/>
            <a:ext cx="2479049" cy="329423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534" y="4581860"/>
            <a:ext cx="4277671" cy="207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9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-50182" y="1476691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Dnia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23 lipca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2025r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.  przed Urzędem Marszałkowskim w Toruniu odbyło się uroczyste przekazanie nowoczesnego sprzętu ratowniczego dla jednostek OSP z województwa kujawsko-pomorskiego dotyczące projektu „Bezpieczne Kujawy i Pomorze – zakup sprzętu i pojazdów dla jednostek Ochotniczych Straży Pożarnych”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Jednostki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otrzymały m.in.: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pl-PL" sz="1800" dirty="0" err="1">
                <a:latin typeface="Times New Roman" pitchFamily="18" charset="0"/>
                <a:cs typeface="Times New Roman" pitchFamily="18" charset="0"/>
              </a:rPr>
              <a:t>busy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 do przewozu ratowników.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lekkie samochody ratowniczo-gaśnicze,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samochody operacyjne,</a:t>
            </a: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 –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łodzie ratunkowe.</a:t>
            </a: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6"/>
          <a:stretch/>
        </p:blipFill>
        <p:spPr>
          <a:xfrm>
            <a:off x="4817124" y="2733268"/>
            <a:ext cx="3725187" cy="2050421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3"/>
          <a:stretch/>
        </p:blipFill>
        <p:spPr>
          <a:xfrm>
            <a:off x="665820" y="4538107"/>
            <a:ext cx="2985497" cy="1798129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53"/>
          <a:stretch/>
        </p:blipFill>
        <p:spPr>
          <a:xfrm>
            <a:off x="4228666" y="5097170"/>
            <a:ext cx="2451051" cy="147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13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grudnia 2025 roku w Ośrodku Szkolenia PSP w Łubiance przekazano 19 nowych samochodów ratowniczo – gaśniczych dla Ochotniczych Straży Pożarnych z woj. kujawsko-pomorskiego, wzmacniając bezpieczeństwo regionu i wyposażenie strażaków. To wydarzenie było częścią  dużego projektu realizowanego z programu Fundusze Europejskie dla Kujaw i Pomorza na lata 2021–2027 mającego na celu modernizację sprzętu i podniesienie gotowości bojowej Ochotniczych Straży Pożarnych.  Samochody o wartości 21 mln zł to realne wsparcie dla bezpieczeństwa mieszkańców. Ogółem dzięki środkom unijnym, w ramach projektu „Bezpieczne Kujawy i Pomorze”, kupiono łącznie 49 wozów o wartości blisko 43 mln zł.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478" y="2764478"/>
            <a:ext cx="1329043" cy="1329043"/>
          </a:xfrm>
          <a:prstGeom prst="rect">
            <a:avLst/>
          </a:prstGeo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az 5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6325418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4" y="6466830"/>
            <a:ext cx="927217" cy="39117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715" y="4561826"/>
            <a:ext cx="3041430" cy="202762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20888"/>
            <a:ext cx="2715766" cy="3621021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174" y="1504399"/>
            <a:ext cx="3840426" cy="28803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18" y="3532757"/>
            <a:ext cx="3225551" cy="2150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3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WŁADZE WOJEWÓDZKIE ZWIĄZKU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000" dirty="0"/>
              <a:t>   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2400" u="sng" dirty="0">
                <a:latin typeface="Times New Roman" pitchFamily="18" charset="0"/>
                <a:cs typeface="Times New Roman" pitchFamily="18" charset="0"/>
              </a:rPr>
              <a:t>Władzami oddziału wojewódzkiego Związku są: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Zjazd Oddziału Wojewódzkie – najwyższa władza oddziału wojewódzkiego,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Zarząd Oddziału Wojewódzkiego – organ zarządzająco - wykonawczy, który kieruje działalnością oddziału miedzy zjazdami,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Prezydium Zarządu Oddziału Wojewódzkiego – kieruje bieżącą pracą oddziału wojewódzkiego oraz wykonuje uchwały władz Związku i zarządu oddziału wojewódzkiego,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Komisja Rewizyjna Oddziału Wojewódzkiego - organ kontrolny,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Sąd Honorowy Oddziału Wojewódzkiego - organ rozstrzygający spory,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Zarząd Wykonawczy Oddziału Wojewódzkiego - zajmuje się sprawami bieżącymi i zarządza majątkiem oddziału.</a:t>
            </a: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397" y="6308697"/>
            <a:ext cx="504056" cy="49240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425" y="6422499"/>
            <a:ext cx="897420" cy="378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ZARZĄD WYKONAWCZY</a:t>
            </a:r>
            <a:r>
              <a:rPr lang="pl-PL" sz="2400" b="1" dirty="0">
                <a:solidFill>
                  <a:schemeClr val="tx1"/>
                </a:solidFill>
              </a:rPr>
              <a:t/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 smtClean="0">
                <a:solidFill>
                  <a:schemeClr val="tx1"/>
                </a:solidFill>
              </a:rPr>
              <a:t>ODDZIAŁU WOJEWÓDZKIEGO</a:t>
            </a:r>
            <a:endParaRPr lang="pl-PL" sz="2400" b="1" dirty="0">
              <a:solidFill>
                <a:schemeClr val="tx1"/>
              </a:solidFill>
            </a:endParaRP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biurze Zarządu Oddziału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Wojewódzki Związku OSP RP woj. kujawsko-pomorskiego zatrudnionych jest ogółem 6 osób, z czego:</a:t>
            </a:r>
          </a:p>
          <a:p>
            <a:pPr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    - w biurze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Oddziału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Wojewódzkiego w Toruniu – 3 osoby etatowe + 1 osoba na umowę zlecenie,</a:t>
            </a:r>
          </a:p>
          <a:p>
            <a:pPr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     - w Filii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biura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 Bydgoszczy – 1 osoba,</a:t>
            </a:r>
          </a:p>
          <a:p>
            <a:pPr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     - w Filii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biura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we Włocławku – 1 osoba (5/8 etatu).</a:t>
            </a:r>
          </a:p>
          <a:p>
            <a:pPr>
              <a:buNone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   Koszty całej działalności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Oddziału Wojewódzkiego, tzn. szkoleń, imprez statutowych oraz wynagrodzeń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pracowników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biura pokrywane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są z zysku wypracowanego przez pracowników z handlu asortymentem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strażackim. 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47" y="6309321"/>
            <a:ext cx="547360" cy="53470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175" y="6464509"/>
            <a:ext cx="899592" cy="379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ZARZĄD WYKONAWCZY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ODDZIAŁU WOJEWÓDZKIEGO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l-PL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Pracę Zarządu Wykonawczego wspierają członkowie Zarządu 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Oddziału Wojewódzkiego 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ZOSP RP działający w poszczególnych komisjach problemowych, tj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. w: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Komisji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organizacyjno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- kulturalnej    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Komisji ds. młodzieży i sportu,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Komisji ds. </a:t>
            </a:r>
            <a:r>
              <a:rPr lang="pl-PL" sz="2400" dirty="0" err="1">
                <a:latin typeface="Times New Roman" pitchFamily="18" charset="0"/>
                <a:cs typeface="Times New Roman" pitchFamily="18" charset="0"/>
              </a:rPr>
              <a:t>operacyjno</a:t>
            </a: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 – szkoleniowej</a:t>
            </a:r>
          </a:p>
          <a:p>
            <a:pPr>
              <a:buFont typeface="Wingdings" pitchFamily="2" charset="2"/>
              <a:buChar char="ü"/>
            </a:pPr>
            <a:r>
              <a:rPr lang="pl-PL" sz="2400" dirty="0">
                <a:latin typeface="Times New Roman" pitchFamily="18" charset="0"/>
                <a:cs typeface="Times New Roman" pitchFamily="18" charset="0"/>
              </a:rPr>
              <a:t>Komisji historycznej i ds. odznaczeń</a:t>
            </a:r>
          </a:p>
          <a:p>
            <a:pPr marL="0" indent="0">
              <a:buNone/>
            </a:pP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37272"/>
            <a:ext cx="533053" cy="520728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55" y="6513364"/>
            <a:ext cx="816915" cy="34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</a:rPr>
              <a:t>STRUKTURA ORGANIZACYJNA ODDZIAŁU  WOJEWÓDZKIEGO </a:t>
            </a:r>
            <a:r>
              <a:rPr lang="pl-PL" sz="2400" b="1" dirty="0">
                <a:solidFill>
                  <a:schemeClr val="tx1"/>
                </a:solidFill>
              </a:rPr>
              <a:t>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9144000" cy="54102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W skład Oddziału Wojewódzkiego Związku OSP RP woj. kujawsko-pomorskiego wchodzi: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- 19 Oddziałów Powiatowy ZOSP RP  + 1 Oddział Miejski na prawach powiatu,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-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120 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Zarządów Gminnych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i równorzędnych ZOSP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RP,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827 Jednostek Ochotniczych Straży Pożarnych,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-  322 Młodzieżowe Drużyny Pożarnicze,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-    35 Dziecięce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Drużyny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Pożarnicze.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Ogółem w OSP, MDP i DDP zrzeszonych jest </a:t>
            </a:r>
            <a:r>
              <a:rPr lang="pl-PL" sz="2000" b="1" dirty="0">
                <a:latin typeface="Times New Roman" pitchFamily="18" charset="0"/>
                <a:cs typeface="Times New Roman" pitchFamily="18" charset="0"/>
              </a:rPr>
              <a:t>33421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członków, z czego: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   *  23164 mężczyzn - OSP,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   *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4102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kobiet - OSP,  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   * 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5569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młodzieży do lat 18 - MDP, 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   *     586 dzieci w wieku od 6 - 10 lat  - DDP   </a:t>
            </a:r>
          </a:p>
          <a:p>
            <a:pPr>
              <a:buNone/>
            </a:pP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79662"/>
            <a:ext cx="520535" cy="508499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659" y="6381328"/>
            <a:ext cx="1009150" cy="425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0570234"/>
              </p:ext>
            </p:extLst>
          </p:nvPr>
        </p:nvGraphicFramePr>
        <p:xfrm>
          <a:off x="395536" y="1556792"/>
          <a:ext cx="8568952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="" xmlns:a16="http://schemas.microsoft.com/office/drawing/2014/main" id="{E23C97FA-78DB-6302-E8F8-1CC22845F6F5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36084446"/>
              </p:ext>
            </p:extLst>
          </p:nvPr>
        </p:nvGraphicFramePr>
        <p:xfrm>
          <a:off x="0" y="1447800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896" y="6185235"/>
            <a:ext cx="576063" cy="562743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928" y="6258285"/>
            <a:ext cx="987601" cy="4166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solidFill>
                  <a:schemeClr val="tx1"/>
                </a:solidFill>
              </a:rPr>
              <a:t>ODDZIAŁ  WOJEWÓDZKI ZWIĄZKU OSP RP </a:t>
            </a:r>
            <a:br>
              <a:rPr lang="pl-PL" sz="2400" b="1" dirty="0">
                <a:solidFill>
                  <a:schemeClr val="tx1"/>
                </a:solidFill>
              </a:rPr>
            </a:br>
            <a:r>
              <a:rPr lang="pl-PL" sz="2400" b="1" dirty="0">
                <a:solidFill>
                  <a:schemeClr val="tx1"/>
                </a:solidFill>
              </a:rPr>
              <a:t>WOJ. KUJAWSKO-POMORSKIEGO</a:t>
            </a:r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41040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</p:txBody>
      </p:sp>
      <p:pic>
        <p:nvPicPr>
          <p:cNvPr id="5" name="Obraz 4" descr="znak_zos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"/>
            <a:ext cx="1331640" cy="132974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51520" y="1484784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accent2">
                    <a:lumMod val="75000"/>
                  </a:schemeClr>
                </a:solidFill>
              </a:rPr>
              <a:t>Ilość i rodzaj interwencji z udziałem jednostek OSP z podziałem na powiaty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33" y="1988840"/>
            <a:ext cx="8784976" cy="480677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3" y="6269652"/>
            <a:ext cx="576064" cy="562744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456" y="6330888"/>
            <a:ext cx="1043608" cy="440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858</TotalTime>
  <Words>1250</Words>
  <Application>Microsoft Office PowerPoint</Application>
  <PresentationFormat>Pokaz na ekranie (4:3)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Calibri</vt:lpstr>
      <vt:lpstr>Franklin Gothic Book</vt:lpstr>
      <vt:lpstr>Perpetua</vt:lpstr>
      <vt:lpstr>Times New Roman</vt:lpstr>
      <vt:lpstr>Wingdings</vt:lpstr>
      <vt:lpstr>Wingdings 2</vt:lpstr>
      <vt:lpstr>Kapitał</vt:lpstr>
      <vt:lpstr>ODDZIAŁ  WOJEWÓDZKI ZWIĄZKU OSP RP  WOJ. KUJAWSKO-POMORSKIEGO</vt:lpstr>
      <vt:lpstr>ODDZIAŁ  WOJEWÓDZKI ZWIĄZKU OSP RP  WOJ. KUJAWSKO-POMORSKIEGO</vt:lpstr>
      <vt:lpstr>WŁADZE WOJEWÓDZKIE ZWIĄZKU</vt:lpstr>
      <vt:lpstr>ZARZĄD WYKONAWCZY ODDZIAŁU WOJEWÓDZKIEGO</vt:lpstr>
      <vt:lpstr>ZARZĄD WYKONAWCZY ODDZIAŁU WOJEWÓDZKIEGO</vt:lpstr>
      <vt:lpstr>STRUKTURA ORGANIZACYJNA ODDZIAŁU  WOJEWÓDZKIEGO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  <vt:lpstr>ODDZIAŁ  WOJEWÓDZKI ZWIĄZKU OSP RP  WOJ. KUJAWSKO-POMORSKIEGO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cp:lastModifiedBy>Urszula Sowinska</cp:lastModifiedBy>
  <cp:revision>55</cp:revision>
  <cp:lastPrinted>2026-03-18T11:19:54Z</cp:lastPrinted>
  <dcterms:modified xsi:type="dcterms:W3CDTF">2026-03-18T13:40:46Z</dcterms:modified>
</cp:coreProperties>
</file>